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644" r:id="rId3"/>
    <p:sldId id="3710" r:id="rId5"/>
    <p:sldId id="3711" r:id="rId6"/>
    <p:sldId id="3774" r:id="rId7"/>
    <p:sldId id="3775" r:id="rId8"/>
    <p:sldId id="3718" r:id="rId9"/>
    <p:sldId id="3776" r:id="rId10"/>
    <p:sldId id="3777" r:id="rId11"/>
    <p:sldId id="3778" r:id="rId12"/>
    <p:sldId id="3779" r:id="rId13"/>
    <p:sldId id="3780" r:id="rId14"/>
    <p:sldId id="3769" r:id="rId15"/>
    <p:sldId id="3770" r:id="rId16"/>
    <p:sldId id="3771" r:id="rId17"/>
    <p:sldId id="3772" r:id="rId18"/>
    <p:sldId id="3781" r:id="rId19"/>
    <p:sldId id="3782" r:id="rId20"/>
    <p:sldId id="3783" r:id="rId21"/>
    <p:sldId id="3784" r:id="rId22"/>
    <p:sldId id="3785" r:id="rId23"/>
    <p:sldId id="3786" r:id="rId24"/>
    <p:sldId id="3719" r:id="rId25"/>
    <p:sldId id="3720" r:id="rId26"/>
    <p:sldId id="3722" r:id="rId27"/>
    <p:sldId id="3723" r:id="rId28"/>
    <p:sldId id="3724" r:id="rId29"/>
    <p:sldId id="3725" r:id="rId30"/>
    <p:sldId id="3726" r:id="rId31"/>
    <p:sldId id="3727" r:id="rId32"/>
    <p:sldId id="3728" r:id="rId33"/>
    <p:sldId id="3729" r:id="rId34"/>
    <p:sldId id="3730" r:id="rId35"/>
    <p:sldId id="3731" r:id="rId36"/>
    <p:sldId id="3732" r:id="rId37"/>
    <p:sldId id="3733" r:id="rId38"/>
    <p:sldId id="3734" r:id="rId39"/>
    <p:sldId id="3735" r:id="rId40"/>
    <p:sldId id="3736" r:id="rId41"/>
    <p:sldId id="3737" r:id="rId42"/>
    <p:sldId id="3738" r:id="rId43"/>
    <p:sldId id="3739" r:id="rId44"/>
    <p:sldId id="3740" r:id="rId45"/>
    <p:sldId id="3741" r:id="rId46"/>
    <p:sldId id="3742" r:id="rId47"/>
    <p:sldId id="3743" r:id="rId48"/>
    <p:sldId id="3744" r:id="rId49"/>
    <p:sldId id="3745" r:id="rId50"/>
    <p:sldId id="3746" r:id="rId51"/>
    <p:sldId id="3747" r:id="rId52"/>
    <p:sldId id="3748" r:id="rId53"/>
    <p:sldId id="3749" r:id="rId54"/>
    <p:sldId id="3750" r:id="rId55"/>
    <p:sldId id="3751" r:id="rId56"/>
    <p:sldId id="3752" r:id="rId57"/>
    <p:sldId id="3753" r:id="rId58"/>
    <p:sldId id="3754" r:id="rId59"/>
    <p:sldId id="3755" r:id="rId60"/>
    <p:sldId id="3756" r:id="rId61"/>
    <p:sldId id="3757" r:id="rId62"/>
    <p:sldId id="3758" r:id="rId63"/>
    <p:sldId id="3759" r:id="rId64"/>
    <p:sldId id="3760" r:id="rId65"/>
    <p:sldId id="3761" r:id="rId66"/>
    <p:sldId id="3762" r:id="rId67"/>
    <p:sldId id="3763" r:id="rId68"/>
    <p:sldId id="3764" r:id="rId69"/>
    <p:sldId id="3765" r:id="rId70"/>
    <p:sldId id="3766" r:id="rId71"/>
    <p:sldId id="3767" r:id="rId72"/>
    <p:sldId id="3768" r:id="rId73"/>
  </p:sldIdLst>
  <p:sldSz cx="12192000" cy="6858000"/>
  <p:notesSz cx="6858000" cy="9144000"/>
  <p:defaultTextStyle>
    <a:defPPr>
      <a:defRPr lang="en-US"/>
    </a:defPPr>
    <a:lvl1pPr marL="0" lvl="0"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4572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4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279" autoAdjust="0"/>
    <p:restoredTop sz="94075" autoAdjust="0"/>
  </p:normalViewPr>
  <p:slideViewPr>
    <p:cSldViewPr snapToGrid="0" showGuides="1">
      <p:cViewPr varScale="1">
        <p:scale>
          <a:sx n="70" d="100"/>
          <a:sy n="70" d="100"/>
        </p:scale>
        <p:origin x="648" y="48"/>
      </p:cViewPr>
      <p:guideLst>
        <p:guide orient="horz" pos="405"/>
        <p:guide pos="3840"/>
      </p:guideLst>
    </p:cSldViewPr>
  </p:slideViewPr>
  <p:notesTextViewPr>
    <p:cViewPr>
      <p:scale>
        <a:sx n="1" d="1"/>
        <a:sy n="1" d="1"/>
      </p:scale>
      <p:origin x="0" y="0"/>
    </p:cViewPr>
  </p:notesTextViewPr>
  <p:sorterViewPr showFormatting="0">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bleStyles" Target="tableStyles.xml"/><Relationship Id="rId75" Type="http://schemas.openxmlformats.org/officeDocument/2006/relationships/viewProps" Target="viewProps.xml"/><Relationship Id="rId74" Type="http://schemas.openxmlformats.org/officeDocument/2006/relationships/presProps" Target="presProps.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FACD0A3C-D579-4B9B-8A6F-E59A0AC0334C}" type="datetimeFigureOut">
              <a:rPr kumimoji="0" lang="en-IN" sz="1200" b="0" i="0" u="none" strike="noStrike" kern="1200" cap="none" spc="0" normalizeH="0" baseline="0" noProof="0">
                <a:ln>
                  <a:noFill/>
                </a:ln>
                <a:solidFill>
                  <a:schemeClr val="tx1"/>
                </a:solidFill>
                <a:effectLst/>
                <a:uLnTx/>
                <a:uFillTx/>
                <a:latin typeface="+mn-lt"/>
                <a:ea typeface="+mn-ea"/>
                <a:cs typeface="+mn-cs"/>
              </a:rPr>
            </a:fld>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marL="0" marR="0" lvl="0" indent="0" algn="l" defTabSz="914400" rtl="0" eaLnBrk="0" fontAlgn="base" latinLnBrk="0" hangingPunct="0">
              <a:lnSpc>
                <a:spcPct val="100000"/>
              </a:lnSpc>
              <a:spcBef>
                <a:spcPct val="30000"/>
              </a:spcBef>
              <a:spcAft>
                <a:spcPct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Edit Master text styles</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Second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Third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Fourth level</a:t>
            </a:r>
            <a:endParaRPr kumimoji="0" 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mn-lt"/>
                <a:ea typeface="+mn-ea"/>
                <a:cs typeface="+mn-cs"/>
              </a:rPr>
              <a:t>Fifth level</a:t>
            </a: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6" name="Footer Placeholder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solidFill>
              <a:effectLst/>
              <a:uLnTx/>
              <a:uFillTx/>
              <a:latin typeface="+mn-lt"/>
              <a:ea typeface="+mn-ea"/>
              <a:cs typeface="+mn-cs"/>
            </a:endParaRPr>
          </a:p>
        </p:txBody>
      </p:sp>
      <p:sp>
        <p:nvSpPr>
          <p:cNvPr id="7" name="Slide Number Placeholder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p>
            <a:pPr lvl="0" algn="r" eaLnBrk="1" hangingPunct="1">
              <a:buNone/>
            </a:pPr>
            <a:fld id="{9A0DB2DC-4C9A-4742-B13C-FB6460FD3503}" type="slidenum">
              <a:rPr lang="en-IN" altLang="x-none" sz="1200" dirty="0">
                <a:latin typeface="Calibri" panose="020F0502020204030204" pitchFamily="34" charset="0"/>
              </a:rPr>
            </a:fld>
            <a:endParaRPr lang="en-IN" altLang="x-none" sz="1200" dirty="0">
              <a:latin typeface="Calibri" panose="020F0502020204030204" pitchFamily="3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a:solidFill>
              <a:srgbClr val="000000">
                <a:alpha val="100000"/>
              </a:srgbClr>
            </a:solidFill>
            <a:miter lim="800000"/>
          </a:ln>
        </p:spPr>
      </p:sp>
      <p:sp>
        <p:nvSpPr>
          <p:cNvPr id="57347" name="Notes Placeholder 2"/>
          <p:cNvSpPr>
            <a:spLocks noGrp="1"/>
          </p:cNvSpPr>
          <p:nvPr>
            <p:ph type="body" idx="1"/>
          </p:nvPr>
        </p:nvSpPr>
        <p:spPr>
          <a:noFill/>
          <a:ln>
            <a:noFill/>
          </a:ln>
        </p:spPr>
        <p:txBody>
          <a:bodyPr wrap="square" lIns="91440" tIns="45720" rIns="91440" bIns="45720" anchor="t" anchorCtr="0"/>
          <a:lstStyle/>
          <a:p>
            <a:pPr lvl="0"/>
            <a:endParaRPr lang="en-IN" altLang="en-US" dirty="0"/>
          </a:p>
        </p:txBody>
      </p:sp>
      <p:sp>
        <p:nvSpPr>
          <p:cNvPr id="4" name="Slide Number Placeholder 3"/>
          <p:cNvSpPr txBox="1">
            <a:spLocks noGrp="1"/>
          </p:cNvSpPr>
          <p:nvPr>
            <p:ph type="sldNum" sz="quarter"/>
          </p:nvPr>
        </p:nvSpPr>
        <p:spPr>
          <a:noFill/>
        </p:spPr>
        <p:txBody>
          <a:bodyPr lIns="91440" tIns="45720" rIns="91440" bIns="45720" rtlCol="0" anchor="b"/>
          <a:lstStyle/>
          <a:p>
            <a:pPr lvl="0" algn="r" eaLnBrk="1" hangingPunct="1">
              <a:buNone/>
            </a:pPr>
            <a:fld id="{9A0DB2DC-4C9A-4742-B13C-FB6460FD3503}" type="slidenum">
              <a:rPr lang="en-IN" altLang="x-none" sz="1200" dirty="0">
                <a:latin typeface="Calibri" panose="020F0502020204030204" pitchFamily="34" charset="0"/>
              </a:rPr>
            </a:fld>
            <a:endParaRPr lang="en-IN" altLang="x-none"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11" name="Rounded Rectangle 10"/>
          <p:cNvSpPr/>
          <p:nvPr/>
        </p:nvSpPr>
        <p:spPr>
          <a:xfrm>
            <a:off x="87313" y="69850"/>
            <a:ext cx="12017375" cy="6691313"/>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p:nvPr/>
        </p:nvSpPr>
        <p:spPr>
          <a:xfrm>
            <a:off x="84138" y="1449388"/>
            <a:ext cx="12028488" cy="15271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Rectangle 12"/>
          <p:cNvSpPr/>
          <p:nvPr/>
        </p:nvSpPr>
        <p:spPr>
          <a:xfrm>
            <a:off x="84138" y="1397000"/>
            <a:ext cx="12028488"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Rectangle 14"/>
          <p:cNvSpPr/>
          <p:nvPr/>
        </p:nvSpPr>
        <p:spPr>
          <a:xfrm>
            <a:off x="84138" y="2976563"/>
            <a:ext cx="12028488" cy="111125"/>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Subtitle 8"/>
          <p:cNvSpPr>
            <a:spLocks noGrp="1"/>
          </p:cNvSpPr>
          <p:nvPr>
            <p:ph type="subTitle" idx="1"/>
          </p:nvPr>
        </p:nvSpPr>
        <p:spPr>
          <a:xfrm>
            <a:off x="1727200" y="3200400"/>
            <a:ext cx="85344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a:p>
        </p:txBody>
      </p:sp>
      <p:sp>
        <p:nvSpPr>
          <p:cNvPr id="8" name="Title 7"/>
          <p:cNvSpPr>
            <a:spLocks noGrp="1"/>
          </p:cNvSpPr>
          <p:nvPr>
            <p:ph type="ctrTitle"/>
          </p:nvPr>
        </p:nvSpPr>
        <p:spPr>
          <a:xfrm>
            <a:off x="609600" y="1505931"/>
            <a:ext cx="10972800" cy="1470025"/>
          </a:xfrm>
        </p:spPr>
        <p:txBody>
          <a:bodyPr anchor="ctr"/>
          <a:lstStyle>
            <a:lvl1pPr algn="ctr">
              <a:defRPr lang="en-US" dirty="0">
                <a:solidFill>
                  <a:srgbClr val="FFFFFF"/>
                </a:solidFill>
              </a:defRPr>
            </a:lvl1pPr>
          </a:lstStyle>
          <a:p>
            <a:r>
              <a:rPr lang="en-US"/>
              <a:t>Click to edit Master title style</a:t>
            </a:r>
            <a:endParaRPr lang="en-US"/>
          </a:p>
        </p:txBody>
      </p:sp>
      <p:sp>
        <p:nvSpPr>
          <p:cNvPr id="16" name="Date Placeholder 27"/>
          <p:cNvSpPr>
            <a:spLocks noGrp="1"/>
          </p:cNvSpPr>
          <p:nvPr>
            <p:ph type="dt" sz="half" idx="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43779FD8-D061-4038-9A72-3A5565CC75A9}"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7" name="Footer Placeholder 16"/>
          <p:cNvSpPr>
            <a:spLocks noGrp="1"/>
          </p:cNvSpPr>
          <p:nvPr>
            <p:ph type="ftr" sz="quarter" idx="3"/>
          </p:nvPr>
        </p:nvSpPr>
        <p:spPr>
          <a:xfrm>
            <a:off x="1219200" y="6172200"/>
            <a:ext cx="52832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8" name="Slide Number Placeholder 28"/>
          <p:cNvSpPr>
            <a:spLocks noGrp="1"/>
          </p:cNvSpPr>
          <p:nvPr>
            <p:ph type="sldNum" sz="quarter" idx="4"/>
          </p:nvPr>
        </p:nvSpPr>
        <p:spPr>
          <a:xfrm>
            <a:off x="195263" y="6210300"/>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showMasterSp="0">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68224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1219200" y="274640"/>
            <a:ext cx="7416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p:txBody>
          <a:bodyPr/>
          <a:lstStyle>
            <a:lvl1pPr algn="ctr">
              <a:defRPr sz="3200">
                <a:solidFill>
                  <a:srgbClr val="333333"/>
                </a:solidFill>
              </a:defRPr>
            </a:lvl1pPr>
          </a:lstStyle>
          <a:p>
            <a:r>
              <a:rPr lang="en-US"/>
              <a:t>Click to add title</a:t>
            </a:r>
            <a:endParaRPr lang="en-US"/>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Content Placeholder 7"/>
          <p:cNvSpPr>
            <a:spLocks noGrp="1"/>
          </p:cNvSpPr>
          <p:nvPr>
            <p:ph sz="quarter" idx="1"/>
          </p:nvPr>
        </p:nvSpPr>
        <p:spPr>
          <a:xfrm>
            <a:off x="1219200" y="1447800"/>
            <a:ext cx="10363200" cy="4572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blipFill rotWithShape="0">
          <a:blip r:embed="rId2"/>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11" name="Rounded Rectangle 10"/>
          <p:cNvSpPr/>
          <p:nvPr/>
        </p:nvSpPr>
        <p:spPr>
          <a:xfrm>
            <a:off x="87084" y="69755"/>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p:nvPr/>
        </p:nvSpPr>
        <p:spPr>
          <a:xfrm flipV="1">
            <a:off x="92075" y="2376488"/>
            <a:ext cx="12018963"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Rectangle 12"/>
          <p:cNvSpPr/>
          <p:nvPr/>
        </p:nvSpPr>
        <p:spPr>
          <a:xfrm>
            <a:off x="92075" y="2341563"/>
            <a:ext cx="12018963" cy="46038"/>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5" name="Rectangle 14"/>
          <p:cNvSpPr/>
          <p:nvPr/>
        </p:nvSpPr>
        <p:spPr>
          <a:xfrm>
            <a:off x="90488" y="2468563"/>
            <a:ext cx="12020550" cy="46038"/>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963084" y="952501"/>
            <a:ext cx="10363200" cy="1362075"/>
          </a:xfrm>
        </p:spPr>
        <p:txBody>
          <a:bodyPr/>
          <a:lstStyle>
            <a:lvl1pPr algn="l">
              <a:buNone/>
              <a:defRPr sz="4000" b="0" cap="none"/>
            </a:lvl1pPr>
          </a:lstStyle>
          <a:p>
            <a:r>
              <a:rPr lang="en-US"/>
              <a:t>Click to edit Master title style</a:t>
            </a:r>
            <a:endParaRPr lang="en-US"/>
          </a:p>
        </p:txBody>
      </p:sp>
      <p:sp>
        <p:nvSpPr>
          <p:cNvPr id="3" name="Text Placeholder 2"/>
          <p:cNvSpPr>
            <a:spLocks noGrp="1"/>
          </p:cNvSpPr>
          <p:nvPr>
            <p:ph type="body" idx="1"/>
          </p:nvPr>
        </p:nvSpPr>
        <p:spPr>
          <a:xfrm>
            <a:off x="963084" y="2547938"/>
            <a:ext cx="10363200" cy="1338262"/>
          </a:xfrm>
        </p:spPr>
        <p:txBody>
          <a:bodyPr/>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endParaRPr lang="en-US"/>
          </a:p>
        </p:txBody>
      </p:sp>
      <p:sp>
        <p:nvSpPr>
          <p:cNvPr id="16" name="Date Placeholder 3"/>
          <p:cNvSpPr>
            <a:spLocks noGrp="1"/>
          </p:cNvSpPr>
          <p:nvPr>
            <p:ph type="dt" sz="half" idx="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9E22C788-96BA-47E8-8380-28D141626B28}"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7" name="Footer Placeholder 4"/>
          <p:cNvSpPr>
            <a:spLocks noGrp="1"/>
          </p:cNvSpPr>
          <p:nvPr>
            <p:ph type="ftr" sz="quarter" idx="3"/>
          </p:nvPr>
        </p:nvSpPr>
        <p:spPr>
          <a:xfrm>
            <a:off x="1066800" y="6172200"/>
            <a:ext cx="53340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8" name="Slide Number Placeholder 5"/>
          <p:cNvSpPr>
            <a:spLocks noGrp="1"/>
          </p:cNvSpPr>
          <p:nvPr>
            <p:ph type="sldNum" sz="quarter" idx="4"/>
          </p:nvPr>
        </p:nvSpPr>
        <p:spPr>
          <a:xfrm>
            <a:off x="195263" y="6208713"/>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9" name="Content Placeholder 8"/>
          <p:cNvSpPr>
            <a:spLocks noGrp="1"/>
          </p:cNvSpPr>
          <p:nvPr>
            <p:ph sz="quarter" idx="1"/>
          </p:nvPr>
        </p:nvSpPr>
        <p:spPr>
          <a:xfrm>
            <a:off x="1219200" y="1447800"/>
            <a:ext cx="4998720" cy="4572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1" name="Content Placeholder 10"/>
          <p:cNvSpPr>
            <a:spLocks noGrp="1"/>
          </p:cNvSpPr>
          <p:nvPr>
            <p:ph sz="quarter" idx="2"/>
          </p:nvPr>
        </p:nvSpPr>
        <p:spPr>
          <a:xfrm>
            <a:off x="6578600" y="1447800"/>
            <a:ext cx="4998720" cy="4572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273050"/>
            <a:ext cx="103632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1219200" y="1447800"/>
            <a:ext cx="49784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endParaRPr lang="en-US"/>
          </a:p>
        </p:txBody>
      </p:sp>
      <p:sp>
        <p:nvSpPr>
          <p:cNvPr id="4" name="Text Placeholder 3"/>
          <p:cNvSpPr>
            <a:spLocks noGrp="1"/>
          </p:cNvSpPr>
          <p:nvPr>
            <p:ph type="body" sz="half" idx="3"/>
          </p:nvPr>
        </p:nvSpPr>
        <p:spPr>
          <a:xfrm>
            <a:off x="6604000" y="1447800"/>
            <a:ext cx="4978400" cy="762000"/>
          </a:xfrm>
          <a:noFill/>
          <a:ln w="12700" cap="sq" cmpd="sng" algn="ctr">
            <a:noFill/>
            <a:prstDash val="solid"/>
          </a:ln>
        </p:spPr>
        <p:txBody>
          <a:bodyPr anchor="b">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a:r>
              <a:rPr lang="en-US"/>
              <a:t>Click to edit Master text styles</a:t>
            </a:r>
            <a:endParaRPr lang="en-US"/>
          </a:p>
        </p:txBody>
      </p:sp>
      <p:sp>
        <p:nvSpPr>
          <p:cNvPr id="11" name="Content Placeholder 10"/>
          <p:cNvSpPr>
            <a:spLocks noGrp="1"/>
          </p:cNvSpPr>
          <p:nvPr>
            <p:ph sz="half" idx="2"/>
          </p:nvPr>
        </p:nvSpPr>
        <p:spPr>
          <a:xfrm>
            <a:off x="1219200" y="2247900"/>
            <a:ext cx="4978400" cy="3886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3" name="Content Placeholder 12"/>
          <p:cNvSpPr>
            <a:spLocks noGrp="1"/>
          </p:cNvSpPr>
          <p:nvPr>
            <p:ph sz="half" idx="4"/>
          </p:nvPr>
        </p:nvSpPr>
        <p:spPr>
          <a:xfrm>
            <a:off x="6604000" y="2247900"/>
            <a:ext cx="4978400" cy="38862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showMasterSp="0">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4" name="Rounded Rectangle 10"/>
          <p:cNvSpPr/>
          <p:nvPr/>
        </p:nvSpPr>
        <p:spPr>
          <a:xfrm>
            <a:off x="85725" y="69850"/>
            <a:ext cx="1201737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1219200" y="273050"/>
            <a:ext cx="10363200" cy="1143000"/>
          </a:xfrm>
        </p:spPr>
        <p:txBody>
          <a:bodyPr/>
          <a:lstStyle>
            <a:lvl1pPr algn="l">
              <a:buNone/>
              <a:defRPr sz="4000" b="0"/>
            </a:lvl1pPr>
          </a:lstStyle>
          <a:p>
            <a:r>
              <a:rPr lang="en-US"/>
              <a:t>Click to edit Master title style</a:t>
            </a:r>
            <a:endParaRPr lang="en-US"/>
          </a:p>
        </p:txBody>
      </p:sp>
      <p:sp>
        <p:nvSpPr>
          <p:cNvPr id="3" name="Text Placeholder 2"/>
          <p:cNvSpPr>
            <a:spLocks noGrp="1"/>
          </p:cNvSpPr>
          <p:nvPr>
            <p:ph type="body" idx="2"/>
          </p:nvPr>
        </p:nvSpPr>
        <p:spPr>
          <a:xfrm>
            <a:off x="1219200" y="1600200"/>
            <a:ext cx="2540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a:r>
              <a:rPr lang="en-US"/>
              <a:t>Click to edit Master text styles</a:t>
            </a:r>
            <a:endParaRPr lang="en-US"/>
          </a:p>
        </p:txBody>
      </p:sp>
      <p:sp>
        <p:nvSpPr>
          <p:cNvPr id="11" name="Content Placeholder 10"/>
          <p:cNvSpPr>
            <a:spLocks noGrp="1"/>
          </p:cNvSpPr>
          <p:nvPr>
            <p:ph sz="quarter" idx="1"/>
          </p:nvPr>
        </p:nvSpPr>
        <p:spPr>
          <a:xfrm>
            <a:off x="3962400" y="1600200"/>
            <a:ext cx="7620000" cy="44958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2" name="Date Placeholder 4"/>
          <p:cNvSpPr>
            <a:spLocks noGrp="1"/>
          </p:cNvSpPr>
          <p:nvPr>
            <p:ph type="dt" sz="half" idx="1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C3A4D26D-C9CA-44AC-B930-08361E6336FB}"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3" name="Footer Placeholder 5"/>
          <p:cNvSpPr>
            <a:spLocks noGrp="1"/>
          </p:cNvSpPr>
          <p:nvPr>
            <p:ph type="ftr" sz="quarter" idx="3"/>
          </p:nvPr>
        </p:nvSpPr>
        <p:spPr>
          <a:xfrm>
            <a:off x="1219200" y="6172200"/>
            <a:ext cx="52832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5" name="Slide Number Placeholder 6"/>
          <p:cNvSpPr>
            <a:spLocks noGrp="1"/>
          </p:cNvSpPr>
          <p:nvPr>
            <p:ph type="sldNum" sz="quarter" idx="4"/>
          </p:nvPr>
        </p:nvSpPr>
        <p:spPr>
          <a:xfrm>
            <a:off x="195263" y="6210300"/>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bg>
      <p:bgPr>
        <a:solidFill>
          <a:schemeClr val="bg1"/>
        </a:solidFill>
        <a:effectLst/>
      </p:bgPr>
    </p:bg>
    <p:spTree>
      <p:nvGrpSpPr>
        <p:cNvPr id="1" name=""/>
        <p:cNvGrpSpPr/>
        <p:nvPr/>
      </p:nvGrpSpPr>
      <p:grpSpPr>
        <a:xfrm>
          <a:off x="0" y="0"/>
          <a:ext cx="0" cy="0"/>
          <a:chOff x="0" y="0"/>
          <a:chExt cx="0" cy="0"/>
        </a:xfrm>
      </p:grpSpPr>
      <p:sp>
        <p:nvSpPr>
          <p:cNvPr id="10" name="Rectangle 9"/>
          <p:cNvSpPr/>
          <p:nvPr/>
        </p:nvSpPr>
        <p:spPr>
          <a:xfrm flipV="1">
            <a:off x="90488" y="4683125"/>
            <a:ext cx="12009438" cy="92075"/>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Rectangle 10"/>
          <p:cNvSpPr/>
          <p:nvPr/>
        </p:nvSpPr>
        <p:spPr>
          <a:xfrm>
            <a:off x="92075" y="4649788"/>
            <a:ext cx="12007850" cy="46038"/>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Rectangle 11"/>
          <p:cNvSpPr/>
          <p:nvPr/>
        </p:nvSpPr>
        <p:spPr>
          <a:xfrm>
            <a:off x="92075" y="4773613"/>
            <a:ext cx="12007850" cy="49213"/>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Title 1"/>
          <p:cNvSpPr>
            <a:spLocks noGrp="1"/>
          </p:cNvSpPr>
          <p:nvPr>
            <p:ph type="title"/>
          </p:nvPr>
        </p:nvSpPr>
        <p:spPr>
          <a:xfrm>
            <a:off x="1219200" y="4900550"/>
            <a:ext cx="9753600" cy="522288"/>
          </a:xfrm>
        </p:spPr>
        <p:txBody>
          <a:bodyPr anchor="ctr">
            <a:noAutofit/>
          </a:bodyPr>
          <a:lstStyle>
            <a:lvl1pPr algn="l">
              <a:buNone/>
              <a:defRPr sz="2800" b="0"/>
            </a:lvl1pPr>
          </a:lstStyle>
          <a:p>
            <a:r>
              <a:rPr lang="en-US"/>
              <a:t>Click to edit Master title style</a:t>
            </a:r>
            <a:endParaRPr lang="en-US"/>
          </a:p>
        </p:txBody>
      </p:sp>
      <p:sp>
        <p:nvSpPr>
          <p:cNvPr id="4" name="Text Placeholder 3"/>
          <p:cNvSpPr>
            <a:spLocks noGrp="1"/>
          </p:cNvSpPr>
          <p:nvPr>
            <p:ph type="body" sz="half" idx="2"/>
          </p:nvPr>
        </p:nvSpPr>
        <p:spPr>
          <a:xfrm>
            <a:off x="1219200" y="5445825"/>
            <a:ext cx="9753600" cy="685800"/>
          </a:xfrm>
        </p:spPr>
        <p:txBody>
          <a:bodyPr/>
          <a:lstStyle>
            <a:lvl1pPr marL="0" indent="0">
              <a:buFontTx/>
              <a:buNone/>
              <a:defRPr sz="1600"/>
            </a:lvl1pPr>
            <a:lvl2pPr>
              <a:defRPr sz="1200"/>
            </a:lvl2pPr>
            <a:lvl3pPr>
              <a:defRPr sz="1000"/>
            </a:lvl3pPr>
            <a:lvl4pPr>
              <a:defRPr sz="900"/>
            </a:lvl4pPr>
            <a:lvl5pPr>
              <a:defRPr sz="900"/>
            </a:lvl5pPr>
          </a:lstStyle>
          <a:p>
            <a:pPr lvl="0"/>
            <a:r>
              <a:rPr lang="en-US"/>
              <a:t>Click to edit Master text styles</a:t>
            </a:r>
            <a:endParaRPr lang="en-US"/>
          </a:p>
        </p:txBody>
      </p:sp>
      <p:sp>
        <p:nvSpPr>
          <p:cNvPr id="3" name="Picture Placeholder 2"/>
          <p:cNvSpPr>
            <a:spLocks noGrp="1"/>
          </p:cNvSpPr>
          <p:nvPr>
            <p:ph type="pic" idx="1"/>
          </p:nvPr>
        </p:nvSpPr>
        <p:spPr>
          <a:xfrm>
            <a:off x="91078" y="66675"/>
            <a:ext cx="12002497" cy="4581525"/>
          </a:xfrm>
          <a:prstGeom prst="round2SameRect">
            <a:avLst>
              <a:gd name="adj1" fmla="val 7101"/>
              <a:gd name="adj2" fmla="val 0"/>
            </a:avLst>
          </a:prstGeom>
          <a:solidFill>
            <a:schemeClr val="bg2"/>
          </a:solidFill>
          <a:ln w="6350">
            <a:solidFill>
              <a:schemeClr val="tx1"/>
            </a:solidFill>
          </a:ln>
        </p:spPr>
        <p:txBody>
          <a:bodyPr vert="horz" wrap="square" lIns="91440" tIns="45720" rIns="91440" bIns="45720" numCol="1" anchor="t" anchorCtr="0" compatLnSpc="1">
            <a:normAutofit/>
          </a:bodyPr>
          <a:lstStyle>
            <a:lvl1pPr marL="0" indent="0">
              <a:buNone/>
              <a:defRPr sz="3200"/>
            </a:lvl1pPr>
          </a:lstStyle>
          <a:p>
            <a:pPr marL="0" marR="0" lvl="0" indent="0" algn="l" defTabSz="914400" rtl="0" eaLnBrk="0" fontAlgn="base" latinLnBrk="0" hangingPunct="0">
              <a:lnSpc>
                <a:spcPct val="100000"/>
              </a:lnSpc>
              <a:spcBef>
                <a:spcPts val="575"/>
              </a:spcBef>
              <a:spcAft>
                <a:spcPct val="0"/>
              </a:spcAft>
              <a:buClr>
                <a:schemeClr val="accent1"/>
              </a:buClr>
              <a:buSzPct val="85000"/>
              <a:buFont typeface="Wingdings 2" panose="05020102010507070707" pitchFamily="18" charset="2"/>
              <a:buNone/>
              <a:defRPr/>
            </a:pPr>
            <a:r>
              <a:rPr kumimoji="0" lang="en-US" sz="3200" b="0" i="0" u="none" strike="noStrike" kern="1200" cap="none" spc="0" normalizeH="0" baseline="0" noProof="0">
                <a:ln>
                  <a:noFill/>
                </a:ln>
                <a:solidFill>
                  <a:schemeClr val="tx1"/>
                </a:solidFill>
                <a:effectLst/>
                <a:uLnTx/>
                <a:uFillTx/>
                <a:latin typeface="+mn-lt"/>
                <a:ea typeface="+mn-ea"/>
                <a:cs typeface="+mn-cs"/>
              </a:rPr>
              <a:t>Click icon to add picture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13" name="Date Placeholder 4"/>
          <p:cNvSpPr>
            <a:spLocks noGrp="1"/>
          </p:cNvSpPr>
          <p:nvPr>
            <p:ph type="dt" sz="half" idx="12"/>
          </p:nvPr>
        </p:nvSpPr>
        <p:spPr>
          <a:xfrm>
            <a:off x="8229600" y="6191250"/>
            <a:ext cx="3302000" cy="476250"/>
          </a:xfrm>
          <a:prstGeom prst="rect">
            <a:avLst/>
          </a:prstGeom>
        </p:spPr>
        <p:txBody>
          <a:bodyPr anchor="ctr" anchorCtr="0"/>
          <a:lstStyle>
            <a:lvl1pPr>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CD2719FF-654A-468A-B680-D60373DFDADD}"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15" name="Footer Placeholder 5"/>
          <p:cNvSpPr>
            <a:spLocks noGrp="1"/>
          </p:cNvSpPr>
          <p:nvPr>
            <p:ph type="ftr" sz="quarter" idx="3"/>
          </p:nvPr>
        </p:nvSpPr>
        <p:spPr>
          <a:xfrm>
            <a:off x="1219200" y="6172200"/>
            <a:ext cx="5181600" cy="457200"/>
          </a:xfrm>
          <a:prstGeom prst="rect">
            <a:avLst/>
          </a:prstGeom>
        </p:spPr>
        <p:txBody>
          <a:bodyPr anchor="ctr" anchorCtr="0"/>
          <a:lstStyle>
            <a:lvl1pPr>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16" name="Slide Number Placeholder 6"/>
          <p:cNvSpPr>
            <a:spLocks noGrp="1"/>
          </p:cNvSpPr>
          <p:nvPr>
            <p:ph type="sldNum" sz="quarter" idx="4"/>
          </p:nvPr>
        </p:nvSpPr>
        <p:spPr>
          <a:xfrm>
            <a:off x="195263" y="6208713"/>
            <a:ext cx="609600" cy="457200"/>
          </a:xfrm>
          <a:prstGeom prst="ellipse">
            <a:avLst/>
          </a:prstGeom>
          <a:solidFill>
            <a:schemeClr val="accent1"/>
          </a:solidFill>
        </p:spPr>
        <p:txBody>
          <a:bodyPr wrap="none" lIns="0" tIns="0" rIns="0" bIns="0" anchor="ctr" anchorCtr="1">
            <a:noAutofit/>
          </a:bodyPr>
          <a:lstStyle/>
          <a:p>
            <a:pPr algn="ctr">
              <a:buNone/>
            </a:pPr>
            <a:fld id="{9A0DB2DC-4C9A-4742-B13C-FB6460FD3503}" type="slidenum">
              <a:rPr lang="en-US" dirty="0">
                <a:latin typeface="Franklin Gothic Book" panose="020B0503020102020204" pitchFamily="34" charset="0"/>
              </a:rPr>
            </a:fld>
            <a:endParaRPr lang="en-US" dirty="0">
              <a:latin typeface="Franklin Gothic Book" panose="020B05030201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useBgFill="1">
        <p:nvSpPr>
          <p:cNvPr id="8" name="Rounded Rectangle 7"/>
          <p:cNvSpPr/>
          <p:nvPr/>
        </p:nvSpPr>
        <p:spPr>
          <a:xfrm>
            <a:off x="85725" y="69850"/>
            <a:ext cx="12017375"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28" name="Title Placeholder 21"/>
          <p:cNvSpPr>
            <a:spLocks noGrp="1"/>
          </p:cNvSpPr>
          <p:nvPr>
            <p:ph type="title"/>
          </p:nvPr>
        </p:nvSpPr>
        <p:spPr>
          <a:xfrm>
            <a:off x="1219200" y="274638"/>
            <a:ext cx="10363200" cy="1143000"/>
          </a:xfrm>
          <a:prstGeom prst="rect">
            <a:avLst/>
          </a:prstGeom>
          <a:noFill/>
          <a:ln w="9525">
            <a:noFill/>
          </a:ln>
        </p:spPr>
        <p:txBody>
          <a:bodyPr bIns="91440" anchor="b" anchorCtr="0"/>
          <a:lstStyle/>
          <a:p>
            <a:pPr lvl="0"/>
            <a:r>
              <a:rPr lang="en-US" altLang="en-US" dirty="0"/>
              <a:t>Click to edit Master title style</a:t>
            </a:r>
            <a:endParaRPr lang="en-US" altLang="en-US" dirty="0"/>
          </a:p>
        </p:txBody>
      </p:sp>
      <p:sp>
        <p:nvSpPr>
          <p:cNvPr id="1029" name="Text Placeholder 12"/>
          <p:cNvSpPr>
            <a:spLocks noGrp="1"/>
          </p:cNvSpPr>
          <p:nvPr>
            <p:ph type="body" idx="1"/>
          </p:nvPr>
        </p:nvSpPr>
        <p:spPr>
          <a:xfrm>
            <a:off x="1219200" y="1447800"/>
            <a:ext cx="10363200" cy="4572000"/>
          </a:xfrm>
          <a:prstGeom prst="rect">
            <a:avLst/>
          </a:prstGeom>
          <a:noFill/>
          <a:ln w="9525">
            <a:noFill/>
          </a:ln>
        </p:spPr>
        <p:txBody>
          <a:bodyPr/>
          <a:lstStyle/>
          <a:p>
            <a:pPr lvl="0"/>
            <a:r>
              <a:rPr lang="en-US" altLang="en-US" dirty="0"/>
              <a:t>Click to edit Master text styles</a:t>
            </a:r>
            <a:endParaRPr lang="en-US" altLang="en-US" dirty="0"/>
          </a:p>
          <a:p>
            <a:pPr lvl="1"/>
            <a:r>
              <a:rPr lang="en-US" altLang="en-US" dirty="0"/>
              <a:t>Second level</a:t>
            </a:r>
            <a:endParaRPr lang="en-US" altLang="en-US" dirty="0"/>
          </a:p>
          <a:p>
            <a:pPr lvl="2"/>
            <a:r>
              <a:rPr lang="en-US" altLang="en-US" dirty="0"/>
              <a:t>Third level</a:t>
            </a:r>
            <a:endParaRPr lang="en-US" altLang="en-US" dirty="0"/>
          </a:p>
          <a:p>
            <a:pPr lvl="3"/>
            <a:r>
              <a:rPr lang="en-US" altLang="en-US" dirty="0"/>
              <a:t>Fourth level</a:t>
            </a:r>
            <a:endParaRPr lang="en-US" altLang="en-US" dirty="0"/>
          </a:p>
          <a:p>
            <a:pPr lvl="4"/>
            <a:r>
              <a:rPr lang="en-US" altLang="en-US" dirty="0"/>
              <a:t>Fifth level</a:t>
            </a:r>
            <a:endParaRPr lang="en-US" altLang="en-US" dirty="0"/>
          </a:p>
        </p:txBody>
      </p:sp>
      <p:sp>
        <p:nvSpPr>
          <p:cNvPr id="14" name="Date Placeholder 13"/>
          <p:cNvSpPr>
            <a:spLocks noGrp="1"/>
          </p:cNvSpPr>
          <p:nvPr>
            <p:ph type="dt" sz="half" idx="2"/>
          </p:nvPr>
        </p:nvSpPr>
        <p:spPr>
          <a:xfrm>
            <a:off x="8229600" y="6191250"/>
            <a:ext cx="3302000" cy="476250"/>
          </a:xfrm>
          <a:prstGeom prst="rect">
            <a:avLst/>
          </a:prstGeom>
        </p:spPr>
        <p:txBody>
          <a:bodyPr anchor="ctr" anchorCtr="0"/>
          <a:lstStyle>
            <a:lvl1pPr algn="r" eaLnBrk="1" fontAlgn="auto" latinLnBrk="0" hangingPunct="1">
              <a:spcBef>
                <a:spcPts val="0"/>
              </a:spcBef>
              <a:spcAft>
                <a:spcPts val="0"/>
              </a:spcAft>
              <a:defRPr kumimoji="0" sz="1400">
                <a:solidFill>
                  <a:schemeClr val="tx2"/>
                </a:solidFill>
                <a:latin typeface="+mn-lt"/>
                <a:cs typeface="+mn-cs"/>
              </a:defRPr>
            </a:lvl1pPr>
          </a:lstStyle>
          <a:p>
            <a:pPr marL="0" marR="0" lvl="0" indent="0" algn="r" defTabSz="457200" rtl="0" eaLnBrk="1" fontAlgn="auto" latinLnBrk="0" hangingPunct="1">
              <a:lnSpc>
                <a:spcPct val="100000"/>
              </a:lnSpc>
              <a:spcBef>
                <a:spcPts val="0"/>
              </a:spcBef>
              <a:spcAft>
                <a:spcPts val="0"/>
              </a:spcAft>
              <a:buClrTx/>
              <a:buSzTx/>
              <a:buFontTx/>
              <a:buNone/>
              <a:defRPr/>
            </a:pPr>
            <a:fld id="{E566F6CA-BD26-4CD2-ACDA-F0E4CA4EA26E}" type="datetimeFigureOut">
              <a:rPr kumimoji="0" lang="en-US" sz="1400" b="0" i="0" u="none" strike="noStrike" kern="1200" cap="none" spc="0" normalizeH="0" baseline="0" noProof="0">
                <a:ln>
                  <a:noFill/>
                </a:ln>
                <a:solidFill>
                  <a:schemeClr val="tx2"/>
                </a:solidFill>
                <a:effectLst/>
                <a:uLnTx/>
                <a:uFillTx/>
                <a:latin typeface="+mn-lt"/>
                <a:ea typeface="+mn-ea"/>
                <a:cs typeface="+mn-cs"/>
              </a:rPr>
            </a:fld>
            <a:endParaRPr kumimoji="0" lang="en-US" sz="1400" b="0" i="0" u="none" strike="noStrike" kern="1200" cap="none" spc="0" normalizeH="0" baseline="0" noProof="0" dirty="0">
              <a:ln>
                <a:noFill/>
              </a:ln>
              <a:solidFill>
                <a:schemeClr val="tx2"/>
              </a:solidFill>
              <a:effectLst/>
              <a:uLnTx/>
              <a:uFillTx/>
              <a:latin typeface="+mn-lt"/>
              <a:ea typeface="+mn-ea"/>
              <a:cs typeface="+mn-cs"/>
            </a:endParaRPr>
          </a:p>
        </p:txBody>
      </p:sp>
      <p:sp>
        <p:nvSpPr>
          <p:cNvPr id="3" name="Footer Placeholder 2"/>
          <p:cNvSpPr>
            <a:spLocks noGrp="1"/>
          </p:cNvSpPr>
          <p:nvPr>
            <p:ph type="ftr" sz="quarter" idx="3"/>
          </p:nvPr>
        </p:nvSpPr>
        <p:spPr>
          <a:xfrm>
            <a:off x="1219200" y="6172200"/>
            <a:ext cx="5283200" cy="457200"/>
          </a:xfrm>
          <a:prstGeom prst="rect">
            <a:avLst/>
          </a:prstGeom>
        </p:spPr>
        <p:txBody>
          <a:bodyPr anchor="ctr" anchorCtr="0"/>
          <a:lstStyle>
            <a:lvl1pPr eaLnBrk="1" fontAlgn="auto" latinLnBrk="0" hangingPunct="1">
              <a:spcBef>
                <a:spcPts val="0"/>
              </a:spcBef>
              <a:spcAft>
                <a:spcPts val="0"/>
              </a:spcAft>
              <a:defRPr kumimoji="0" sz="1400">
                <a:solidFill>
                  <a:schemeClr val="tx2"/>
                </a:solidFill>
                <a:latin typeface="+mn-lt"/>
                <a:cs typeface="+mn-cs"/>
              </a:defRPr>
            </a:lvl1pPr>
          </a:lstStyle>
          <a:p>
            <a:pPr marL="0" marR="0" lvl="0" indent="0" algn="l" defTabSz="457200" rtl="0" eaLnBrk="1" fontAlgn="auto" latinLnBrk="0" hangingPunct="1">
              <a:lnSpc>
                <a:spcPct val="100000"/>
              </a:lnSpc>
              <a:spcBef>
                <a:spcPts val="0"/>
              </a:spcBef>
              <a:spcAft>
                <a:spcPts val="0"/>
              </a:spcAft>
              <a:buClrTx/>
              <a:buSzTx/>
              <a:buFontTx/>
              <a:buNone/>
              <a:defRPr/>
            </a:pPr>
            <a:endParaRPr kumimoji="0" lang="en-US" sz="1400" b="0" i="0" u="none" strike="noStrike" kern="1200" cap="none" spc="0" normalizeH="0" baseline="0" noProof="0">
              <a:ln>
                <a:noFill/>
              </a:ln>
              <a:solidFill>
                <a:schemeClr val="tx2"/>
              </a:solidFill>
              <a:effectLst/>
              <a:uLnTx/>
              <a:uFillTx/>
              <a:latin typeface="+mn-lt"/>
              <a:ea typeface="+mn-ea"/>
              <a:cs typeface="+mn-cs"/>
            </a:endParaRPr>
          </a:p>
        </p:txBody>
      </p:sp>
      <p:sp>
        <p:nvSpPr>
          <p:cNvPr id="23" name="Slide Number Placeholder 22"/>
          <p:cNvSpPr>
            <a:spLocks noGrp="1"/>
          </p:cNvSpPr>
          <p:nvPr>
            <p:ph type="sldNum" sz="quarter" idx="4"/>
          </p:nvPr>
        </p:nvSpPr>
        <p:spPr>
          <a:xfrm>
            <a:off x="195263" y="6210300"/>
            <a:ext cx="609600" cy="457200"/>
          </a:xfrm>
          <a:prstGeom prst="ellipse">
            <a:avLst/>
          </a:prstGeom>
          <a:solidFill>
            <a:schemeClr val="accent1"/>
          </a:solidFill>
        </p:spPr>
        <p:txBody>
          <a:bodyPr wrap="none" lIns="0" tIns="0" rIns="0" bIns="0" anchor="ctr" anchorCtr="1">
            <a:noAutofit/>
          </a:bodyPr>
          <a:lstStyle>
            <a:lvl1pPr algn="ctr">
              <a:defRPr sz="1400">
                <a:solidFill>
                  <a:srgbClr val="FFFFFF"/>
                </a:solidFill>
                <a:latin typeface="Franklin Gothic Book" panose="020B0503020102020204" pitchFamily="34" charset="0"/>
              </a:defRPr>
            </a:lvl1pPr>
          </a:lstStyle>
          <a:p>
            <a:pPr lvl="0" eaLnBrk="1" hangingPunct="1">
              <a:buNone/>
            </a:pPr>
            <a:fld id="{9A0DB2DC-4C9A-4742-B13C-FB6460FD3503}" type="slidenum">
              <a:rPr lang="en-US" dirty="0"/>
            </a:fld>
            <a:endParaRPr lang="en-US"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rtl="0" eaLnBrk="0" fontAlgn="base" hangingPunct="0">
        <a:spcBef>
          <a:spcPct val="0"/>
        </a:spcBef>
        <a:spcAft>
          <a:spcPct val="0"/>
        </a:spcAft>
        <a:defRPr sz="4000" kern="12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Franklin Gothic Book" panose="020B0503020102020204" pitchFamily="34" charset="0"/>
        </a:defRPr>
      </a:lvl2pPr>
      <a:lvl3pPr algn="l" rtl="0" eaLnBrk="0" fontAlgn="base" hangingPunct="0">
        <a:spcBef>
          <a:spcPct val="0"/>
        </a:spcBef>
        <a:spcAft>
          <a:spcPct val="0"/>
        </a:spcAft>
        <a:defRPr sz="4000">
          <a:solidFill>
            <a:schemeClr val="tx2"/>
          </a:solidFill>
          <a:latin typeface="Franklin Gothic Book" panose="020B0503020102020204" pitchFamily="34" charset="0"/>
        </a:defRPr>
      </a:lvl3pPr>
      <a:lvl4pPr algn="l" rtl="0" eaLnBrk="0" fontAlgn="base" hangingPunct="0">
        <a:spcBef>
          <a:spcPct val="0"/>
        </a:spcBef>
        <a:spcAft>
          <a:spcPct val="0"/>
        </a:spcAft>
        <a:defRPr sz="4000">
          <a:solidFill>
            <a:schemeClr val="tx2"/>
          </a:solidFill>
          <a:latin typeface="Franklin Gothic Book" panose="020B0503020102020204" pitchFamily="34" charset="0"/>
        </a:defRPr>
      </a:lvl4pPr>
      <a:lvl5pPr algn="l" rtl="0" eaLnBrk="0" fontAlgn="base" hangingPunct="0">
        <a:spcBef>
          <a:spcPct val="0"/>
        </a:spcBef>
        <a:spcAft>
          <a:spcPct val="0"/>
        </a:spcAft>
        <a:defRPr sz="4000">
          <a:solidFill>
            <a:schemeClr val="tx2"/>
          </a:solidFill>
          <a:latin typeface="Franklin Gothic Book" panose="020B0503020102020204" pitchFamily="34" charset="0"/>
        </a:defRPr>
      </a:lvl5pPr>
      <a:lvl6pPr marL="457200" algn="l" rtl="0" fontAlgn="base">
        <a:spcBef>
          <a:spcPct val="0"/>
        </a:spcBef>
        <a:spcAft>
          <a:spcPct val="0"/>
        </a:spcAft>
        <a:defRPr sz="4000">
          <a:solidFill>
            <a:schemeClr val="tx2"/>
          </a:solidFill>
          <a:latin typeface="Franklin Gothic Book" panose="020B0503020102020204" pitchFamily="34" charset="0"/>
        </a:defRPr>
      </a:lvl6pPr>
      <a:lvl7pPr marL="914400" algn="l" rtl="0" fontAlgn="base">
        <a:spcBef>
          <a:spcPct val="0"/>
        </a:spcBef>
        <a:spcAft>
          <a:spcPct val="0"/>
        </a:spcAft>
        <a:defRPr sz="4000">
          <a:solidFill>
            <a:schemeClr val="tx2"/>
          </a:solidFill>
          <a:latin typeface="Franklin Gothic Book" panose="020B0503020102020204" pitchFamily="34" charset="0"/>
        </a:defRPr>
      </a:lvl7pPr>
      <a:lvl8pPr marL="1371600" algn="l" rtl="0" fontAlgn="base">
        <a:spcBef>
          <a:spcPct val="0"/>
        </a:spcBef>
        <a:spcAft>
          <a:spcPct val="0"/>
        </a:spcAft>
        <a:defRPr sz="4000">
          <a:solidFill>
            <a:schemeClr val="tx2"/>
          </a:solidFill>
          <a:latin typeface="Franklin Gothic Book" panose="020B0503020102020204" pitchFamily="34" charset="0"/>
        </a:defRPr>
      </a:lvl8pPr>
      <a:lvl9pPr marL="1828800" algn="l" rtl="0" fontAlgn="base">
        <a:spcBef>
          <a:spcPct val="0"/>
        </a:spcBef>
        <a:spcAft>
          <a:spcPct val="0"/>
        </a:spcAft>
        <a:defRPr sz="4000">
          <a:solidFill>
            <a:schemeClr val="tx2"/>
          </a:solidFill>
          <a:latin typeface="Franklin Gothic Book" panose="020B0503020102020204" pitchFamily="34" charset="0"/>
        </a:defRPr>
      </a:lvl9pPr>
    </p:titleStyle>
    <p:body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hyperlink" Target="http://www.steepestascent.com/" TargetMode="Externa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0" Type="http://schemas.openxmlformats.org/officeDocument/2006/relationships/slideLayout" Target="../slideLayouts/slideLayout2.xml"/><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image" Target="../media/image4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png"/><Relationship Id="rId1"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0.png"/><Relationship Id="rId1" Type="http://schemas.openxmlformats.org/officeDocument/2006/relationships/image" Target="../media/image59.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hyperlink" Target="http://www.steepestascent.com/" TargetMode="Externa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7.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0"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hyperlink" Target="http://www.steepestascent.com/" TargetMode="Externa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Subtitle 2"/>
          <p:cNvSpPr>
            <a:spLocks noGrp="1"/>
          </p:cNvSpPr>
          <p:nvPr>
            <p:ph type="subTitle" idx="1"/>
          </p:nvPr>
        </p:nvSpPr>
        <p:spPr>
          <a:xfrm>
            <a:off x="171133" y="5118418"/>
            <a:ext cx="11760200" cy="1600200"/>
          </a:xfrm>
        </p:spPr>
        <p:txBody>
          <a:bodyPr vert="horz" wrap="square" lIns="91440" tIns="45720" rIns="91440" bIns="45720" anchor="t" anchorCtr="0"/>
          <a:lstStyle/>
          <a:p>
            <a:pPr eaLnBrk="1" hangingPunct="1">
              <a:buSzPct val="85000"/>
            </a:pPr>
            <a:r>
              <a:rPr lang="en-IN" altLang="en-US" kern="1200" dirty="0">
                <a:latin typeface="+mn-lt"/>
                <a:ea typeface="+mn-ea"/>
                <a:cs typeface="+mn-cs"/>
              </a:rPr>
              <a:t>	</a:t>
            </a:r>
            <a:endParaRPr lang="en-IN" altLang="en-US" kern="1200" dirty="0">
              <a:latin typeface="+mn-lt"/>
              <a:ea typeface="+mn-ea"/>
              <a:cs typeface="+mn-cs"/>
            </a:endParaRPr>
          </a:p>
          <a:p>
            <a:pPr eaLnBrk="1" hangingPunct="1">
              <a:buSzPct val="85000"/>
            </a:pPr>
            <a:r>
              <a:rPr lang="en-IN" altLang="en-US" sz="3200" kern="1200" dirty="0">
                <a:latin typeface="+mn-lt"/>
                <a:ea typeface="+mn-ea"/>
                <a:cs typeface="+mn-cs"/>
              </a:rPr>
              <a:t>	</a:t>
            </a:r>
            <a:r>
              <a:rPr lang="en-IN" altLang="en-US" sz="3200" b="1" kern="1200" dirty="0">
                <a:latin typeface="+mn-lt"/>
                <a:ea typeface="+mn-ea"/>
                <a:cs typeface="+mn-cs"/>
              </a:rPr>
              <a:t>  Prof.(</a:t>
            </a:r>
            <a:r>
              <a:rPr lang="en-US" altLang="en-US" sz="3200" b="1" kern="1200" dirty="0">
                <a:latin typeface="+mn-lt"/>
                <a:ea typeface="+mn-ea"/>
                <a:cs typeface="+mn-cs"/>
              </a:rPr>
              <a:t>Dr.)  Rabindranath Bera  (Professor, IIIT,  KALYANI)</a:t>
            </a:r>
            <a:endParaRPr lang="en-US" altLang="en-US" sz="3200" b="1" kern="1200" dirty="0">
              <a:latin typeface="+mn-lt"/>
              <a:ea typeface="+mn-ea"/>
              <a:cs typeface="+mn-cs"/>
            </a:endParaRPr>
          </a:p>
          <a:p>
            <a:pPr eaLnBrk="1" hangingPunct="1">
              <a:spcBef>
                <a:spcPct val="0"/>
              </a:spcBef>
              <a:buSzPct val="85000"/>
            </a:pPr>
            <a:r>
              <a:rPr lang="en-US" altLang="en-US" kern="1200" dirty="0">
                <a:solidFill>
                  <a:schemeClr val="tx1"/>
                </a:solidFill>
                <a:latin typeface="+mn-lt"/>
                <a:ea typeface="+mn-ea"/>
                <a:cs typeface="+mn-cs"/>
              </a:rPr>
              <a:t>E-mail: rbera@iiitkalyani.ac.in;    Mobile :  9475513358</a:t>
            </a:r>
            <a:endParaRPr lang="en-US" altLang="en-US" kern="1200" dirty="0">
              <a:solidFill>
                <a:schemeClr val="tx1"/>
              </a:solidFill>
              <a:latin typeface="+mn-lt"/>
              <a:ea typeface="+mn-ea"/>
              <a:cs typeface="+mn-cs"/>
            </a:endParaRPr>
          </a:p>
          <a:p>
            <a:pPr eaLnBrk="1" hangingPunct="1">
              <a:spcBef>
                <a:spcPct val="0"/>
              </a:spcBef>
              <a:buSzPct val="85000"/>
            </a:pPr>
            <a:endParaRPr lang="en-US" altLang="en-US" kern="1200" dirty="0">
              <a:solidFill>
                <a:schemeClr val="tx1"/>
              </a:solidFill>
              <a:latin typeface="+mn-lt"/>
              <a:ea typeface="+mn-ea"/>
              <a:cs typeface="+mn-cs"/>
            </a:endParaRPr>
          </a:p>
          <a:p>
            <a:pPr eaLnBrk="1" hangingPunct="1">
              <a:spcBef>
                <a:spcPct val="0"/>
              </a:spcBef>
              <a:buSzPct val="85000"/>
            </a:pPr>
            <a:r>
              <a:rPr lang="en-US" altLang="en-US" kern="1200" dirty="0" err="1" smtClean="0">
                <a:solidFill>
                  <a:schemeClr val="tx1"/>
                </a:solidFill>
                <a:latin typeface="+mn-lt"/>
                <a:ea typeface="+mn-ea"/>
                <a:cs typeface="+mn-cs"/>
              </a:rPr>
              <a:t>i</a:t>
            </a:r>
            <a:endParaRPr lang="en-US" altLang="en-US" kern="1200" dirty="0">
              <a:solidFill>
                <a:schemeClr val="tx1"/>
              </a:solidFill>
              <a:latin typeface="+mn-lt"/>
              <a:ea typeface="+mn-ea"/>
              <a:cs typeface="+mn-cs"/>
            </a:endParaRPr>
          </a:p>
          <a:p>
            <a:pPr eaLnBrk="1" hangingPunct="1">
              <a:spcBef>
                <a:spcPct val="0"/>
              </a:spcBef>
              <a:buSzPct val="85000"/>
            </a:pPr>
            <a:endParaRPr lang="en-US" altLang="en-US" kern="1200" dirty="0">
              <a:solidFill>
                <a:schemeClr val="tx1"/>
              </a:solidFill>
              <a:latin typeface="+mn-lt"/>
              <a:ea typeface="+mn-ea"/>
              <a:cs typeface="+mn-cs"/>
            </a:endParaRPr>
          </a:p>
          <a:p>
            <a:pPr algn="l" eaLnBrk="1" hangingPunct="1">
              <a:spcBef>
                <a:spcPct val="0"/>
              </a:spcBef>
              <a:buSzPct val="85000"/>
            </a:pPr>
            <a:endParaRPr lang="en-US" altLang="en-US" sz="2000" kern="1200" dirty="0">
              <a:solidFill>
                <a:schemeClr val="tx1"/>
              </a:solidFill>
              <a:latin typeface="Arial" panose="020B0604020202020204" pitchFamily="34" charset="0"/>
              <a:ea typeface="+mn-ea"/>
              <a:cs typeface="Arial" panose="020B0604020202020204" pitchFamily="34" charset="0"/>
            </a:endParaRPr>
          </a:p>
          <a:p>
            <a:pPr algn="l" eaLnBrk="1" hangingPunct="1">
              <a:spcBef>
                <a:spcPct val="0"/>
              </a:spcBef>
              <a:buSzPct val="85000"/>
            </a:pPr>
            <a:endParaRPr lang="en-US" altLang="en-US" sz="2000" kern="1200" dirty="0">
              <a:solidFill>
                <a:schemeClr val="tx1"/>
              </a:solidFill>
              <a:latin typeface="Arial" panose="020B0604020202020204" pitchFamily="34" charset="0"/>
              <a:ea typeface="+mn-ea"/>
              <a:cs typeface="Arial" panose="020B0604020202020204" pitchFamily="34" charset="0"/>
            </a:endParaRPr>
          </a:p>
          <a:p>
            <a:pPr algn="l" eaLnBrk="1" hangingPunct="1">
              <a:spcBef>
                <a:spcPct val="0"/>
              </a:spcBef>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solidFill>
                <a:schemeClr val="tx1"/>
              </a:solidFill>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US" altLang="en-US" kern="1200" dirty="0">
              <a:latin typeface="+mn-lt"/>
              <a:ea typeface="+mn-ea"/>
              <a:cs typeface="+mn-cs"/>
            </a:endParaRPr>
          </a:p>
          <a:p>
            <a:pPr eaLnBrk="1" hangingPunct="1">
              <a:buSzPct val="85000"/>
            </a:pPr>
            <a:endParaRPr lang="en-IN" altLang="en-US" kern="1200" dirty="0">
              <a:latin typeface="+mn-lt"/>
              <a:ea typeface="+mn-ea"/>
              <a:cs typeface="+mn-cs"/>
            </a:endParaRPr>
          </a:p>
        </p:txBody>
      </p:sp>
      <p:sp>
        <p:nvSpPr>
          <p:cNvPr id="11267" name="TextBox 5"/>
          <p:cNvSpPr txBox="1"/>
          <p:nvPr/>
        </p:nvSpPr>
        <p:spPr>
          <a:xfrm>
            <a:off x="28258" y="171450"/>
            <a:ext cx="5674995" cy="903605"/>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indent="0" algn="ctr" eaLnBrk="1" hangingPunct="1">
              <a:buSzPct val="85000"/>
              <a:buFont typeface="Wingdings" panose="05000000000000000000" charset="0"/>
              <a:buNone/>
            </a:pPr>
            <a:r>
              <a:rPr lang="en-US" altLang="en-US" sz="2400" b="1">
                <a:solidFill>
                  <a:srgbClr val="FF0000"/>
                </a:solidFill>
                <a:sym typeface="+mn-ea"/>
              </a:rPr>
              <a:t>Course Title:   </a:t>
            </a:r>
            <a:r>
              <a:rPr lang="en-US" altLang="en-US" sz="2400" b="1">
                <a:solidFill>
                  <a:srgbClr val="002060"/>
                </a:solidFill>
                <a:sym typeface="+mn-ea"/>
              </a:rPr>
              <a:t>5G and Wireless Technology  </a:t>
            </a:r>
            <a:endParaRPr lang="en-US" altLang="en-US" sz="2400" b="1">
              <a:solidFill>
                <a:srgbClr val="002060"/>
              </a:solidFill>
            </a:endParaRPr>
          </a:p>
          <a:p>
            <a:pPr marL="0" indent="0" algn="ctr" eaLnBrk="1" hangingPunct="1">
              <a:buSzPct val="85000"/>
              <a:buFont typeface="Wingdings" panose="05000000000000000000" charset="0"/>
              <a:buNone/>
            </a:pPr>
            <a:r>
              <a:rPr lang="en-US" altLang="en-US" sz="2400" b="1">
                <a:solidFill>
                  <a:srgbClr val="FF0000"/>
                </a:solidFill>
                <a:sym typeface="+mn-ea"/>
              </a:rPr>
              <a:t>Course Code : ECE829</a:t>
            </a:r>
            <a:r>
              <a:rPr lang="en-US" sz="2400" b="1">
                <a:solidFill>
                  <a:srgbClr val="FF0000"/>
                </a:solidFill>
                <a:sym typeface="+mn-ea"/>
              </a:rPr>
              <a:t> </a:t>
            </a:r>
            <a:endParaRPr lang="en-US" altLang="en-US" sz="1800" b="1" dirty="0">
              <a:latin typeface="Arial" panose="020B0604020202020204" pitchFamily="34" charset="0"/>
              <a:ea typeface="Arial" panose="020B0604020202020204" pitchFamily="34" charset="0"/>
            </a:endParaRPr>
          </a:p>
        </p:txBody>
      </p:sp>
      <p:sp>
        <p:nvSpPr>
          <p:cNvPr id="11268" name="TextBox 6"/>
          <p:cNvSpPr txBox="1"/>
          <p:nvPr/>
        </p:nvSpPr>
        <p:spPr>
          <a:xfrm>
            <a:off x="7328171" y="-317"/>
            <a:ext cx="3182090" cy="830997"/>
          </a:xfrm>
          <a:prstGeom prst="rect">
            <a:avLst/>
          </a:prstGeom>
          <a:noFill/>
          <a:ln w="9525">
            <a:noFill/>
          </a:ln>
        </p:spPr>
        <p:txBody>
          <a:bodyPr wrap="none">
            <a:spAutoFit/>
          </a:bodyPr>
          <a:lstStyle>
            <a:lvl1pPr marL="273050" indent="-273050" algn="l" rtl="0" eaLnBrk="0" fontAlgn="base" hangingPunct="0">
              <a:spcBef>
                <a:spcPts val="575"/>
              </a:spcBef>
              <a:spcAft>
                <a:spcPct val="0"/>
              </a:spcAft>
              <a:buClr>
                <a:schemeClr val="accent1"/>
              </a:buClr>
              <a:buSzPct val="85000"/>
              <a:buFont typeface="Wingdings 2" panose="05020102010507070707" pitchFamily="18" charset="2"/>
              <a:buChar char=""/>
              <a:defRPr sz="2600" kern="1200">
                <a:solidFill>
                  <a:schemeClr val="tx1"/>
                </a:solidFill>
                <a:latin typeface="+mn-lt"/>
                <a:ea typeface="+mn-ea"/>
                <a:cs typeface="+mn-cs"/>
              </a:defRPr>
            </a:lvl1pPr>
            <a:lvl2pPr marL="548005" indent="-228600" algn="l" rtl="0" eaLnBrk="0" fontAlgn="base" hangingPunct="0">
              <a:spcBef>
                <a:spcPts val="375"/>
              </a:spcBef>
              <a:spcAft>
                <a:spcPct val="0"/>
              </a:spcAft>
              <a:buClr>
                <a:schemeClr val="accent2"/>
              </a:buClr>
              <a:buSzPct val="85000"/>
              <a:buFont typeface="Wingdings 2" panose="05020102010507070707" pitchFamily="18" charset="2"/>
              <a:buChar char=""/>
              <a:defRPr sz="2400" kern="1200">
                <a:solidFill>
                  <a:schemeClr val="tx1"/>
                </a:solidFill>
                <a:latin typeface="+mn-lt"/>
                <a:ea typeface="+mn-ea"/>
                <a:cs typeface="+mn-cs"/>
              </a:defRPr>
            </a:lvl2pPr>
            <a:lvl3pPr marL="822325" indent="-228600" algn="l" rtl="0" eaLnBrk="0" fontAlgn="base" hangingPunct="0">
              <a:spcBef>
                <a:spcPts val="375"/>
              </a:spcBef>
              <a:spcAft>
                <a:spcPct val="0"/>
              </a:spcAft>
              <a:buClr>
                <a:srgbClr val="E6B1AB"/>
              </a:buClr>
              <a:buSzPct val="85000"/>
              <a:buFont typeface="Wingdings 2" panose="05020102010507070707" pitchFamily="18" charset="2"/>
              <a:buChar char=""/>
              <a:defRPr sz="2000" kern="1200">
                <a:solidFill>
                  <a:schemeClr val="tx1"/>
                </a:solidFill>
                <a:latin typeface="+mn-lt"/>
                <a:ea typeface="+mn-ea"/>
                <a:cs typeface="+mn-cs"/>
              </a:defRPr>
            </a:lvl3pPr>
            <a:lvl4pPr marL="1097280" indent="-228600" algn="l" rtl="0" eaLnBrk="0" fontAlgn="base" hangingPunct="0">
              <a:spcBef>
                <a:spcPts val="375"/>
              </a:spcBef>
              <a:spcAft>
                <a:spcPct val="0"/>
              </a:spcAft>
              <a:buClr>
                <a:srgbClr val="A28E6A"/>
              </a:buClr>
              <a:buSzPct val="80000"/>
              <a:buFont typeface="Wingdings 2" panose="05020102010507070707" pitchFamily="18" charset="2"/>
              <a:buChar char=""/>
              <a:defRPr sz="2000" kern="1200">
                <a:solidFill>
                  <a:schemeClr val="tx1"/>
                </a:solidFill>
                <a:latin typeface="+mn-lt"/>
                <a:ea typeface="+mn-ea"/>
                <a:cs typeface="+mn-cs"/>
              </a:defRPr>
            </a:lvl4pPr>
            <a:lvl5pPr marL="1371600" indent="-228600" algn="l" rtl="0" eaLnBrk="0" fontAlgn="base" hangingPunct="0">
              <a:spcBef>
                <a:spcPts val="375"/>
              </a:spcBef>
              <a:spcAft>
                <a:spcPct val="0"/>
              </a:spcAft>
              <a:buClr>
                <a:srgbClr val="A28E6A"/>
              </a:buClr>
              <a:buChar char="o"/>
              <a:defRPr sz="2000" kern="1200">
                <a:solidFill>
                  <a:schemeClr val="tx1"/>
                </a:solidFill>
                <a:latin typeface="+mn-lt"/>
                <a:ea typeface="+mn-ea"/>
                <a:cs typeface="+mn-cs"/>
              </a:defRPr>
            </a:lvl5pPr>
          </a:lstStyle>
          <a:p>
            <a:pPr marL="0" lvl="0" indent="0" algn="ctr" defTabSz="457200" eaLnBrk="1" hangingPunct="1">
              <a:spcBef>
                <a:spcPct val="0"/>
              </a:spcBef>
              <a:buClrTx/>
              <a:buSzTx/>
              <a:buFontTx/>
              <a:buNone/>
            </a:pPr>
            <a:r>
              <a:rPr lang="en-US" altLang="en-US" sz="2400" dirty="0">
                <a:cs typeface="Arial" panose="020B0604020202020204" pitchFamily="34" charset="0"/>
              </a:rPr>
              <a:t>CLASS </a:t>
            </a:r>
            <a:r>
              <a:rPr lang="en-US" altLang="en-US" sz="2400" dirty="0" smtClean="0">
                <a:cs typeface="Arial" panose="020B0604020202020204" pitchFamily="34" charset="0"/>
              </a:rPr>
              <a:t>24,25</a:t>
            </a:r>
            <a:endParaRPr lang="en-US" altLang="en-US" sz="2400" dirty="0" smtClean="0">
              <a:cs typeface="Arial" panose="020B0604020202020204" pitchFamily="34" charset="0"/>
            </a:endParaRPr>
          </a:p>
          <a:p>
            <a:pPr marL="0" lvl="0" indent="0" algn="ctr" defTabSz="457200" eaLnBrk="1" hangingPunct="1">
              <a:spcBef>
                <a:spcPct val="0"/>
              </a:spcBef>
              <a:buClrTx/>
              <a:buSzTx/>
              <a:buFontTx/>
              <a:buNone/>
            </a:pPr>
            <a:r>
              <a:rPr lang="en-US" altLang="en-US" sz="2400" b="1" dirty="0">
                <a:solidFill>
                  <a:srgbClr val="FF0000"/>
                </a:solidFill>
                <a:latin typeface="Arial" panose="020B0604020202020204" pitchFamily="34" charset="0"/>
                <a:cs typeface="Arial" panose="020B0604020202020204" pitchFamily="34" charset="0"/>
              </a:rPr>
              <a:t>Dated  </a:t>
            </a:r>
            <a:r>
              <a:rPr lang="en-US" altLang="en-US" sz="2400" b="1" dirty="0" smtClean="0">
                <a:solidFill>
                  <a:srgbClr val="FF0000"/>
                </a:solidFill>
                <a:latin typeface="Arial" panose="020B0604020202020204" pitchFamily="34" charset="0"/>
                <a:cs typeface="Arial" panose="020B0604020202020204" pitchFamily="34" charset="0"/>
              </a:rPr>
              <a:t>7 </a:t>
            </a:r>
            <a:r>
              <a:rPr lang="en-US" altLang="en-US" sz="2400" b="1" dirty="0" smtClean="0">
                <a:solidFill>
                  <a:srgbClr val="FF0000"/>
                </a:solidFill>
                <a:latin typeface="Arial" panose="020B0604020202020204" pitchFamily="34" charset="0"/>
                <a:cs typeface="Arial" panose="020B0604020202020204" pitchFamily="34" charset="0"/>
              </a:rPr>
              <a:t>April , </a:t>
            </a:r>
            <a:r>
              <a:rPr lang="en-US" altLang="en-US" sz="2400" b="1" dirty="0">
                <a:solidFill>
                  <a:srgbClr val="FF0000"/>
                </a:solidFill>
                <a:latin typeface="Arial" panose="020B0604020202020204" pitchFamily="34" charset="0"/>
                <a:cs typeface="Arial" panose="020B0604020202020204" pitchFamily="34" charset="0"/>
              </a:rPr>
              <a:t>2025 </a:t>
            </a:r>
            <a:endParaRPr lang="en-US" altLang="en-US" sz="2400" b="1" dirty="0">
              <a:solidFill>
                <a:srgbClr val="FF0000"/>
              </a:solidFill>
              <a:latin typeface="Arial" panose="020B0604020202020204" pitchFamily="34" charset="0"/>
              <a:ea typeface="Arial" panose="020B0604020202020204" pitchFamily="34" charset="0"/>
            </a:endParaRPr>
          </a:p>
        </p:txBody>
      </p:sp>
      <p:sp>
        <p:nvSpPr>
          <p:cNvPr id="4" name="Text Box 3"/>
          <p:cNvSpPr txBox="1"/>
          <p:nvPr/>
        </p:nvSpPr>
        <p:spPr>
          <a:xfrm>
            <a:off x="-161311" y="2712939"/>
            <a:ext cx="12425087" cy="521970"/>
          </a:xfrm>
          <a:prstGeom prst="rect">
            <a:avLst/>
          </a:prstGeom>
          <a:noFill/>
        </p:spPr>
        <p:txBody>
          <a:bodyPr wrap="square" rtlCol="0">
            <a:spAutoFit/>
          </a:bodyPr>
          <a:lstStyle/>
          <a:p>
            <a:pPr algn="ctr" eaLnBrk="1" hangingPunct="1">
              <a:buSzPct val="85000"/>
              <a:buFont typeface="Wingdings" panose="05000000000000000000" charset="0"/>
            </a:pPr>
            <a:r>
              <a:rPr lang="en-US" sz="2800" dirty="0" smtClean="0">
                <a:solidFill>
                  <a:srgbClr val="FF0000"/>
                </a:solidFill>
                <a:sym typeface="+mn-ea"/>
              </a:rPr>
              <a:t>5G </a:t>
            </a:r>
            <a:r>
              <a:rPr lang="en-US" sz="2800" dirty="0" smtClean="0">
                <a:solidFill>
                  <a:srgbClr val="FF0000"/>
                </a:solidFill>
                <a:sym typeface="+mn-ea"/>
              </a:rPr>
              <a:t>Multiple ACCESS </a:t>
            </a:r>
            <a:r>
              <a:rPr lang="en-US" sz="2800" dirty="0" smtClean="0">
                <a:solidFill>
                  <a:srgbClr val="FF0000"/>
                </a:solidFill>
                <a:sym typeface="+mn-ea"/>
              </a:rPr>
              <a:t>:  </a:t>
            </a:r>
            <a:r>
              <a:rPr lang="en-US" sz="2800" dirty="0" smtClean="0">
                <a:solidFill>
                  <a:srgbClr val="FF0000"/>
                </a:solidFill>
                <a:sym typeface="+mn-ea"/>
              </a:rPr>
              <a:t>NOMA  ( Non-Orthogonal Multiple Access) </a:t>
            </a:r>
            <a:endParaRPr lang="en-US" sz="2800" dirty="0">
              <a:sym typeface="+mn-ea"/>
            </a:endParaRPr>
          </a:p>
        </p:txBody>
      </p:sp>
      <p:sp>
        <p:nvSpPr>
          <p:cNvPr id="6" name="Text Box 2"/>
          <p:cNvSpPr txBox="1"/>
          <p:nvPr/>
        </p:nvSpPr>
        <p:spPr>
          <a:xfrm>
            <a:off x="171450" y="1119505"/>
            <a:ext cx="9559290" cy="706755"/>
          </a:xfrm>
          <a:prstGeom prst="rect">
            <a:avLst/>
          </a:prstGeom>
          <a:noFill/>
        </p:spPr>
        <p:txBody>
          <a:bodyPr wrap="square" rtlCol="0" anchor="t">
            <a:spAutoFit/>
          </a:bodyPr>
          <a:lstStyle/>
          <a:p>
            <a:r>
              <a:rPr lang="en-US" altLang="en-US" sz="4000" dirty="0"/>
              <a:t>MODULE  1</a:t>
            </a:r>
            <a:r>
              <a:rPr lang="en-US" altLang="en-US" sz="4000" dirty="0" smtClean="0"/>
              <a:t> </a:t>
            </a:r>
            <a:r>
              <a:rPr lang="en-US" altLang="en-US" sz="4000" dirty="0"/>
              <a:t>of the Syllabus:- </a:t>
            </a:r>
            <a:endParaRPr lang="en-US" sz="4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07278" y="34809"/>
            <a:ext cx="319272" cy="205105"/>
          </a:xfrm>
          <a:prstGeom prst="rect">
            <a:avLst/>
          </a:prstGeom>
        </p:spPr>
        <p:txBody>
          <a:bodyPr vert="horz" wrap="square" lIns="0" tIns="10949" rIns="0" bIns="0" rtlCol="0">
            <a:spAutoFit/>
          </a:bodyPr>
          <a:lstStyle/>
          <a:p>
            <a:pPr marL="12700">
              <a:lnSpc>
                <a:spcPct val="100000"/>
              </a:lnSpc>
              <a:spcBef>
                <a:spcPts val="95"/>
              </a:spcBef>
            </a:pPr>
            <a:r>
              <a:rPr sz="1270" b="1" spc="-25" dirty="0">
                <a:solidFill>
                  <a:srgbClr val="FFFFFF"/>
                </a:solidFill>
                <a:latin typeface="Arial" panose="020B0604020202020204"/>
                <a:cs typeface="Arial" panose="020B0604020202020204"/>
                <a:hlinkClick r:id="" action="ppaction://noaction"/>
              </a:rPr>
              <a:t>Top</a:t>
            </a:r>
            <a:endParaRPr sz="1270">
              <a:latin typeface="Arial" panose="020B0604020202020204"/>
              <a:cs typeface="Arial" panose="020B0604020202020204"/>
            </a:endParaRPr>
          </a:p>
        </p:txBody>
      </p:sp>
      <p:pic>
        <p:nvPicPr>
          <p:cNvPr id="3" name="object 3"/>
          <p:cNvPicPr/>
          <p:nvPr/>
        </p:nvPicPr>
        <p:blipFill>
          <a:blip r:embed="rId1" cstate="print"/>
          <a:stretch>
            <a:fillRect/>
          </a:stretch>
        </p:blipFill>
        <p:spPr>
          <a:xfrm>
            <a:off x="10086439" y="72614"/>
            <a:ext cx="177046" cy="177040"/>
          </a:xfrm>
          <a:prstGeom prst="rect">
            <a:avLst/>
          </a:prstGeom>
        </p:spPr>
      </p:pic>
      <p:sp>
        <p:nvSpPr>
          <p:cNvPr id="4" name="object 4"/>
          <p:cNvSpPr txBox="1"/>
          <p:nvPr/>
        </p:nvSpPr>
        <p:spPr>
          <a:xfrm>
            <a:off x="1624705" y="81834"/>
            <a:ext cx="668511" cy="262890"/>
          </a:xfrm>
          <a:prstGeom prst="rect">
            <a:avLst/>
          </a:prstGeom>
        </p:spPr>
        <p:txBody>
          <a:bodyPr vert="horz" wrap="square" lIns="0" tIns="11526" rIns="0" bIns="0" rtlCol="0">
            <a:spAutoFit/>
          </a:bodyPr>
          <a:lstStyle/>
          <a:p>
            <a:pPr marL="12700">
              <a:lnSpc>
                <a:spcPct val="100000"/>
              </a:lnSpc>
              <a:spcBef>
                <a:spcPts val="100"/>
              </a:spcBef>
            </a:pPr>
            <a:r>
              <a:rPr sz="1635" b="1" spc="-10" dirty="0">
                <a:solidFill>
                  <a:srgbClr val="FF0000"/>
                </a:solidFill>
                <a:latin typeface="Arial" panose="020B0604020202020204"/>
                <a:cs typeface="Arial" panose="020B0604020202020204"/>
              </a:rPr>
              <a:t>Notes:</a:t>
            </a:r>
            <a:endParaRPr sz="1635">
              <a:latin typeface="Arial" panose="020B0604020202020204"/>
              <a:cs typeface="Arial" panose="020B0604020202020204"/>
            </a:endParaRPr>
          </a:p>
        </p:txBody>
      </p:sp>
      <p:pic>
        <p:nvPicPr>
          <p:cNvPr id="5" name="object 5">
            <a:hlinkClick r:id="rId2"/>
          </p:cNvPr>
          <p:cNvPicPr/>
          <p:nvPr/>
        </p:nvPicPr>
        <p:blipFill>
          <a:blip r:embed="rId3" cstate="print"/>
          <a:stretch>
            <a:fillRect/>
          </a:stretch>
        </p:blipFill>
        <p:spPr>
          <a:xfrm>
            <a:off x="9320181" y="6378977"/>
            <a:ext cx="1315364" cy="433610"/>
          </a:xfrm>
          <a:prstGeom prst="rect">
            <a:avLst/>
          </a:prstGeom>
        </p:spPr>
      </p:pic>
      <p:sp>
        <p:nvSpPr>
          <p:cNvPr id="6" name="object 6"/>
          <p:cNvSpPr txBox="1"/>
          <p:nvPr/>
        </p:nvSpPr>
        <p:spPr>
          <a:xfrm>
            <a:off x="7928302" y="57630"/>
            <a:ext cx="2020517" cy="178435"/>
          </a:xfrm>
          <a:prstGeom prst="rect">
            <a:avLst/>
          </a:prstGeom>
        </p:spPr>
        <p:txBody>
          <a:bodyPr vert="horz" wrap="square" lIns="0" tIns="11526" rIns="0" bIns="0" rtlCol="0">
            <a:spAutoFit/>
          </a:bodyPr>
          <a:lstStyle/>
          <a:p>
            <a:pPr marL="12700">
              <a:lnSpc>
                <a:spcPct val="100000"/>
              </a:lnSpc>
              <a:spcBef>
                <a:spcPts val="100"/>
              </a:spcBef>
            </a:pPr>
            <a:r>
              <a:rPr sz="1090" b="1" dirty="0">
                <a:latin typeface="Arial" panose="020B0604020202020204"/>
                <a:cs typeface="Arial" panose="020B0604020202020204"/>
              </a:rPr>
              <a:t>Multiple</a:t>
            </a:r>
            <a:r>
              <a:rPr sz="1090" b="1" spc="-40" dirty="0">
                <a:latin typeface="Arial" panose="020B0604020202020204"/>
                <a:cs typeface="Arial" panose="020B0604020202020204"/>
              </a:rPr>
              <a:t> </a:t>
            </a:r>
            <a:r>
              <a:rPr sz="1090" b="1" dirty="0">
                <a:latin typeface="Arial" panose="020B0604020202020204"/>
                <a:cs typeface="Arial" panose="020B0604020202020204"/>
              </a:rPr>
              <a:t>Access</a:t>
            </a:r>
            <a:r>
              <a:rPr sz="1090" b="1" spc="-40" dirty="0">
                <a:latin typeface="Arial" panose="020B0604020202020204"/>
                <a:cs typeface="Arial" panose="020B0604020202020204"/>
              </a:rPr>
              <a:t> </a:t>
            </a:r>
            <a:r>
              <a:rPr sz="1090" b="1" dirty="0">
                <a:latin typeface="Arial" panose="020B0604020202020204"/>
                <a:cs typeface="Arial" panose="020B0604020202020204"/>
              </a:rPr>
              <a:t>and</a:t>
            </a:r>
            <a:r>
              <a:rPr sz="1090" b="1" spc="-40" dirty="0">
                <a:latin typeface="Arial" panose="020B0604020202020204"/>
                <a:cs typeface="Arial" panose="020B0604020202020204"/>
              </a:rPr>
              <a:t> </a:t>
            </a:r>
            <a:r>
              <a:rPr sz="1090" b="1" spc="-10" dirty="0">
                <a:latin typeface="Arial" panose="020B0604020202020204"/>
                <a:cs typeface="Arial" panose="020B0604020202020204"/>
              </a:rPr>
              <a:t>Detection</a:t>
            </a:r>
            <a:endParaRPr sz="1090">
              <a:latin typeface="Arial" panose="020B0604020202020204"/>
              <a:cs typeface="Arial" panose="020B0604020202020204"/>
            </a:endParaRPr>
          </a:p>
        </p:txBody>
      </p:sp>
      <p:sp>
        <p:nvSpPr>
          <p:cNvPr id="7" name="object 7"/>
          <p:cNvSpPr txBox="1"/>
          <p:nvPr/>
        </p:nvSpPr>
        <p:spPr>
          <a:xfrm>
            <a:off x="1660666" y="6627479"/>
            <a:ext cx="699055" cy="178435"/>
          </a:xfrm>
          <a:prstGeom prst="rect">
            <a:avLst/>
          </a:prstGeom>
        </p:spPr>
        <p:txBody>
          <a:bodyPr vert="horz" wrap="square" lIns="0" tIns="11526" rIns="0" bIns="0" rtlCol="0">
            <a:spAutoFit/>
          </a:bodyPr>
          <a:lstStyle/>
          <a:p>
            <a:pPr marL="12700">
              <a:lnSpc>
                <a:spcPct val="100000"/>
              </a:lnSpc>
              <a:spcBef>
                <a:spcPts val="100"/>
              </a:spcBef>
            </a:pPr>
            <a:r>
              <a:rPr sz="1090" dirty="0">
                <a:latin typeface="Arial MT"/>
                <a:cs typeface="Arial MT"/>
              </a:rPr>
              <a:t>Ver</a:t>
            </a:r>
            <a:r>
              <a:rPr sz="1090" spc="-10" dirty="0">
                <a:latin typeface="Arial MT"/>
                <a:cs typeface="Arial MT"/>
              </a:rPr>
              <a:t> 09.725</a:t>
            </a:r>
            <a:endParaRPr sz="1090">
              <a:latin typeface="Arial MT"/>
              <a:cs typeface="Arial MT"/>
            </a:endParaRPr>
          </a:p>
        </p:txBody>
      </p:sp>
      <p:sp>
        <p:nvSpPr>
          <p:cNvPr id="8" name="object 8"/>
          <p:cNvSpPr txBox="1"/>
          <p:nvPr/>
        </p:nvSpPr>
        <p:spPr>
          <a:xfrm>
            <a:off x="1674497" y="325264"/>
            <a:ext cx="8958046" cy="3217545"/>
          </a:xfrm>
          <a:prstGeom prst="rect">
            <a:avLst/>
          </a:prstGeom>
        </p:spPr>
        <p:txBody>
          <a:bodyPr vert="horz" wrap="square" lIns="0" tIns="20170" rIns="0" bIns="0" rtlCol="0">
            <a:spAutoFit/>
          </a:bodyPr>
          <a:lstStyle/>
          <a:p>
            <a:pPr marL="12700" marR="5080">
              <a:lnSpc>
                <a:spcPts val="1900"/>
              </a:lnSpc>
              <a:spcBef>
                <a:spcPts val="175"/>
              </a:spcBef>
            </a:pPr>
            <a:r>
              <a:rPr sz="1450" dirty="0">
                <a:latin typeface="Arial MT"/>
                <a:cs typeface="Arial MT"/>
              </a:rPr>
              <a:t>FDD</a:t>
            </a:r>
            <a:r>
              <a:rPr sz="1450" spc="60" dirty="0">
                <a:latin typeface="Arial MT"/>
                <a:cs typeface="Arial MT"/>
              </a:rPr>
              <a:t> </a:t>
            </a:r>
            <a:r>
              <a:rPr sz="1450" dirty="0">
                <a:latin typeface="Arial MT"/>
                <a:cs typeface="Arial MT"/>
              </a:rPr>
              <a:t>is</a:t>
            </a:r>
            <a:r>
              <a:rPr sz="1450" spc="65" dirty="0">
                <a:latin typeface="Arial MT"/>
                <a:cs typeface="Arial MT"/>
              </a:rPr>
              <a:t> </a:t>
            </a:r>
            <a:r>
              <a:rPr sz="1450" dirty="0">
                <a:latin typeface="Arial MT"/>
                <a:cs typeface="Arial MT"/>
              </a:rPr>
              <a:t>used</a:t>
            </a:r>
            <a:r>
              <a:rPr sz="1450" spc="60" dirty="0">
                <a:latin typeface="Arial MT"/>
                <a:cs typeface="Arial MT"/>
              </a:rPr>
              <a:t> </a:t>
            </a:r>
            <a:r>
              <a:rPr sz="1450" dirty="0">
                <a:latin typeface="Arial MT"/>
                <a:cs typeface="Arial MT"/>
              </a:rPr>
              <a:t>in</a:t>
            </a:r>
            <a:r>
              <a:rPr sz="1450" spc="65" dirty="0">
                <a:latin typeface="Arial MT"/>
                <a:cs typeface="Arial MT"/>
              </a:rPr>
              <a:t> </a:t>
            </a:r>
            <a:r>
              <a:rPr sz="1450" dirty="0">
                <a:latin typeface="Arial MT"/>
                <a:cs typeface="Arial MT"/>
              </a:rPr>
              <a:t>GSM,</a:t>
            </a:r>
            <a:r>
              <a:rPr sz="1450" spc="60" dirty="0">
                <a:latin typeface="Arial MT"/>
                <a:cs typeface="Arial MT"/>
              </a:rPr>
              <a:t> </a:t>
            </a:r>
            <a:r>
              <a:rPr sz="1450" spc="-10" dirty="0">
                <a:latin typeface="Arial MT"/>
                <a:cs typeface="Arial MT"/>
              </a:rPr>
              <a:t>IS-</a:t>
            </a:r>
            <a:r>
              <a:rPr sz="1450" dirty="0">
                <a:latin typeface="Arial MT"/>
                <a:cs typeface="Arial MT"/>
              </a:rPr>
              <a:t>54,</a:t>
            </a:r>
            <a:r>
              <a:rPr sz="1450" spc="65" dirty="0">
                <a:latin typeface="Arial MT"/>
                <a:cs typeface="Arial MT"/>
              </a:rPr>
              <a:t> </a:t>
            </a:r>
            <a:r>
              <a:rPr sz="1450" dirty="0">
                <a:latin typeface="Arial MT"/>
                <a:cs typeface="Arial MT"/>
              </a:rPr>
              <a:t>PCD</a:t>
            </a:r>
            <a:r>
              <a:rPr sz="1450" spc="65" dirty="0">
                <a:latin typeface="Arial MT"/>
                <a:cs typeface="Arial MT"/>
              </a:rPr>
              <a:t> </a:t>
            </a:r>
            <a:r>
              <a:rPr sz="1450" dirty="0">
                <a:latin typeface="Arial MT"/>
                <a:cs typeface="Arial MT"/>
              </a:rPr>
              <a:t>and</a:t>
            </a:r>
            <a:r>
              <a:rPr sz="1450" spc="60" dirty="0">
                <a:latin typeface="Arial MT"/>
                <a:cs typeface="Arial MT"/>
              </a:rPr>
              <a:t> </a:t>
            </a:r>
            <a:r>
              <a:rPr sz="1450" dirty="0">
                <a:latin typeface="Arial MT"/>
                <a:cs typeface="Arial MT"/>
              </a:rPr>
              <a:t>PACS,</a:t>
            </a:r>
            <a:r>
              <a:rPr sz="1450" spc="65" dirty="0">
                <a:latin typeface="Arial MT"/>
                <a:cs typeface="Arial MT"/>
              </a:rPr>
              <a:t> </a:t>
            </a:r>
            <a:r>
              <a:rPr sz="1450" dirty="0">
                <a:latin typeface="Arial MT"/>
                <a:cs typeface="Arial MT"/>
              </a:rPr>
              <a:t>while</a:t>
            </a:r>
            <a:r>
              <a:rPr sz="1450" spc="60" dirty="0">
                <a:latin typeface="Arial MT"/>
                <a:cs typeface="Arial MT"/>
              </a:rPr>
              <a:t> </a:t>
            </a:r>
            <a:r>
              <a:rPr sz="1450" dirty="0">
                <a:latin typeface="Arial MT"/>
                <a:cs typeface="Arial MT"/>
              </a:rPr>
              <a:t>DECT</a:t>
            </a:r>
            <a:r>
              <a:rPr sz="1450" spc="65" dirty="0">
                <a:latin typeface="Arial MT"/>
                <a:cs typeface="Arial MT"/>
              </a:rPr>
              <a:t> </a:t>
            </a:r>
            <a:r>
              <a:rPr sz="1450" dirty="0">
                <a:latin typeface="Arial MT"/>
                <a:cs typeface="Arial MT"/>
              </a:rPr>
              <a:t>and</a:t>
            </a:r>
            <a:r>
              <a:rPr sz="1450" spc="65" dirty="0">
                <a:latin typeface="Arial MT"/>
                <a:cs typeface="Arial MT"/>
              </a:rPr>
              <a:t> </a:t>
            </a:r>
            <a:r>
              <a:rPr sz="1450" dirty="0">
                <a:latin typeface="Arial MT"/>
                <a:cs typeface="Arial MT"/>
              </a:rPr>
              <a:t>PHS</a:t>
            </a:r>
            <a:r>
              <a:rPr sz="1450" spc="60" dirty="0">
                <a:latin typeface="Arial MT"/>
                <a:cs typeface="Arial MT"/>
              </a:rPr>
              <a:t> </a:t>
            </a:r>
            <a:r>
              <a:rPr sz="1450" dirty="0">
                <a:latin typeface="Arial MT"/>
                <a:cs typeface="Arial MT"/>
              </a:rPr>
              <a:t>use</a:t>
            </a:r>
            <a:r>
              <a:rPr sz="1450" spc="65" dirty="0">
                <a:latin typeface="Arial MT"/>
                <a:cs typeface="Arial MT"/>
              </a:rPr>
              <a:t> </a:t>
            </a:r>
            <a:r>
              <a:rPr sz="1450" dirty="0">
                <a:latin typeface="Arial MT"/>
                <a:cs typeface="Arial MT"/>
              </a:rPr>
              <a:t>TDD.</a:t>
            </a:r>
            <a:r>
              <a:rPr sz="1450" spc="60" dirty="0">
                <a:latin typeface="Arial MT"/>
                <a:cs typeface="Arial MT"/>
              </a:rPr>
              <a:t> </a:t>
            </a:r>
            <a:r>
              <a:rPr sz="1450" dirty="0">
                <a:latin typeface="Arial MT"/>
                <a:cs typeface="Arial MT"/>
              </a:rPr>
              <a:t>As</a:t>
            </a:r>
            <a:r>
              <a:rPr sz="1450" spc="65" dirty="0">
                <a:latin typeface="Arial MT"/>
                <a:cs typeface="Arial MT"/>
              </a:rPr>
              <a:t> </a:t>
            </a:r>
            <a:r>
              <a:rPr sz="1450" dirty="0">
                <a:latin typeface="Arial MT"/>
                <a:cs typeface="Arial MT"/>
              </a:rPr>
              <a:t>important</a:t>
            </a:r>
            <a:r>
              <a:rPr sz="1450" spc="65" dirty="0">
                <a:latin typeface="Arial MT"/>
                <a:cs typeface="Arial MT"/>
              </a:rPr>
              <a:t> </a:t>
            </a:r>
            <a:r>
              <a:rPr sz="1450" dirty="0">
                <a:latin typeface="Arial MT"/>
                <a:cs typeface="Arial MT"/>
              </a:rPr>
              <a:t>advantages</a:t>
            </a:r>
            <a:r>
              <a:rPr sz="1450" spc="60" dirty="0">
                <a:latin typeface="Arial MT"/>
                <a:cs typeface="Arial MT"/>
              </a:rPr>
              <a:t> </a:t>
            </a:r>
            <a:r>
              <a:rPr sz="1450" spc="-25" dirty="0">
                <a:latin typeface="Arial MT"/>
                <a:cs typeface="Arial MT"/>
              </a:rPr>
              <a:t>and </a:t>
            </a:r>
            <a:r>
              <a:rPr sz="1450" dirty="0">
                <a:latin typeface="Arial MT"/>
                <a:cs typeface="Arial MT"/>
              </a:rPr>
              <a:t>drawbacks</a:t>
            </a:r>
            <a:r>
              <a:rPr sz="1450" spc="-30" dirty="0">
                <a:latin typeface="Arial MT"/>
                <a:cs typeface="Arial MT"/>
              </a:rPr>
              <a:t> </a:t>
            </a:r>
            <a:r>
              <a:rPr sz="1450" dirty="0">
                <a:latin typeface="Arial MT"/>
                <a:cs typeface="Arial MT"/>
              </a:rPr>
              <a:t>of</a:t>
            </a:r>
            <a:r>
              <a:rPr sz="1450" spc="-30" dirty="0">
                <a:latin typeface="Arial MT"/>
                <a:cs typeface="Arial MT"/>
              </a:rPr>
              <a:t> </a:t>
            </a:r>
            <a:r>
              <a:rPr sz="1450" dirty="0">
                <a:latin typeface="Arial MT"/>
                <a:cs typeface="Arial MT"/>
              </a:rPr>
              <a:t>both</a:t>
            </a:r>
            <a:r>
              <a:rPr sz="1450" spc="-30" dirty="0">
                <a:latin typeface="Arial MT"/>
                <a:cs typeface="Arial MT"/>
              </a:rPr>
              <a:t> </a:t>
            </a:r>
            <a:r>
              <a:rPr sz="1450" dirty="0">
                <a:latin typeface="Arial MT"/>
                <a:cs typeface="Arial MT"/>
              </a:rPr>
              <a:t>techniques</a:t>
            </a:r>
            <a:r>
              <a:rPr sz="1450" spc="-30" dirty="0">
                <a:latin typeface="Arial MT"/>
                <a:cs typeface="Arial MT"/>
              </a:rPr>
              <a:t> </a:t>
            </a:r>
            <a:r>
              <a:rPr sz="1450" dirty="0">
                <a:latin typeface="Arial MT"/>
                <a:cs typeface="Arial MT"/>
              </a:rPr>
              <a:t>the</a:t>
            </a:r>
            <a:r>
              <a:rPr sz="1450" spc="-30" dirty="0">
                <a:latin typeface="Arial MT"/>
                <a:cs typeface="Arial MT"/>
              </a:rPr>
              <a:t> </a:t>
            </a:r>
            <a:r>
              <a:rPr sz="1450" dirty="0">
                <a:latin typeface="Arial MT"/>
                <a:cs typeface="Arial MT"/>
              </a:rPr>
              <a:t>following</a:t>
            </a:r>
            <a:r>
              <a:rPr sz="1450" spc="-25" dirty="0">
                <a:latin typeface="Arial MT"/>
                <a:cs typeface="Arial MT"/>
              </a:rPr>
              <a:t> </a:t>
            </a:r>
            <a:r>
              <a:rPr sz="1450" dirty="0">
                <a:latin typeface="Arial MT"/>
                <a:cs typeface="Arial MT"/>
              </a:rPr>
              <a:t>can</a:t>
            </a:r>
            <a:r>
              <a:rPr sz="1450" spc="-30" dirty="0">
                <a:latin typeface="Arial MT"/>
                <a:cs typeface="Arial MT"/>
              </a:rPr>
              <a:t> </a:t>
            </a:r>
            <a:r>
              <a:rPr sz="1450" dirty="0">
                <a:latin typeface="Arial MT"/>
                <a:cs typeface="Arial MT"/>
              </a:rPr>
              <a:t>be</a:t>
            </a:r>
            <a:r>
              <a:rPr sz="1450" spc="-30" dirty="0">
                <a:latin typeface="Arial MT"/>
                <a:cs typeface="Arial MT"/>
              </a:rPr>
              <a:t> </a:t>
            </a:r>
            <a:r>
              <a:rPr sz="1450" spc="-10" dirty="0">
                <a:latin typeface="Arial MT"/>
                <a:cs typeface="Arial MT"/>
              </a:rPr>
              <a:t>mentioned:</a:t>
            </a:r>
            <a:endParaRPr sz="1450">
              <a:latin typeface="Arial MT"/>
              <a:cs typeface="Arial MT"/>
            </a:endParaRPr>
          </a:p>
          <a:p>
            <a:pPr marL="12700">
              <a:lnSpc>
                <a:spcPct val="100000"/>
              </a:lnSpc>
              <a:spcBef>
                <a:spcPts val="1520"/>
              </a:spcBef>
            </a:pPr>
            <a:r>
              <a:rPr sz="1450" spc="-20" dirty="0">
                <a:latin typeface="Arial MT"/>
                <a:cs typeface="Arial MT"/>
              </a:rPr>
              <a:t>FDD:</a:t>
            </a:r>
            <a:endParaRPr sz="1450">
              <a:latin typeface="Arial MT"/>
              <a:cs typeface="Arial MT"/>
            </a:endParaRPr>
          </a:p>
          <a:p>
            <a:pPr marL="469265" indent="-273685">
              <a:lnSpc>
                <a:spcPct val="100000"/>
              </a:lnSpc>
              <a:spcBef>
                <a:spcPts val="1580"/>
              </a:spcBef>
              <a:buChar char="•"/>
              <a:tabLst>
                <a:tab pos="469265" algn="l"/>
              </a:tabLst>
            </a:pPr>
            <a:r>
              <a:rPr sz="1450" dirty="0">
                <a:latin typeface="Arial MT"/>
                <a:cs typeface="Arial MT"/>
              </a:rPr>
              <a:t>It</a:t>
            </a:r>
            <a:r>
              <a:rPr sz="1450" spc="-35" dirty="0">
                <a:latin typeface="Arial MT"/>
                <a:cs typeface="Arial MT"/>
              </a:rPr>
              <a:t> </a:t>
            </a:r>
            <a:r>
              <a:rPr sz="1450" dirty="0">
                <a:latin typeface="Arial MT"/>
                <a:cs typeface="Arial MT"/>
              </a:rPr>
              <a:t>requires</a:t>
            </a:r>
            <a:r>
              <a:rPr sz="1450" spc="-35" dirty="0">
                <a:latin typeface="Arial MT"/>
                <a:cs typeface="Arial MT"/>
              </a:rPr>
              <a:t> </a:t>
            </a:r>
            <a:r>
              <a:rPr sz="1450" dirty="0">
                <a:latin typeface="Arial MT"/>
                <a:cs typeface="Arial MT"/>
              </a:rPr>
              <a:t>less</a:t>
            </a:r>
            <a:r>
              <a:rPr sz="1450" spc="-30" dirty="0">
                <a:latin typeface="Arial MT"/>
                <a:cs typeface="Arial MT"/>
              </a:rPr>
              <a:t> </a:t>
            </a:r>
            <a:r>
              <a:rPr sz="1450" dirty="0">
                <a:latin typeface="Arial MT"/>
                <a:cs typeface="Arial MT"/>
              </a:rPr>
              <a:t>transmission</a:t>
            </a:r>
            <a:r>
              <a:rPr sz="1450" spc="-35" dirty="0">
                <a:latin typeface="Arial MT"/>
                <a:cs typeface="Arial MT"/>
              </a:rPr>
              <a:t> </a:t>
            </a:r>
            <a:r>
              <a:rPr sz="1450" dirty="0">
                <a:latin typeface="Arial MT"/>
                <a:cs typeface="Arial MT"/>
              </a:rPr>
              <a:t>bandwidth</a:t>
            </a:r>
            <a:r>
              <a:rPr sz="1450" spc="-30" dirty="0">
                <a:latin typeface="Arial MT"/>
                <a:cs typeface="Arial MT"/>
              </a:rPr>
              <a:t> </a:t>
            </a:r>
            <a:r>
              <a:rPr sz="1450" dirty="0">
                <a:latin typeface="Arial MT"/>
                <a:cs typeface="Arial MT"/>
              </a:rPr>
              <a:t>than</a:t>
            </a:r>
            <a:r>
              <a:rPr sz="1450" spc="-35" dirty="0">
                <a:latin typeface="Arial MT"/>
                <a:cs typeface="Arial MT"/>
              </a:rPr>
              <a:t> </a:t>
            </a:r>
            <a:r>
              <a:rPr sz="1450" spc="-25" dirty="0">
                <a:latin typeface="Arial MT"/>
                <a:cs typeface="Arial MT"/>
              </a:rPr>
              <a:t>TDD</a:t>
            </a:r>
            <a:endParaRPr sz="1450">
              <a:latin typeface="Arial MT"/>
              <a:cs typeface="Arial MT"/>
            </a:endParaRPr>
          </a:p>
          <a:p>
            <a:pPr marL="469265" marR="6350" indent="-274320">
              <a:lnSpc>
                <a:spcPts val="1700"/>
              </a:lnSpc>
              <a:spcBef>
                <a:spcPts val="1620"/>
              </a:spcBef>
              <a:buChar char="•"/>
              <a:tabLst>
                <a:tab pos="469265" algn="l"/>
              </a:tabLst>
            </a:pPr>
            <a:r>
              <a:rPr sz="1450" dirty="0">
                <a:latin typeface="Arial MT"/>
                <a:cs typeface="Arial MT"/>
              </a:rPr>
              <a:t>It</a:t>
            </a:r>
            <a:r>
              <a:rPr sz="1450" spc="-35" dirty="0">
                <a:latin typeface="Arial MT"/>
                <a:cs typeface="Arial MT"/>
              </a:rPr>
              <a:t> </a:t>
            </a:r>
            <a:r>
              <a:rPr sz="1450" dirty="0">
                <a:latin typeface="Arial MT"/>
                <a:cs typeface="Arial MT"/>
              </a:rPr>
              <a:t>requires</a:t>
            </a:r>
            <a:r>
              <a:rPr sz="1450" spc="-35" dirty="0">
                <a:latin typeface="Arial MT"/>
                <a:cs typeface="Arial MT"/>
              </a:rPr>
              <a:t> </a:t>
            </a:r>
            <a:r>
              <a:rPr sz="1450" dirty="0">
                <a:latin typeface="Arial MT"/>
                <a:cs typeface="Arial MT"/>
              </a:rPr>
              <a:t>less</a:t>
            </a:r>
            <a:r>
              <a:rPr sz="1450" spc="-30" dirty="0">
                <a:latin typeface="Arial MT"/>
                <a:cs typeface="Arial MT"/>
              </a:rPr>
              <a:t> </a:t>
            </a:r>
            <a:r>
              <a:rPr sz="1450" dirty="0">
                <a:latin typeface="Arial MT"/>
                <a:cs typeface="Arial MT"/>
              </a:rPr>
              <a:t>precise</a:t>
            </a:r>
            <a:r>
              <a:rPr sz="1450" spc="-35" dirty="0">
                <a:latin typeface="Arial MT"/>
                <a:cs typeface="Arial MT"/>
              </a:rPr>
              <a:t> </a:t>
            </a:r>
            <a:r>
              <a:rPr sz="1450" dirty="0">
                <a:latin typeface="Arial MT"/>
                <a:cs typeface="Arial MT"/>
              </a:rPr>
              <a:t>synchronisation</a:t>
            </a:r>
            <a:r>
              <a:rPr sz="1450" spc="-30" dirty="0">
                <a:latin typeface="Arial MT"/>
                <a:cs typeface="Arial MT"/>
              </a:rPr>
              <a:t> </a:t>
            </a:r>
            <a:r>
              <a:rPr sz="1450" dirty="0">
                <a:latin typeface="Arial MT"/>
                <a:cs typeface="Arial MT"/>
              </a:rPr>
              <a:t>of</a:t>
            </a:r>
            <a:r>
              <a:rPr sz="1450" spc="-35" dirty="0">
                <a:latin typeface="Arial MT"/>
                <a:cs typeface="Arial MT"/>
              </a:rPr>
              <a:t> </a:t>
            </a:r>
            <a:r>
              <a:rPr sz="1450" dirty="0">
                <a:latin typeface="Arial MT"/>
                <a:cs typeface="Arial MT"/>
              </a:rPr>
              <a:t>upstream</a:t>
            </a:r>
            <a:r>
              <a:rPr sz="1450" spc="-35" dirty="0">
                <a:latin typeface="Arial MT"/>
                <a:cs typeface="Arial MT"/>
              </a:rPr>
              <a:t> </a:t>
            </a:r>
            <a:r>
              <a:rPr sz="1450" dirty="0">
                <a:latin typeface="Arial MT"/>
                <a:cs typeface="Arial MT"/>
              </a:rPr>
              <a:t>and</a:t>
            </a:r>
            <a:r>
              <a:rPr sz="1450" spc="-30" dirty="0">
                <a:latin typeface="Arial MT"/>
                <a:cs typeface="Arial MT"/>
              </a:rPr>
              <a:t> </a:t>
            </a:r>
            <a:r>
              <a:rPr sz="1450" dirty="0">
                <a:latin typeface="Arial MT"/>
                <a:cs typeface="Arial MT"/>
              </a:rPr>
              <a:t>downstream</a:t>
            </a:r>
            <a:r>
              <a:rPr sz="1450" spc="-35" dirty="0">
                <a:latin typeface="Arial MT"/>
                <a:cs typeface="Arial MT"/>
              </a:rPr>
              <a:t> </a:t>
            </a:r>
            <a:r>
              <a:rPr sz="1450" dirty="0">
                <a:latin typeface="Arial MT"/>
                <a:cs typeface="Arial MT"/>
              </a:rPr>
              <a:t>transmission</a:t>
            </a:r>
            <a:r>
              <a:rPr sz="1450" spc="-30" dirty="0">
                <a:latin typeface="Arial MT"/>
                <a:cs typeface="Arial MT"/>
              </a:rPr>
              <a:t> </a:t>
            </a:r>
            <a:r>
              <a:rPr sz="1450" dirty="0">
                <a:latin typeface="Arial MT"/>
                <a:cs typeface="Arial MT"/>
              </a:rPr>
              <a:t>which</a:t>
            </a:r>
            <a:r>
              <a:rPr sz="1450" spc="-35" dirty="0">
                <a:latin typeface="Arial MT"/>
                <a:cs typeface="Arial MT"/>
              </a:rPr>
              <a:t> </a:t>
            </a:r>
            <a:r>
              <a:rPr sz="1450" dirty="0">
                <a:latin typeface="Arial MT"/>
                <a:cs typeface="Arial MT"/>
              </a:rPr>
              <a:t>is</a:t>
            </a:r>
            <a:r>
              <a:rPr sz="1450" spc="-35" dirty="0">
                <a:latin typeface="Arial MT"/>
                <a:cs typeface="Arial MT"/>
              </a:rPr>
              <a:t> </a:t>
            </a:r>
            <a:r>
              <a:rPr sz="1450" dirty="0">
                <a:latin typeface="Arial MT"/>
                <a:cs typeface="Arial MT"/>
              </a:rPr>
              <a:t>necessary</a:t>
            </a:r>
            <a:r>
              <a:rPr sz="1450" spc="-30" dirty="0">
                <a:latin typeface="Arial MT"/>
                <a:cs typeface="Arial MT"/>
              </a:rPr>
              <a:t> </a:t>
            </a:r>
            <a:r>
              <a:rPr sz="1450" spc="-25" dirty="0">
                <a:latin typeface="Arial MT"/>
                <a:cs typeface="Arial MT"/>
              </a:rPr>
              <a:t>to </a:t>
            </a:r>
            <a:r>
              <a:rPr sz="1450" dirty="0">
                <a:latin typeface="Arial MT"/>
                <a:cs typeface="Arial MT"/>
              </a:rPr>
              <a:t>minimize</a:t>
            </a:r>
            <a:r>
              <a:rPr sz="1450" spc="-65" dirty="0">
                <a:latin typeface="Arial MT"/>
                <a:cs typeface="Arial MT"/>
              </a:rPr>
              <a:t> </a:t>
            </a:r>
            <a:r>
              <a:rPr sz="1450" spc="-10" dirty="0">
                <a:latin typeface="Arial MT"/>
                <a:cs typeface="Arial MT"/>
              </a:rPr>
              <a:t>interference</a:t>
            </a:r>
            <a:endParaRPr sz="1450">
              <a:latin typeface="Arial MT"/>
              <a:cs typeface="Arial MT"/>
            </a:endParaRPr>
          </a:p>
          <a:p>
            <a:pPr marL="12700">
              <a:lnSpc>
                <a:spcPct val="100000"/>
              </a:lnSpc>
              <a:spcBef>
                <a:spcPts val="1355"/>
              </a:spcBef>
            </a:pPr>
            <a:r>
              <a:rPr sz="1450" spc="-20" dirty="0">
                <a:latin typeface="Arial MT"/>
                <a:cs typeface="Arial MT"/>
              </a:rPr>
              <a:t>TDD:</a:t>
            </a:r>
            <a:endParaRPr sz="1450">
              <a:latin typeface="Arial MT"/>
              <a:cs typeface="Arial MT"/>
            </a:endParaRPr>
          </a:p>
          <a:p>
            <a:pPr marL="469265" indent="-273685">
              <a:lnSpc>
                <a:spcPct val="100000"/>
              </a:lnSpc>
              <a:spcBef>
                <a:spcPts val="1585"/>
              </a:spcBef>
              <a:buChar char="•"/>
              <a:tabLst>
                <a:tab pos="469265" algn="l"/>
              </a:tabLst>
            </a:pPr>
            <a:r>
              <a:rPr sz="1450" dirty="0">
                <a:latin typeface="Arial MT"/>
                <a:cs typeface="Arial MT"/>
              </a:rPr>
              <a:t>Duplex</a:t>
            </a:r>
            <a:r>
              <a:rPr sz="1450" spc="-25" dirty="0">
                <a:latin typeface="Arial MT"/>
                <a:cs typeface="Arial MT"/>
              </a:rPr>
              <a:t> </a:t>
            </a:r>
            <a:r>
              <a:rPr sz="1450" dirty="0">
                <a:latin typeface="Arial MT"/>
                <a:cs typeface="Arial MT"/>
              </a:rPr>
              <a:t>radio</a:t>
            </a:r>
            <a:r>
              <a:rPr sz="1450" spc="-25" dirty="0">
                <a:latin typeface="Arial MT"/>
                <a:cs typeface="Arial MT"/>
              </a:rPr>
              <a:t> </a:t>
            </a:r>
            <a:r>
              <a:rPr sz="1450" dirty="0">
                <a:latin typeface="Arial MT"/>
                <a:cs typeface="Arial MT"/>
              </a:rPr>
              <a:t>equipment</a:t>
            </a:r>
            <a:r>
              <a:rPr sz="1450" spc="-20" dirty="0">
                <a:latin typeface="Arial MT"/>
                <a:cs typeface="Arial MT"/>
              </a:rPr>
              <a:t> </a:t>
            </a:r>
            <a:r>
              <a:rPr sz="1450" dirty="0">
                <a:latin typeface="Arial MT"/>
                <a:cs typeface="Arial MT"/>
              </a:rPr>
              <a:t>required</a:t>
            </a:r>
            <a:r>
              <a:rPr sz="1450" spc="-20" dirty="0">
                <a:latin typeface="Arial MT"/>
                <a:cs typeface="Arial MT"/>
              </a:rPr>
              <a:t> </a:t>
            </a:r>
            <a:r>
              <a:rPr sz="1450" dirty="0">
                <a:latin typeface="Arial MT"/>
                <a:cs typeface="Arial MT"/>
              </a:rPr>
              <a:t>is</a:t>
            </a:r>
            <a:r>
              <a:rPr sz="1450" spc="-25" dirty="0">
                <a:latin typeface="Arial MT"/>
                <a:cs typeface="Arial MT"/>
              </a:rPr>
              <a:t> </a:t>
            </a:r>
            <a:r>
              <a:rPr sz="1450" dirty="0">
                <a:latin typeface="Arial MT"/>
                <a:cs typeface="Arial MT"/>
              </a:rPr>
              <a:t>simpler</a:t>
            </a:r>
            <a:r>
              <a:rPr sz="1450" spc="-20" dirty="0">
                <a:latin typeface="Arial MT"/>
                <a:cs typeface="Arial MT"/>
              </a:rPr>
              <a:t> </a:t>
            </a:r>
            <a:r>
              <a:rPr sz="1450" dirty="0">
                <a:latin typeface="Arial MT"/>
                <a:cs typeface="Arial MT"/>
              </a:rPr>
              <a:t>than</a:t>
            </a:r>
            <a:r>
              <a:rPr sz="1450" spc="-25" dirty="0">
                <a:latin typeface="Arial MT"/>
                <a:cs typeface="Arial MT"/>
              </a:rPr>
              <a:t> </a:t>
            </a:r>
            <a:r>
              <a:rPr sz="1450" dirty="0">
                <a:latin typeface="Arial MT"/>
                <a:cs typeface="Arial MT"/>
              </a:rPr>
              <a:t>that</a:t>
            </a:r>
            <a:r>
              <a:rPr sz="1450" spc="-25" dirty="0">
                <a:latin typeface="Arial MT"/>
                <a:cs typeface="Arial MT"/>
              </a:rPr>
              <a:t> </a:t>
            </a:r>
            <a:r>
              <a:rPr sz="1450" dirty="0">
                <a:latin typeface="Arial MT"/>
                <a:cs typeface="Arial MT"/>
              </a:rPr>
              <a:t>for</a:t>
            </a:r>
            <a:r>
              <a:rPr sz="1450" spc="-20" dirty="0">
                <a:latin typeface="Arial MT"/>
                <a:cs typeface="Arial MT"/>
              </a:rPr>
              <a:t> </a:t>
            </a:r>
            <a:r>
              <a:rPr sz="1450" dirty="0">
                <a:latin typeface="Arial MT"/>
                <a:cs typeface="Arial MT"/>
              </a:rPr>
              <a:t>FDD</a:t>
            </a:r>
            <a:r>
              <a:rPr sz="1450" spc="-25" dirty="0">
                <a:latin typeface="Arial MT"/>
                <a:cs typeface="Arial MT"/>
              </a:rPr>
              <a:t> </a:t>
            </a:r>
            <a:r>
              <a:rPr sz="1450" dirty="0">
                <a:latin typeface="Arial MT"/>
                <a:cs typeface="Arial MT"/>
              </a:rPr>
              <a:t>since</a:t>
            </a:r>
            <a:r>
              <a:rPr sz="1450" spc="-20" dirty="0">
                <a:latin typeface="Arial MT"/>
                <a:cs typeface="Arial MT"/>
              </a:rPr>
              <a:t> </a:t>
            </a:r>
            <a:r>
              <a:rPr sz="1450" dirty="0">
                <a:latin typeface="Arial MT"/>
                <a:cs typeface="Arial MT"/>
              </a:rPr>
              <a:t>a</a:t>
            </a:r>
            <a:r>
              <a:rPr sz="1450" spc="-25" dirty="0">
                <a:latin typeface="Arial MT"/>
                <a:cs typeface="Arial MT"/>
              </a:rPr>
              <a:t> </a:t>
            </a:r>
            <a:r>
              <a:rPr sz="1450" dirty="0">
                <a:latin typeface="Arial MT"/>
                <a:cs typeface="Arial MT"/>
              </a:rPr>
              <a:t>single</a:t>
            </a:r>
            <a:r>
              <a:rPr sz="1450" spc="-25" dirty="0">
                <a:latin typeface="Arial MT"/>
                <a:cs typeface="Arial MT"/>
              </a:rPr>
              <a:t> </a:t>
            </a:r>
            <a:r>
              <a:rPr sz="1450" dirty="0">
                <a:latin typeface="Arial MT"/>
                <a:cs typeface="Arial MT"/>
              </a:rPr>
              <a:t>carrier</a:t>
            </a:r>
            <a:r>
              <a:rPr sz="1450" spc="-20" dirty="0">
                <a:latin typeface="Arial MT"/>
                <a:cs typeface="Arial MT"/>
              </a:rPr>
              <a:t> </a:t>
            </a:r>
            <a:r>
              <a:rPr sz="1450" dirty="0">
                <a:latin typeface="Arial MT"/>
                <a:cs typeface="Arial MT"/>
              </a:rPr>
              <a:t>is</a:t>
            </a:r>
            <a:r>
              <a:rPr sz="1450" spc="-25" dirty="0">
                <a:latin typeface="Arial MT"/>
                <a:cs typeface="Arial MT"/>
              </a:rPr>
              <a:t> </a:t>
            </a:r>
            <a:r>
              <a:rPr sz="1450" spc="-20" dirty="0">
                <a:latin typeface="Arial MT"/>
                <a:cs typeface="Arial MT"/>
              </a:rPr>
              <a:t>used</a:t>
            </a:r>
            <a:endParaRPr sz="1450">
              <a:latin typeface="Arial MT"/>
              <a:cs typeface="Arial MT"/>
            </a:endParaRPr>
          </a:p>
          <a:p>
            <a:pPr marL="469265" indent="-273685">
              <a:lnSpc>
                <a:spcPct val="100000"/>
              </a:lnSpc>
              <a:spcBef>
                <a:spcPts val="1380"/>
              </a:spcBef>
              <a:buChar char="•"/>
              <a:tabLst>
                <a:tab pos="469265" algn="l"/>
              </a:tabLst>
            </a:pPr>
            <a:r>
              <a:rPr sz="1450" dirty="0">
                <a:latin typeface="Arial MT"/>
                <a:cs typeface="Arial MT"/>
              </a:rPr>
              <a:t>Upstream</a:t>
            </a:r>
            <a:r>
              <a:rPr sz="1450" spc="-35" dirty="0">
                <a:latin typeface="Arial MT"/>
                <a:cs typeface="Arial MT"/>
              </a:rPr>
              <a:t> </a:t>
            </a:r>
            <a:r>
              <a:rPr sz="1450" dirty="0">
                <a:latin typeface="Arial MT"/>
                <a:cs typeface="Arial MT"/>
              </a:rPr>
              <a:t>and</a:t>
            </a:r>
            <a:r>
              <a:rPr sz="1450" spc="-30" dirty="0">
                <a:latin typeface="Arial MT"/>
                <a:cs typeface="Arial MT"/>
              </a:rPr>
              <a:t> </a:t>
            </a:r>
            <a:r>
              <a:rPr sz="1450" dirty="0">
                <a:latin typeface="Arial MT"/>
                <a:cs typeface="Arial MT"/>
              </a:rPr>
              <a:t>downstream</a:t>
            </a:r>
            <a:r>
              <a:rPr sz="1450" spc="-30" dirty="0">
                <a:latin typeface="Arial MT"/>
                <a:cs typeface="Arial MT"/>
              </a:rPr>
              <a:t> </a:t>
            </a:r>
            <a:r>
              <a:rPr sz="1450" dirty="0">
                <a:latin typeface="Arial MT"/>
                <a:cs typeface="Arial MT"/>
              </a:rPr>
              <a:t>traffic</a:t>
            </a:r>
            <a:r>
              <a:rPr sz="1450" spc="-30" dirty="0">
                <a:latin typeface="Arial MT"/>
                <a:cs typeface="Arial MT"/>
              </a:rPr>
              <a:t> </a:t>
            </a:r>
            <a:r>
              <a:rPr sz="1450" dirty="0">
                <a:latin typeface="Arial MT"/>
                <a:cs typeface="Arial MT"/>
              </a:rPr>
              <a:t>allocation</a:t>
            </a:r>
            <a:r>
              <a:rPr sz="1450" spc="-35" dirty="0">
                <a:latin typeface="Arial MT"/>
                <a:cs typeface="Arial MT"/>
              </a:rPr>
              <a:t> </a:t>
            </a:r>
            <a:r>
              <a:rPr sz="1450" dirty="0">
                <a:latin typeface="Arial MT"/>
                <a:cs typeface="Arial MT"/>
              </a:rPr>
              <a:t>can</a:t>
            </a:r>
            <a:r>
              <a:rPr sz="1450" spc="-30" dirty="0">
                <a:latin typeface="Arial MT"/>
                <a:cs typeface="Arial MT"/>
              </a:rPr>
              <a:t> </a:t>
            </a:r>
            <a:r>
              <a:rPr sz="1450" dirty="0">
                <a:latin typeface="Arial MT"/>
                <a:cs typeface="Arial MT"/>
              </a:rPr>
              <a:t>be</a:t>
            </a:r>
            <a:r>
              <a:rPr sz="1450" spc="-25" dirty="0">
                <a:latin typeface="Arial MT"/>
                <a:cs typeface="Arial MT"/>
              </a:rPr>
              <a:t> </a:t>
            </a:r>
            <a:r>
              <a:rPr sz="1450" dirty="0">
                <a:latin typeface="Arial MT"/>
                <a:cs typeface="Arial MT"/>
              </a:rPr>
              <a:t>quite</a:t>
            </a:r>
            <a:r>
              <a:rPr sz="1450" spc="-35" dirty="0">
                <a:latin typeface="Arial MT"/>
                <a:cs typeface="Arial MT"/>
              </a:rPr>
              <a:t> </a:t>
            </a:r>
            <a:r>
              <a:rPr sz="1450" dirty="0">
                <a:latin typeface="Arial MT"/>
                <a:cs typeface="Arial MT"/>
              </a:rPr>
              <a:t>flexible,</a:t>
            </a:r>
            <a:r>
              <a:rPr sz="1450" spc="-30" dirty="0">
                <a:latin typeface="Arial MT"/>
                <a:cs typeface="Arial MT"/>
              </a:rPr>
              <a:t> </a:t>
            </a:r>
            <a:r>
              <a:rPr sz="1450" dirty="0">
                <a:latin typeface="Arial MT"/>
                <a:cs typeface="Arial MT"/>
              </a:rPr>
              <a:t>as</a:t>
            </a:r>
            <a:r>
              <a:rPr sz="1450" spc="-30" dirty="0">
                <a:latin typeface="Arial MT"/>
                <a:cs typeface="Arial MT"/>
              </a:rPr>
              <a:t> </a:t>
            </a:r>
            <a:r>
              <a:rPr sz="1450" dirty="0">
                <a:latin typeface="Arial MT"/>
                <a:cs typeface="Arial MT"/>
              </a:rPr>
              <a:t>they</a:t>
            </a:r>
            <a:r>
              <a:rPr sz="1450" spc="-30" dirty="0">
                <a:latin typeface="Arial MT"/>
                <a:cs typeface="Arial MT"/>
              </a:rPr>
              <a:t> </a:t>
            </a:r>
            <a:r>
              <a:rPr sz="1450" dirty="0">
                <a:latin typeface="Arial MT"/>
                <a:cs typeface="Arial MT"/>
              </a:rPr>
              <a:t>use</a:t>
            </a:r>
            <a:r>
              <a:rPr sz="1450" spc="-35" dirty="0">
                <a:latin typeface="Arial MT"/>
                <a:cs typeface="Arial MT"/>
              </a:rPr>
              <a:t> </a:t>
            </a:r>
            <a:r>
              <a:rPr sz="1450" dirty="0">
                <a:latin typeface="Arial MT"/>
                <a:cs typeface="Arial MT"/>
              </a:rPr>
              <a:t>the</a:t>
            </a:r>
            <a:r>
              <a:rPr sz="1450" spc="-30" dirty="0">
                <a:latin typeface="Arial MT"/>
                <a:cs typeface="Arial MT"/>
              </a:rPr>
              <a:t> </a:t>
            </a:r>
            <a:r>
              <a:rPr sz="1450" dirty="0">
                <a:latin typeface="Arial MT"/>
                <a:cs typeface="Arial MT"/>
              </a:rPr>
              <a:t>same</a:t>
            </a:r>
            <a:r>
              <a:rPr sz="1450" spc="-30" dirty="0">
                <a:latin typeface="Arial MT"/>
                <a:cs typeface="Arial MT"/>
              </a:rPr>
              <a:t> </a:t>
            </a:r>
            <a:r>
              <a:rPr sz="1450" spc="-10" dirty="0">
                <a:latin typeface="Arial MT"/>
                <a:cs typeface="Arial MT"/>
              </a:rPr>
              <a:t>carrier</a:t>
            </a:r>
            <a:endParaRPr sz="1450">
              <a:latin typeface="Arial MT"/>
              <a:cs typeface="Arial M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9280" y="-70485"/>
            <a:ext cx="8781415" cy="626745"/>
          </a:xfrm>
          <a:prstGeom prst="rect">
            <a:avLst/>
          </a:prstGeom>
        </p:spPr>
        <p:txBody>
          <a:bodyPr vert="horz" wrap="square" lIns="0" tIns="11526" rIns="0" bIns="0" rtlCol="0">
            <a:spAutoFit/>
          </a:bodyPr>
          <a:lstStyle/>
          <a:p>
            <a:pPr marL="12700">
              <a:lnSpc>
                <a:spcPct val="100000"/>
              </a:lnSpc>
              <a:spcBef>
                <a:spcPts val="100"/>
              </a:spcBef>
            </a:pPr>
            <a:r>
              <a:rPr dirty="0"/>
              <a:t>TDMA</a:t>
            </a:r>
            <a:r>
              <a:rPr spc="-65" dirty="0"/>
              <a:t> </a:t>
            </a:r>
            <a:r>
              <a:rPr dirty="0"/>
              <a:t>combined</a:t>
            </a:r>
            <a:r>
              <a:rPr spc="-65" dirty="0"/>
              <a:t> </a:t>
            </a:r>
            <a:r>
              <a:rPr dirty="0"/>
              <a:t>with</a:t>
            </a:r>
            <a:r>
              <a:rPr spc="-65" dirty="0"/>
              <a:t> </a:t>
            </a:r>
            <a:r>
              <a:rPr spc="-20" dirty="0"/>
              <a:t>FDMA</a:t>
            </a:r>
            <a:endParaRPr spc="-20" dirty="0"/>
          </a:p>
        </p:txBody>
      </p:sp>
      <p:sp>
        <p:nvSpPr>
          <p:cNvPr id="3" name="object 3"/>
          <p:cNvSpPr txBox="1"/>
          <p:nvPr/>
        </p:nvSpPr>
        <p:spPr>
          <a:xfrm>
            <a:off x="10103959" y="23313"/>
            <a:ext cx="522130" cy="485775"/>
          </a:xfrm>
          <a:prstGeom prst="rect">
            <a:avLst/>
          </a:prstGeom>
        </p:spPr>
        <p:txBody>
          <a:bodyPr vert="horz" wrap="square" lIns="0" tIns="22475" rIns="0" bIns="0" rtlCol="0">
            <a:spAutoFit/>
          </a:bodyPr>
          <a:lstStyle/>
          <a:p>
            <a:pPr marL="236220">
              <a:lnSpc>
                <a:spcPct val="100000"/>
              </a:lnSpc>
              <a:spcBef>
                <a:spcPts val="195"/>
              </a:spcBef>
            </a:pPr>
            <a:r>
              <a:rPr sz="1270" b="1" spc="-25" dirty="0">
                <a:solidFill>
                  <a:srgbClr val="FFFFFF"/>
                </a:solidFill>
                <a:latin typeface="Arial" panose="020B0604020202020204"/>
                <a:cs typeface="Arial" panose="020B0604020202020204"/>
                <a:hlinkClick r:id="" action="ppaction://noaction"/>
              </a:rPr>
              <a:t>Top</a:t>
            </a:r>
            <a:endParaRPr sz="1270">
              <a:latin typeface="Arial" panose="020B0604020202020204"/>
              <a:cs typeface="Arial" panose="020B0604020202020204"/>
            </a:endParaRPr>
          </a:p>
          <a:p>
            <a:pPr marL="12700">
              <a:lnSpc>
                <a:spcPct val="100000"/>
              </a:lnSpc>
              <a:spcBef>
                <a:spcPts val="130"/>
              </a:spcBef>
            </a:pPr>
            <a:r>
              <a:rPr sz="1635" spc="-20" dirty="0">
                <a:latin typeface="Arial MT"/>
                <a:cs typeface="Arial MT"/>
              </a:rPr>
              <a:t>14.5</a:t>
            </a:r>
            <a:endParaRPr sz="1635">
              <a:latin typeface="Arial MT"/>
              <a:cs typeface="Arial MT"/>
            </a:endParaRPr>
          </a:p>
        </p:txBody>
      </p:sp>
      <p:sp>
        <p:nvSpPr>
          <p:cNvPr id="4" name="object 4"/>
          <p:cNvSpPr txBox="1"/>
          <p:nvPr/>
        </p:nvSpPr>
        <p:spPr>
          <a:xfrm>
            <a:off x="1687637" y="519594"/>
            <a:ext cx="5557285" cy="346710"/>
          </a:xfrm>
          <a:prstGeom prst="rect">
            <a:avLst/>
          </a:prstGeom>
        </p:spPr>
        <p:txBody>
          <a:bodyPr vert="horz" wrap="square" lIns="0" tIns="11526" rIns="0" bIns="0" rtlCol="0">
            <a:spAutoFit/>
          </a:bodyPr>
          <a:lstStyle/>
          <a:p>
            <a:pPr marL="286385" indent="-273685">
              <a:lnSpc>
                <a:spcPct val="100000"/>
              </a:lnSpc>
              <a:spcBef>
                <a:spcPts val="100"/>
              </a:spcBef>
              <a:buChar char="•"/>
              <a:tabLst>
                <a:tab pos="286385" algn="l"/>
              </a:tabLst>
            </a:pPr>
            <a:r>
              <a:rPr sz="2180" dirty="0">
                <a:latin typeface="Arial MT"/>
                <a:cs typeface="Arial MT"/>
              </a:rPr>
              <a:t>It</a:t>
            </a:r>
            <a:r>
              <a:rPr sz="2180" spc="-60" dirty="0">
                <a:latin typeface="Arial MT"/>
                <a:cs typeface="Arial MT"/>
              </a:rPr>
              <a:t> </a:t>
            </a:r>
            <a:r>
              <a:rPr sz="2180" dirty="0">
                <a:latin typeface="Arial MT"/>
                <a:cs typeface="Arial MT"/>
              </a:rPr>
              <a:t>is</a:t>
            </a:r>
            <a:r>
              <a:rPr sz="2180" spc="-60" dirty="0">
                <a:latin typeface="Arial MT"/>
                <a:cs typeface="Arial MT"/>
              </a:rPr>
              <a:t> </a:t>
            </a:r>
            <a:r>
              <a:rPr sz="2180" dirty="0">
                <a:latin typeface="Arial MT"/>
                <a:cs typeface="Arial MT"/>
              </a:rPr>
              <a:t>common</a:t>
            </a:r>
            <a:r>
              <a:rPr sz="2180" spc="-60" dirty="0">
                <a:latin typeface="Arial MT"/>
                <a:cs typeface="Arial MT"/>
              </a:rPr>
              <a:t> </a:t>
            </a:r>
            <a:r>
              <a:rPr sz="2180" dirty="0">
                <a:latin typeface="Arial MT"/>
                <a:cs typeface="Arial MT"/>
              </a:rPr>
              <a:t>to</a:t>
            </a:r>
            <a:r>
              <a:rPr sz="2180" spc="-55" dirty="0">
                <a:latin typeface="Arial MT"/>
                <a:cs typeface="Arial MT"/>
              </a:rPr>
              <a:t> </a:t>
            </a:r>
            <a:r>
              <a:rPr sz="2180" dirty="0">
                <a:latin typeface="Arial MT"/>
                <a:cs typeface="Arial MT"/>
              </a:rPr>
              <a:t>combine</a:t>
            </a:r>
            <a:r>
              <a:rPr sz="2180" spc="-60" dirty="0">
                <a:latin typeface="Arial MT"/>
                <a:cs typeface="Arial MT"/>
              </a:rPr>
              <a:t> </a:t>
            </a:r>
            <a:r>
              <a:rPr sz="2180" dirty="0">
                <a:latin typeface="Arial MT"/>
                <a:cs typeface="Arial MT"/>
              </a:rPr>
              <a:t>TDMA</a:t>
            </a:r>
            <a:r>
              <a:rPr sz="2180" spc="-60" dirty="0">
                <a:latin typeface="Arial MT"/>
                <a:cs typeface="Arial MT"/>
              </a:rPr>
              <a:t> </a:t>
            </a:r>
            <a:r>
              <a:rPr sz="2180" dirty="0">
                <a:latin typeface="Arial MT"/>
                <a:cs typeface="Arial MT"/>
              </a:rPr>
              <a:t>with</a:t>
            </a:r>
            <a:r>
              <a:rPr sz="2180" spc="-60" dirty="0">
                <a:latin typeface="Arial MT"/>
                <a:cs typeface="Arial MT"/>
              </a:rPr>
              <a:t> </a:t>
            </a:r>
            <a:r>
              <a:rPr sz="2180" spc="-20" dirty="0">
                <a:latin typeface="Arial MT"/>
                <a:cs typeface="Arial MT"/>
              </a:rPr>
              <a:t>FDMA</a:t>
            </a:r>
            <a:endParaRPr sz="2180">
              <a:latin typeface="Arial MT"/>
              <a:cs typeface="Arial MT"/>
            </a:endParaRPr>
          </a:p>
        </p:txBody>
      </p:sp>
      <p:sp>
        <p:nvSpPr>
          <p:cNvPr id="5" name="object 5"/>
          <p:cNvSpPr txBox="1"/>
          <p:nvPr/>
        </p:nvSpPr>
        <p:spPr>
          <a:xfrm>
            <a:off x="1687637" y="5914478"/>
            <a:ext cx="8841057" cy="346710"/>
          </a:xfrm>
          <a:prstGeom prst="rect">
            <a:avLst/>
          </a:prstGeom>
        </p:spPr>
        <p:txBody>
          <a:bodyPr vert="horz" wrap="square" lIns="0" tIns="11526" rIns="0" bIns="0" rtlCol="0">
            <a:spAutoFit/>
          </a:bodyPr>
          <a:lstStyle/>
          <a:p>
            <a:pPr marL="286385" indent="-273685">
              <a:lnSpc>
                <a:spcPct val="100000"/>
              </a:lnSpc>
              <a:spcBef>
                <a:spcPts val="100"/>
              </a:spcBef>
              <a:buChar char="•"/>
              <a:tabLst>
                <a:tab pos="286385" algn="l"/>
              </a:tabLst>
            </a:pPr>
            <a:r>
              <a:rPr sz="2180" spc="-20" dirty="0">
                <a:latin typeface="Arial MT"/>
                <a:cs typeface="Arial MT"/>
              </a:rPr>
              <a:t>Frequency</a:t>
            </a:r>
            <a:r>
              <a:rPr sz="2180" spc="-130" dirty="0">
                <a:latin typeface="Arial MT"/>
                <a:cs typeface="Arial MT"/>
              </a:rPr>
              <a:t> </a:t>
            </a:r>
            <a:r>
              <a:rPr sz="2180" spc="-20" dirty="0">
                <a:latin typeface="Arial MT"/>
                <a:cs typeface="Arial MT"/>
              </a:rPr>
              <a:t>reuse</a:t>
            </a:r>
            <a:r>
              <a:rPr sz="2180" spc="-130" dirty="0">
                <a:latin typeface="Arial MT"/>
                <a:cs typeface="Arial MT"/>
              </a:rPr>
              <a:t> </a:t>
            </a:r>
            <a:r>
              <a:rPr sz="2180" spc="-10" dirty="0">
                <a:latin typeface="Arial MT"/>
                <a:cs typeface="Arial MT"/>
              </a:rPr>
              <a:t>is</a:t>
            </a:r>
            <a:r>
              <a:rPr sz="2180" spc="-130" dirty="0">
                <a:latin typeface="Arial MT"/>
                <a:cs typeface="Arial MT"/>
              </a:rPr>
              <a:t> </a:t>
            </a:r>
            <a:r>
              <a:rPr sz="2180" spc="-20" dirty="0">
                <a:latin typeface="Arial MT"/>
                <a:cs typeface="Arial MT"/>
              </a:rPr>
              <a:t>applied</a:t>
            </a:r>
            <a:r>
              <a:rPr sz="2180" spc="-130" dirty="0">
                <a:latin typeface="Arial MT"/>
                <a:cs typeface="Arial MT"/>
              </a:rPr>
              <a:t> </a:t>
            </a:r>
            <a:r>
              <a:rPr sz="2180" spc="-20" dirty="0">
                <a:latin typeface="Arial MT"/>
                <a:cs typeface="Arial MT"/>
              </a:rPr>
              <a:t>only</a:t>
            </a:r>
            <a:r>
              <a:rPr sz="2180" spc="-130" dirty="0">
                <a:latin typeface="Arial MT"/>
                <a:cs typeface="Arial MT"/>
              </a:rPr>
              <a:t> </a:t>
            </a:r>
            <a:r>
              <a:rPr sz="2180" dirty="0">
                <a:latin typeface="Arial MT"/>
                <a:cs typeface="Arial MT"/>
              </a:rPr>
              <a:t>to</a:t>
            </a:r>
            <a:r>
              <a:rPr sz="2180" spc="-130" dirty="0">
                <a:latin typeface="Arial MT"/>
                <a:cs typeface="Arial MT"/>
              </a:rPr>
              <a:t> </a:t>
            </a:r>
            <a:r>
              <a:rPr sz="2180" spc="-20" dirty="0">
                <a:latin typeface="Arial MT"/>
                <a:cs typeface="Arial MT"/>
              </a:rPr>
              <a:t>distant</a:t>
            </a:r>
            <a:r>
              <a:rPr sz="2180" spc="-135" dirty="0">
                <a:latin typeface="Arial MT"/>
                <a:cs typeface="Arial MT"/>
              </a:rPr>
              <a:t> </a:t>
            </a:r>
            <a:r>
              <a:rPr sz="2180" spc="-20" dirty="0">
                <a:latin typeface="Arial MT"/>
                <a:cs typeface="Arial MT"/>
              </a:rPr>
              <a:t>cells</a:t>
            </a:r>
            <a:r>
              <a:rPr sz="2180" spc="-135" dirty="0">
                <a:latin typeface="Arial MT"/>
                <a:cs typeface="Arial MT"/>
              </a:rPr>
              <a:t> </a:t>
            </a:r>
            <a:r>
              <a:rPr sz="2180" dirty="0">
                <a:latin typeface="Arial MT"/>
                <a:cs typeface="Arial MT"/>
              </a:rPr>
              <a:t>to</a:t>
            </a:r>
            <a:r>
              <a:rPr sz="2180" spc="-135" dirty="0">
                <a:latin typeface="Arial MT"/>
                <a:cs typeface="Arial MT"/>
              </a:rPr>
              <a:t> </a:t>
            </a:r>
            <a:r>
              <a:rPr sz="2180" spc="-20" dirty="0">
                <a:latin typeface="Arial MT"/>
                <a:cs typeface="Arial MT"/>
              </a:rPr>
              <a:t>minimize</a:t>
            </a:r>
            <a:r>
              <a:rPr sz="2180" spc="-135" dirty="0">
                <a:latin typeface="Arial MT"/>
                <a:cs typeface="Arial MT"/>
              </a:rPr>
              <a:t> </a:t>
            </a:r>
            <a:r>
              <a:rPr sz="2180" spc="-10" dirty="0">
                <a:latin typeface="Arial MT"/>
                <a:cs typeface="Arial MT"/>
              </a:rPr>
              <a:t>interference</a:t>
            </a:r>
            <a:endParaRPr sz="2180">
              <a:latin typeface="Arial MT"/>
              <a:cs typeface="Arial MT"/>
            </a:endParaRPr>
          </a:p>
        </p:txBody>
      </p:sp>
      <p:grpSp>
        <p:nvGrpSpPr>
          <p:cNvPr id="6" name="object 6"/>
          <p:cNvGrpSpPr/>
          <p:nvPr/>
        </p:nvGrpSpPr>
        <p:grpSpPr>
          <a:xfrm>
            <a:off x="2494466" y="1093361"/>
            <a:ext cx="4519364" cy="4625404"/>
            <a:chOff x="1111643" y="1204722"/>
            <a:chExt cx="4979670" cy="5096510"/>
          </a:xfrm>
        </p:grpSpPr>
        <p:sp>
          <p:nvSpPr>
            <p:cNvPr id="7" name="object 7"/>
            <p:cNvSpPr/>
            <p:nvPr/>
          </p:nvSpPr>
          <p:spPr>
            <a:xfrm>
              <a:off x="3562997" y="1204721"/>
              <a:ext cx="2528570" cy="1096010"/>
            </a:xfrm>
            <a:custGeom>
              <a:avLst/>
              <a:gdLst/>
              <a:ahLst/>
              <a:cxnLst/>
              <a:rect l="l" t="t" r="r" b="b"/>
              <a:pathLst>
                <a:path w="2528570" h="1096010">
                  <a:moveTo>
                    <a:pt x="2528303" y="0"/>
                  </a:moveTo>
                  <a:lnTo>
                    <a:pt x="2507729" y="2209"/>
                  </a:lnTo>
                  <a:lnTo>
                    <a:pt x="2506980" y="2286"/>
                  </a:lnTo>
                  <a:lnTo>
                    <a:pt x="2349246" y="22771"/>
                  </a:lnTo>
                  <a:lnTo>
                    <a:pt x="2348484" y="22860"/>
                  </a:lnTo>
                  <a:lnTo>
                    <a:pt x="2340102" y="24384"/>
                  </a:lnTo>
                  <a:lnTo>
                    <a:pt x="2343150" y="32004"/>
                  </a:lnTo>
                  <a:lnTo>
                    <a:pt x="2357412" y="66395"/>
                  </a:lnTo>
                  <a:lnTo>
                    <a:pt x="6096" y="1081278"/>
                  </a:lnTo>
                  <a:lnTo>
                    <a:pt x="0" y="1083564"/>
                  </a:lnTo>
                  <a:lnTo>
                    <a:pt x="5334" y="1095756"/>
                  </a:lnTo>
                  <a:lnTo>
                    <a:pt x="11430" y="1093470"/>
                  </a:lnTo>
                  <a:lnTo>
                    <a:pt x="2362619" y="78638"/>
                  </a:lnTo>
                  <a:lnTo>
                    <a:pt x="2377440" y="112776"/>
                  </a:lnTo>
                  <a:lnTo>
                    <a:pt x="2380488" y="120396"/>
                  </a:lnTo>
                  <a:lnTo>
                    <a:pt x="2387346" y="115062"/>
                  </a:lnTo>
                  <a:lnTo>
                    <a:pt x="2511539" y="13716"/>
                  </a:lnTo>
                  <a:lnTo>
                    <a:pt x="2528303" y="0"/>
                  </a:lnTo>
                  <a:close/>
                </a:path>
              </a:pathLst>
            </a:custGeom>
            <a:solidFill>
              <a:srgbClr val="7F7F7F"/>
            </a:solidFill>
          </p:spPr>
          <p:txBody>
            <a:bodyPr wrap="square" lIns="0" tIns="0" rIns="0" bIns="0" rtlCol="0"/>
            <a:lstStyle/>
            <a:p>
              <a:endParaRPr sz="100"/>
            </a:p>
          </p:txBody>
        </p:sp>
        <p:pic>
          <p:nvPicPr>
            <p:cNvPr id="8" name="object 8"/>
            <p:cNvPicPr/>
            <p:nvPr/>
          </p:nvPicPr>
          <p:blipFill>
            <a:blip r:embed="rId1" cstate="print"/>
            <a:stretch>
              <a:fillRect/>
            </a:stretch>
          </p:blipFill>
          <p:spPr>
            <a:xfrm>
              <a:off x="1111643" y="3845814"/>
              <a:ext cx="4136136" cy="2455164"/>
            </a:xfrm>
            <a:prstGeom prst="rect">
              <a:avLst/>
            </a:prstGeom>
          </p:spPr>
        </p:pic>
      </p:grpSp>
      <p:sp>
        <p:nvSpPr>
          <p:cNvPr id="9" name="object 9"/>
          <p:cNvSpPr txBox="1"/>
          <p:nvPr/>
        </p:nvSpPr>
        <p:spPr>
          <a:xfrm>
            <a:off x="2704926" y="4102582"/>
            <a:ext cx="542301" cy="262890"/>
          </a:xfrm>
          <a:prstGeom prst="rect">
            <a:avLst/>
          </a:prstGeom>
        </p:spPr>
        <p:txBody>
          <a:bodyPr vert="horz" wrap="square" lIns="0" tIns="11526" rIns="0" bIns="0" rtlCol="0">
            <a:spAutoFit/>
          </a:bodyPr>
          <a:lstStyle/>
          <a:p>
            <a:pPr marL="12700">
              <a:lnSpc>
                <a:spcPct val="100000"/>
              </a:lnSpc>
              <a:spcBef>
                <a:spcPts val="100"/>
              </a:spcBef>
            </a:pPr>
            <a:r>
              <a:rPr sz="1635" b="1" dirty="0">
                <a:latin typeface="Arial" panose="020B0604020202020204"/>
                <a:cs typeface="Arial" panose="020B0604020202020204"/>
              </a:rPr>
              <a:t>cell</a:t>
            </a:r>
            <a:r>
              <a:rPr sz="1635" b="1" spc="-20" dirty="0">
                <a:latin typeface="Arial" panose="020B0604020202020204"/>
                <a:cs typeface="Arial" panose="020B0604020202020204"/>
              </a:rPr>
              <a:t> </a:t>
            </a:r>
            <a:r>
              <a:rPr sz="1635" b="1" spc="-50" dirty="0">
                <a:latin typeface="Arial" panose="020B0604020202020204"/>
                <a:cs typeface="Arial" panose="020B0604020202020204"/>
              </a:rPr>
              <a:t>1</a:t>
            </a:r>
            <a:endParaRPr sz="1635">
              <a:latin typeface="Arial" panose="020B0604020202020204"/>
              <a:cs typeface="Arial" panose="020B0604020202020204"/>
            </a:endParaRPr>
          </a:p>
        </p:txBody>
      </p:sp>
      <p:sp>
        <p:nvSpPr>
          <p:cNvPr id="10" name="object 10"/>
          <p:cNvSpPr txBox="1"/>
          <p:nvPr/>
        </p:nvSpPr>
        <p:spPr>
          <a:xfrm>
            <a:off x="3572837" y="4132312"/>
            <a:ext cx="542877" cy="262890"/>
          </a:xfrm>
          <a:prstGeom prst="rect">
            <a:avLst/>
          </a:prstGeom>
        </p:spPr>
        <p:txBody>
          <a:bodyPr vert="horz" wrap="square" lIns="0" tIns="11526" rIns="0" bIns="0" rtlCol="0">
            <a:spAutoFit/>
          </a:bodyPr>
          <a:lstStyle/>
          <a:p>
            <a:pPr marL="12700">
              <a:lnSpc>
                <a:spcPct val="100000"/>
              </a:lnSpc>
              <a:spcBef>
                <a:spcPts val="100"/>
              </a:spcBef>
            </a:pPr>
            <a:r>
              <a:rPr sz="1635" b="1" dirty="0">
                <a:latin typeface="Arial" panose="020B0604020202020204"/>
                <a:cs typeface="Arial" panose="020B0604020202020204"/>
              </a:rPr>
              <a:t>cell</a:t>
            </a:r>
            <a:r>
              <a:rPr sz="1635" b="1" spc="-20" dirty="0">
                <a:latin typeface="Arial" panose="020B0604020202020204"/>
                <a:cs typeface="Arial" panose="020B0604020202020204"/>
              </a:rPr>
              <a:t> </a:t>
            </a:r>
            <a:r>
              <a:rPr sz="1635" b="1" spc="-50" dirty="0">
                <a:latin typeface="Arial" panose="020B0604020202020204"/>
                <a:cs typeface="Arial" panose="020B0604020202020204"/>
              </a:rPr>
              <a:t>2</a:t>
            </a:r>
            <a:endParaRPr sz="1635">
              <a:latin typeface="Arial" panose="020B0604020202020204"/>
              <a:cs typeface="Arial" panose="020B0604020202020204"/>
            </a:endParaRPr>
          </a:p>
        </p:txBody>
      </p:sp>
      <p:sp>
        <p:nvSpPr>
          <p:cNvPr id="11" name="object 11"/>
          <p:cNvSpPr txBox="1"/>
          <p:nvPr/>
        </p:nvSpPr>
        <p:spPr>
          <a:xfrm>
            <a:off x="4412140" y="4132312"/>
            <a:ext cx="542301" cy="262890"/>
          </a:xfrm>
          <a:prstGeom prst="rect">
            <a:avLst/>
          </a:prstGeom>
        </p:spPr>
        <p:txBody>
          <a:bodyPr vert="horz" wrap="square" lIns="0" tIns="11526" rIns="0" bIns="0" rtlCol="0">
            <a:spAutoFit/>
          </a:bodyPr>
          <a:lstStyle/>
          <a:p>
            <a:pPr marL="12700">
              <a:lnSpc>
                <a:spcPct val="100000"/>
              </a:lnSpc>
              <a:spcBef>
                <a:spcPts val="100"/>
              </a:spcBef>
            </a:pPr>
            <a:r>
              <a:rPr sz="1635" b="1" dirty="0">
                <a:latin typeface="Arial" panose="020B0604020202020204"/>
                <a:cs typeface="Arial" panose="020B0604020202020204"/>
              </a:rPr>
              <a:t>cell</a:t>
            </a:r>
            <a:r>
              <a:rPr sz="1635" b="1" spc="-25" dirty="0">
                <a:latin typeface="Arial" panose="020B0604020202020204"/>
                <a:cs typeface="Arial" panose="020B0604020202020204"/>
              </a:rPr>
              <a:t> </a:t>
            </a:r>
            <a:r>
              <a:rPr sz="1635" b="1" spc="-50" dirty="0">
                <a:latin typeface="Arial" panose="020B0604020202020204"/>
                <a:cs typeface="Arial" panose="020B0604020202020204"/>
              </a:rPr>
              <a:t>3</a:t>
            </a:r>
            <a:endParaRPr sz="1635">
              <a:latin typeface="Arial" panose="020B0604020202020204"/>
              <a:cs typeface="Arial" panose="020B0604020202020204"/>
            </a:endParaRPr>
          </a:p>
        </p:txBody>
      </p:sp>
      <p:sp>
        <p:nvSpPr>
          <p:cNvPr id="12" name="object 12"/>
          <p:cNvSpPr txBox="1"/>
          <p:nvPr/>
        </p:nvSpPr>
        <p:spPr>
          <a:xfrm>
            <a:off x="4830791" y="4929677"/>
            <a:ext cx="542301" cy="262890"/>
          </a:xfrm>
          <a:prstGeom prst="rect">
            <a:avLst/>
          </a:prstGeom>
        </p:spPr>
        <p:txBody>
          <a:bodyPr vert="horz" wrap="square" lIns="0" tIns="11526" rIns="0" bIns="0" rtlCol="0">
            <a:spAutoFit/>
          </a:bodyPr>
          <a:lstStyle/>
          <a:p>
            <a:pPr marL="12700">
              <a:lnSpc>
                <a:spcPct val="100000"/>
              </a:lnSpc>
              <a:spcBef>
                <a:spcPts val="100"/>
              </a:spcBef>
            </a:pPr>
            <a:r>
              <a:rPr sz="1635" b="1" dirty="0">
                <a:latin typeface="Arial" panose="020B0604020202020204"/>
                <a:cs typeface="Arial" panose="020B0604020202020204"/>
              </a:rPr>
              <a:t>cell</a:t>
            </a:r>
            <a:r>
              <a:rPr sz="1635" b="1" spc="-25" dirty="0">
                <a:latin typeface="Arial" panose="020B0604020202020204"/>
                <a:cs typeface="Arial" panose="020B0604020202020204"/>
              </a:rPr>
              <a:t> </a:t>
            </a:r>
            <a:r>
              <a:rPr sz="1635" b="1" spc="-50" dirty="0">
                <a:latin typeface="Arial" panose="020B0604020202020204"/>
                <a:cs typeface="Arial" panose="020B0604020202020204"/>
              </a:rPr>
              <a:t>k</a:t>
            </a:r>
            <a:endParaRPr sz="1635">
              <a:latin typeface="Arial" panose="020B0604020202020204"/>
              <a:cs typeface="Arial" panose="020B0604020202020204"/>
            </a:endParaRPr>
          </a:p>
        </p:txBody>
      </p:sp>
      <p:grpSp>
        <p:nvGrpSpPr>
          <p:cNvPr id="13" name="object 13"/>
          <p:cNvGrpSpPr/>
          <p:nvPr/>
        </p:nvGrpSpPr>
        <p:grpSpPr>
          <a:xfrm>
            <a:off x="1795987" y="1210926"/>
            <a:ext cx="3805902" cy="4330913"/>
            <a:chOff x="342023" y="1334261"/>
            <a:chExt cx="4193540" cy="4772025"/>
          </a:xfrm>
        </p:grpSpPr>
        <p:sp>
          <p:nvSpPr>
            <p:cNvPr id="14" name="object 14"/>
            <p:cNvSpPr/>
            <p:nvPr/>
          </p:nvSpPr>
          <p:spPr>
            <a:xfrm>
              <a:off x="1136027" y="4204715"/>
              <a:ext cx="940435" cy="1132840"/>
            </a:xfrm>
            <a:custGeom>
              <a:avLst/>
              <a:gdLst/>
              <a:ahLst/>
              <a:cxnLst/>
              <a:rect l="l" t="t" r="r" b="b"/>
              <a:pathLst>
                <a:path w="940435" h="1132839">
                  <a:moveTo>
                    <a:pt x="940308" y="324612"/>
                  </a:moveTo>
                  <a:lnTo>
                    <a:pt x="934974" y="320802"/>
                  </a:lnTo>
                  <a:lnTo>
                    <a:pt x="915162" y="307200"/>
                  </a:lnTo>
                  <a:lnTo>
                    <a:pt x="915162" y="337718"/>
                  </a:lnTo>
                  <a:lnTo>
                    <a:pt x="915162" y="796925"/>
                  </a:lnTo>
                  <a:lnTo>
                    <a:pt x="472770" y="1101471"/>
                  </a:lnTo>
                  <a:lnTo>
                    <a:pt x="25146" y="796874"/>
                  </a:lnTo>
                  <a:lnTo>
                    <a:pt x="25146" y="334683"/>
                  </a:lnTo>
                  <a:lnTo>
                    <a:pt x="461010" y="35839"/>
                  </a:lnTo>
                  <a:lnTo>
                    <a:pt x="468236" y="30886"/>
                  </a:lnTo>
                  <a:lnTo>
                    <a:pt x="475488" y="35852"/>
                  </a:lnTo>
                  <a:lnTo>
                    <a:pt x="915162" y="337718"/>
                  </a:lnTo>
                  <a:lnTo>
                    <a:pt x="915162" y="307200"/>
                  </a:lnTo>
                  <a:lnTo>
                    <a:pt x="475488" y="5334"/>
                  </a:lnTo>
                  <a:lnTo>
                    <a:pt x="467868" y="0"/>
                  </a:lnTo>
                  <a:lnTo>
                    <a:pt x="461010" y="5334"/>
                  </a:lnTo>
                  <a:lnTo>
                    <a:pt x="5334" y="317754"/>
                  </a:lnTo>
                  <a:lnTo>
                    <a:pt x="0" y="321564"/>
                  </a:lnTo>
                  <a:lnTo>
                    <a:pt x="0" y="803148"/>
                  </a:lnTo>
                  <a:lnTo>
                    <a:pt x="0" y="810006"/>
                  </a:lnTo>
                  <a:lnTo>
                    <a:pt x="5334" y="813816"/>
                  </a:lnTo>
                  <a:lnTo>
                    <a:pt x="465582" y="1126998"/>
                  </a:lnTo>
                  <a:lnTo>
                    <a:pt x="473202" y="1132332"/>
                  </a:lnTo>
                  <a:lnTo>
                    <a:pt x="480060" y="1126998"/>
                  </a:lnTo>
                  <a:lnTo>
                    <a:pt x="915162" y="827455"/>
                  </a:lnTo>
                  <a:lnTo>
                    <a:pt x="934974" y="813816"/>
                  </a:lnTo>
                  <a:lnTo>
                    <a:pt x="940308" y="810006"/>
                  </a:lnTo>
                  <a:lnTo>
                    <a:pt x="940308" y="330708"/>
                  </a:lnTo>
                  <a:lnTo>
                    <a:pt x="940308" y="324612"/>
                  </a:lnTo>
                  <a:close/>
                </a:path>
              </a:pathLst>
            </a:custGeom>
            <a:solidFill>
              <a:srgbClr val="FF0000"/>
            </a:solidFill>
          </p:spPr>
          <p:txBody>
            <a:bodyPr wrap="square" lIns="0" tIns="0" rIns="0" bIns="0" rtlCol="0"/>
            <a:lstStyle/>
            <a:p>
              <a:endParaRPr sz="100"/>
            </a:p>
          </p:txBody>
        </p:sp>
        <p:sp>
          <p:nvSpPr>
            <p:cNvPr id="15" name="object 15"/>
            <p:cNvSpPr/>
            <p:nvPr/>
          </p:nvSpPr>
          <p:spPr>
            <a:xfrm>
              <a:off x="2083193" y="4172711"/>
              <a:ext cx="939800" cy="1132840"/>
            </a:xfrm>
            <a:custGeom>
              <a:avLst/>
              <a:gdLst/>
              <a:ahLst/>
              <a:cxnLst/>
              <a:rect l="l" t="t" r="r" b="b"/>
              <a:pathLst>
                <a:path w="939800" h="1132839">
                  <a:moveTo>
                    <a:pt x="939533" y="325374"/>
                  </a:moveTo>
                  <a:lnTo>
                    <a:pt x="934212" y="321564"/>
                  </a:lnTo>
                  <a:lnTo>
                    <a:pt x="914400" y="307936"/>
                  </a:lnTo>
                  <a:lnTo>
                    <a:pt x="914400" y="338467"/>
                  </a:lnTo>
                  <a:lnTo>
                    <a:pt x="914400" y="796925"/>
                  </a:lnTo>
                  <a:lnTo>
                    <a:pt x="472020" y="1101471"/>
                  </a:lnTo>
                  <a:lnTo>
                    <a:pt x="25146" y="796886"/>
                  </a:lnTo>
                  <a:lnTo>
                    <a:pt x="25146" y="334670"/>
                  </a:lnTo>
                  <a:lnTo>
                    <a:pt x="460248" y="35852"/>
                  </a:lnTo>
                  <a:lnTo>
                    <a:pt x="467474" y="30886"/>
                  </a:lnTo>
                  <a:lnTo>
                    <a:pt x="474726" y="35877"/>
                  </a:lnTo>
                  <a:lnTo>
                    <a:pt x="914400" y="338467"/>
                  </a:lnTo>
                  <a:lnTo>
                    <a:pt x="914400" y="307936"/>
                  </a:lnTo>
                  <a:lnTo>
                    <a:pt x="474726" y="5334"/>
                  </a:lnTo>
                  <a:lnTo>
                    <a:pt x="467106" y="0"/>
                  </a:lnTo>
                  <a:lnTo>
                    <a:pt x="460248" y="5334"/>
                  </a:lnTo>
                  <a:lnTo>
                    <a:pt x="5334" y="317754"/>
                  </a:lnTo>
                  <a:lnTo>
                    <a:pt x="0" y="321564"/>
                  </a:lnTo>
                  <a:lnTo>
                    <a:pt x="0" y="803148"/>
                  </a:lnTo>
                  <a:lnTo>
                    <a:pt x="0" y="810006"/>
                  </a:lnTo>
                  <a:lnTo>
                    <a:pt x="5334" y="813816"/>
                  </a:lnTo>
                  <a:lnTo>
                    <a:pt x="464820" y="1126998"/>
                  </a:lnTo>
                  <a:lnTo>
                    <a:pt x="472440" y="1132332"/>
                  </a:lnTo>
                  <a:lnTo>
                    <a:pt x="479298" y="1126998"/>
                  </a:lnTo>
                  <a:lnTo>
                    <a:pt x="914400" y="827455"/>
                  </a:lnTo>
                  <a:lnTo>
                    <a:pt x="934212" y="813816"/>
                  </a:lnTo>
                  <a:lnTo>
                    <a:pt x="939533" y="810006"/>
                  </a:lnTo>
                  <a:lnTo>
                    <a:pt x="939533" y="331470"/>
                  </a:lnTo>
                  <a:lnTo>
                    <a:pt x="939533" y="325374"/>
                  </a:lnTo>
                  <a:close/>
                </a:path>
              </a:pathLst>
            </a:custGeom>
            <a:solidFill>
              <a:srgbClr val="0000FF"/>
            </a:solidFill>
          </p:spPr>
          <p:txBody>
            <a:bodyPr wrap="square" lIns="0" tIns="0" rIns="0" bIns="0" rtlCol="0"/>
            <a:lstStyle/>
            <a:p>
              <a:endParaRPr sz="100"/>
            </a:p>
          </p:txBody>
        </p:sp>
        <p:sp>
          <p:nvSpPr>
            <p:cNvPr id="16" name="object 16"/>
            <p:cNvSpPr/>
            <p:nvPr/>
          </p:nvSpPr>
          <p:spPr>
            <a:xfrm>
              <a:off x="3059315" y="4155947"/>
              <a:ext cx="940435" cy="1132840"/>
            </a:xfrm>
            <a:custGeom>
              <a:avLst/>
              <a:gdLst/>
              <a:ahLst/>
              <a:cxnLst/>
              <a:rect l="l" t="t" r="r" b="b"/>
              <a:pathLst>
                <a:path w="940435" h="1132839">
                  <a:moveTo>
                    <a:pt x="940308" y="324612"/>
                  </a:moveTo>
                  <a:lnTo>
                    <a:pt x="934974" y="320802"/>
                  </a:lnTo>
                  <a:lnTo>
                    <a:pt x="915162" y="307225"/>
                  </a:lnTo>
                  <a:lnTo>
                    <a:pt x="915162" y="337731"/>
                  </a:lnTo>
                  <a:lnTo>
                    <a:pt x="915162" y="796912"/>
                  </a:lnTo>
                  <a:lnTo>
                    <a:pt x="472020" y="1101471"/>
                  </a:lnTo>
                  <a:lnTo>
                    <a:pt x="25146" y="796886"/>
                  </a:lnTo>
                  <a:lnTo>
                    <a:pt x="25146" y="334670"/>
                  </a:lnTo>
                  <a:lnTo>
                    <a:pt x="460248" y="35852"/>
                  </a:lnTo>
                  <a:lnTo>
                    <a:pt x="467487" y="30886"/>
                  </a:lnTo>
                  <a:lnTo>
                    <a:pt x="474726" y="35839"/>
                  </a:lnTo>
                  <a:lnTo>
                    <a:pt x="915162" y="337731"/>
                  </a:lnTo>
                  <a:lnTo>
                    <a:pt x="915162" y="307225"/>
                  </a:lnTo>
                  <a:lnTo>
                    <a:pt x="474726" y="5334"/>
                  </a:lnTo>
                  <a:lnTo>
                    <a:pt x="467106" y="0"/>
                  </a:lnTo>
                  <a:lnTo>
                    <a:pt x="460248" y="5334"/>
                  </a:lnTo>
                  <a:lnTo>
                    <a:pt x="5334" y="317754"/>
                  </a:lnTo>
                  <a:lnTo>
                    <a:pt x="0" y="321564"/>
                  </a:lnTo>
                  <a:lnTo>
                    <a:pt x="0" y="803148"/>
                  </a:lnTo>
                  <a:lnTo>
                    <a:pt x="0" y="810006"/>
                  </a:lnTo>
                  <a:lnTo>
                    <a:pt x="5334" y="813816"/>
                  </a:lnTo>
                  <a:lnTo>
                    <a:pt x="464820" y="1126998"/>
                  </a:lnTo>
                  <a:lnTo>
                    <a:pt x="472440" y="1132332"/>
                  </a:lnTo>
                  <a:lnTo>
                    <a:pt x="479298" y="1126998"/>
                  </a:lnTo>
                  <a:lnTo>
                    <a:pt x="915162" y="827443"/>
                  </a:lnTo>
                  <a:lnTo>
                    <a:pt x="934974" y="813816"/>
                  </a:lnTo>
                  <a:lnTo>
                    <a:pt x="940308" y="810006"/>
                  </a:lnTo>
                  <a:lnTo>
                    <a:pt x="940308" y="330708"/>
                  </a:lnTo>
                  <a:lnTo>
                    <a:pt x="940308" y="324612"/>
                  </a:lnTo>
                  <a:close/>
                </a:path>
              </a:pathLst>
            </a:custGeom>
            <a:solidFill>
              <a:srgbClr val="006A00"/>
            </a:solidFill>
          </p:spPr>
          <p:txBody>
            <a:bodyPr wrap="square" lIns="0" tIns="0" rIns="0" bIns="0" rtlCol="0"/>
            <a:lstStyle/>
            <a:p>
              <a:endParaRPr sz="100"/>
            </a:p>
          </p:txBody>
        </p:sp>
        <p:sp>
          <p:nvSpPr>
            <p:cNvPr id="17" name="object 17"/>
            <p:cNvSpPr/>
            <p:nvPr/>
          </p:nvSpPr>
          <p:spPr>
            <a:xfrm>
              <a:off x="3595001" y="4973573"/>
              <a:ext cx="940435" cy="1132840"/>
            </a:xfrm>
            <a:custGeom>
              <a:avLst/>
              <a:gdLst/>
              <a:ahLst/>
              <a:cxnLst/>
              <a:rect l="l" t="t" r="r" b="b"/>
              <a:pathLst>
                <a:path w="940435" h="1132839">
                  <a:moveTo>
                    <a:pt x="940308" y="324612"/>
                  </a:moveTo>
                  <a:lnTo>
                    <a:pt x="934974" y="320802"/>
                  </a:lnTo>
                  <a:lnTo>
                    <a:pt x="915162" y="307225"/>
                  </a:lnTo>
                  <a:lnTo>
                    <a:pt x="915162" y="337731"/>
                  </a:lnTo>
                  <a:lnTo>
                    <a:pt x="915162" y="796925"/>
                  </a:lnTo>
                  <a:lnTo>
                    <a:pt x="472770" y="1101471"/>
                  </a:lnTo>
                  <a:lnTo>
                    <a:pt x="25146" y="796874"/>
                  </a:lnTo>
                  <a:lnTo>
                    <a:pt x="25146" y="334670"/>
                  </a:lnTo>
                  <a:lnTo>
                    <a:pt x="460248" y="35852"/>
                  </a:lnTo>
                  <a:lnTo>
                    <a:pt x="467487" y="30886"/>
                  </a:lnTo>
                  <a:lnTo>
                    <a:pt x="474726" y="35839"/>
                  </a:lnTo>
                  <a:lnTo>
                    <a:pt x="915162" y="337731"/>
                  </a:lnTo>
                  <a:lnTo>
                    <a:pt x="915162" y="307225"/>
                  </a:lnTo>
                  <a:lnTo>
                    <a:pt x="474726" y="5334"/>
                  </a:lnTo>
                  <a:lnTo>
                    <a:pt x="467106" y="0"/>
                  </a:lnTo>
                  <a:lnTo>
                    <a:pt x="460248" y="5334"/>
                  </a:lnTo>
                  <a:lnTo>
                    <a:pt x="5334" y="317754"/>
                  </a:lnTo>
                  <a:lnTo>
                    <a:pt x="0" y="321564"/>
                  </a:lnTo>
                  <a:lnTo>
                    <a:pt x="0" y="803148"/>
                  </a:lnTo>
                  <a:lnTo>
                    <a:pt x="0" y="810006"/>
                  </a:lnTo>
                  <a:lnTo>
                    <a:pt x="5334" y="813816"/>
                  </a:lnTo>
                  <a:lnTo>
                    <a:pt x="465582" y="1126998"/>
                  </a:lnTo>
                  <a:lnTo>
                    <a:pt x="473202" y="1132332"/>
                  </a:lnTo>
                  <a:lnTo>
                    <a:pt x="480060" y="1126998"/>
                  </a:lnTo>
                  <a:lnTo>
                    <a:pt x="915162" y="827455"/>
                  </a:lnTo>
                  <a:lnTo>
                    <a:pt x="934974" y="813816"/>
                  </a:lnTo>
                  <a:lnTo>
                    <a:pt x="940308" y="810006"/>
                  </a:lnTo>
                  <a:lnTo>
                    <a:pt x="940308" y="330708"/>
                  </a:lnTo>
                  <a:lnTo>
                    <a:pt x="940308" y="324612"/>
                  </a:lnTo>
                  <a:close/>
                </a:path>
              </a:pathLst>
            </a:custGeom>
            <a:solidFill>
              <a:srgbClr val="FF0000"/>
            </a:solidFill>
          </p:spPr>
          <p:txBody>
            <a:bodyPr wrap="square" lIns="0" tIns="0" rIns="0" bIns="0" rtlCol="0"/>
            <a:lstStyle/>
            <a:p>
              <a:endParaRPr sz="100"/>
            </a:p>
          </p:txBody>
        </p:sp>
        <p:sp>
          <p:nvSpPr>
            <p:cNvPr id="18" name="object 18"/>
            <p:cNvSpPr/>
            <p:nvPr/>
          </p:nvSpPr>
          <p:spPr>
            <a:xfrm>
              <a:off x="1658759" y="2773679"/>
              <a:ext cx="280035" cy="158750"/>
            </a:xfrm>
            <a:custGeom>
              <a:avLst/>
              <a:gdLst/>
              <a:ahLst/>
              <a:cxnLst/>
              <a:rect l="l" t="t" r="r" b="b"/>
              <a:pathLst>
                <a:path w="280035" h="158750">
                  <a:moveTo>
                    <a:pt x="25146" y="127254"/>
                  </a:moveTo>
                  <a:lnTo>
                    <a:pt x="0" y="127254"/>
                  </a:lnTo>
                  <a:lnTo>
                    <a:pt x="0" y="139446"/>
                  </a:lnTo>
                  <a:lnTo>
                    <a:pt x="0" y="158496"/>
                  </a:lnTo>
                  <a:lnTo>
                    <a:pt x="25146" y="158496"/>
                  </a:lnTo>
                  <a:lnTo>
                    <a:pt x="25146" y="139446"/>
                  </a:lnTo>
                  <a:lnTo>
                    <a:pt x="25146" y="127254"/>
                  </a:lnTo>
                  <a:close/>
                </a:path>
                <a:path w="280035" h="158750">
                  <a:moveTo>
                    <a:pt x="25146" y="48768"/>
                  </a:moveTo>
                  <a:lnTo>
                    <a:pt x="0" y="48768"/>
                  </a:lnTo>
                  <a:lnTo>
                    <a:pt x="0" y="60960"/>
                  </a:lnTo>
                  <a:lnTo>
                    <a:pt x="0" y="86106"/>
                  </a:lnTo>
                  <a:lnTo>
                    <a:pt x="25146" y="86106"/>
                  </a:lnTo>
                  <a:lnTo>
                    <a:pt x="25146" y="60960"/>
                  </a:lnTo>
                  <a:lnTo>
                    <a:pt x="25146" y="48768"/>
                  </a:lnTo>
                  <a:close/>
                </a:path>
                <a:path w="280035" h="158750">
                  <a:moveTo>
                    <a:pt x="279654" y="0"/>
                  </a:moveTo>
                  <a:lnTo>
                    <a:pt x="254508" y="0"/>
                  </a:lnTo>
                  <a:lnTo>
                    <a:pt x="254508" y="12192"/>
                  </a:lnTo>
                  <a:lnTo>
                    <a:pt x="254508" y="31242"/>
                  </a:lnTo>
                  <a:lnTo>
                    <a:pt x="279654" y="31242"/>
                  </a:lnTo>
                  <a:lnTo>
                    <a:pt x="279654" y="12192"/>
                  </a:lnTo>
                  <a:lnTo>
                    <a:pt x="279654" y="0"/>
                  </a:lnTo>
                  <a:close/>
                </a:path>
              </a:pathLst>
            </a:custGeom>
            <a:solidFill>
              <a:srgbClr val="000000"/>
            </a:solidFill>
          </p:spPr>
          <p:txBody>
            <a:bodyPr wrap="square" lIns="0" tIns="0" rIns="0" bIns="0" rtlCol="0"/>
            <a:lstStyle/>
            <a:p>
              <a:endParaRPr sz="100"/>
            </a:p>
          </p:txBody>
        </p:sp>
        <p:pic>
          <p:nvPicPr>
            <p:cNvPr id="19" name="object 19"/>
            <p:cNvPicPr/>
            <p:nvPr/>
          </p:nvPicPr>
          <p:blipFill>
            <a:blip r:embed="rId2" cstate="print"/>
            <a:stretch>
              <a:fillRect/>
            </a:stretch>
          </p:blipFill>
          <p:spPr>
            <a:xfrm>
              <a:off x="342023" y="1334261"/>
              <a:ext cx="2460497" cy="1546098"/>
            </a:xfrm>
            <a:prstGeom prst="rect">
              <a:avLst/>
            </a:prstGeom>
          </p:spPr>
        </p:pic>
      </p:grpSp>
      <p:sp>
        <p:nvSpPr>
          <p:cNvPr id="20" name="object 20"/>
          <p:cNvSpPr txBox="1"/>
          <p:nvPr/>
        </p:nvSpPr>
        <p:spPr>
          <a:xfrm rot="20220000">
            <a:off x="3840706" y="1957400"/>
            <a:ext cx="410881" cy="196850"/>
          </a:xfrm>
          <a:prstGeom prst="rect">
            <a:avLst/>
          </a:prstGeom>
        </p:spPr>
        <p:txBody>
          <a:bodyPr vert="horz" wrap="square" lIns="0" tIns="0" rIns="0" bIns="0" rtlCol="0">
            <a:spAutoFit/>
          </a:bodyPr>
          <a:lstStyle/>
          <a:p>
            <a:pPr>
              <a:lnSpc>
                <a:spcPts val="1535"/>
              </a:lnSpc>
            </a:pPr>
            <a:r>
              <a:rPr sz="1360" spc="-10" dirty="0">
                <a:latin typeface="Times New Roman" panose="02020603050405020304"/>
                <a:cs typeface="Times New Roman" panose="02020603050405020304"/>
              </a:rPr>
              <a:t>Freq.</a:t>
            </a:r>
            <a:endParaRPr sz="1360">
              <a:latin typeface="Times New Roman" panose="02020603050405020304"/>
              <a:cs typeface="Times New Roman" panose="02020603050405020304"/>
            </a:endParaRPr>
          </a:p>
        </p:txBody>
      </p:sp>
      <p:sp>
        <p:nvSpPr>
          <p:cNvPr id="21" name="object 21"/>
          <p:cNvSpPr txBox="1"/>
          <p:nvPr/>
        </p:nvSpPr>
        <p:spPr>
          <a:xfrm rot="960000">
            <a:off x="2064497" y="2181170"/>
            <a:ext cx="416086" cy="196850"/>
          </a:xfrm>
          <a:prstGeom prst="rect">
            <a:avLst/>
          </a:prstGeom>
        </p:spPr>
        <p:txBody>
          <a:bodyPr vert="horz" wrap="square" lIns="0" tIns="0" rIns="0" bIns="0" rtlCol="0">
            <a:spAutoFit/>
          </a:bodyPr>
          <a:lstStyle/>
          <a:p>
            <a:pPr>
              <a:lnSpc>
                <a:spcPts val="1535"/>
              </a:lnSpc>
            </a:pPr>
            <a:r>
              <a:rPr sz="1360" spc="-20" dirty="0">
                <a:latin typeface="Times New Roman" panose="02020603050405020304"/>
                <a:cs typeface="Times New Roman" panose="02020603050405020304"/>
              </a:rPr>
              <a:t>Time</a:t>
            </a:r>
            <a:endParaRPr sz="1360">
              <a:latin typeface="Times New Roman" panose="02020603050405020304"/>
              <a:cs typeface="Times New Roman" panose="02020603050405020304"/>
            </a:endParaRPr>
          </a:p>
        </p:txBody>
      </p:sp>
      <p:sp>
        <p:nvSpPr>
          <p:cNvPr id="22" name="object 22"/>
          <p:cNvSpPr txBox="1"/>
          <p:nvPr/>
        </p:nvSpPr>
        <p:spPr>
          <a:xfrm>
            <a:off x="1684094" y="1320050"/>
            <a:ext cx="226695" cy="475450"/>
          </a:xfrm>
          <a:prstGeom prst="rect">
            <a:avLst/>
          </a:prstGeom>
        </p:spPr>
        <p:txBody>
          <a:bodyPr vert="vert270" wrap="square" lIns="0" tIns="0" rIns="0" bIns="0" rtlCol="0">
            <a:spAutoFit/>
          </a:bodyPr>
          <a:lstStyle/>
          <a:p>
            <a:pPr marL="12700">
              <a:lnSpc>
                <a:spcPts val="1770"/>
              </a:lnSpc>
            </a:pPr>
            <a:r>
              <a:rPr sz="1360" spc="-10" dirty="0">
                <a:latin typeface="Times New Roman" panose="02020603050405020304"/>
                <a:cs typeface="Times New Roman" panose="02020603050405020304"/>
              </a:rPr>
              <a:t>Power</a:t>
            </a:r>
            <a:endParaRPr sz="1360">
              <a:latin typeface="Times New Roman" panose="02020603050405020304"/>
              <a:cs typeface="Times New Roman" panose="02020603050405020304"/>
            </a:endParaRPr>
          </a:p>
        </p:txBody>
      </p:sp>
      <p:sp>
        <p:nvSpPr>
          <p:cNvPr id="23" name="object 23"/>
          <p:cNvSpPr txBox="1"/>
          <p:nvPr/>
        </p:nvSpPr>
        <p:spPr>
          <a:xfrm>
            <a:off x="2949048" y="2645459"/>
            <a:ext cx="74343" cy="233680"/>
          </a:xfrm>
          <a:prstGeom prst="rect">
            <a:avLst/>
          </a:prstGeom>
        </p:spPr>
        <p:txBody>
          <a:bodyPr vert="horz" wrap="square" lIns="0" tIns="10949" rIns="0" bIns="0" rtlCol="0">
            <a:spAutoFit/>
          </a:bodyPr>
          <a:lstStyle/>
          <a:p>
            <a:pPr marL="12700">
              <a:lnSpc>
                <a:spcPct val="100000"/>
              </a:lnSpc>
              <a:spcBef>
                <a:spcPts val="95"/>
              </a:spcBef>
            </a:pPr>
            <a:r>
              <a:rPr sz="1450" i="1" spc="-50" dirty="0">
                <a:latin typeface="Arial" panose="020B0604020202020204"/>
                <a:cs typeface="Arial" panose="020B0604020202020204"/>
              </a:rPr>
              <a:t>f</a:t>
            </a:r>
            <a:endParaRPr sz="1450">
              <a:latin typeface="Arial" panose="020B0604020202020204"/>
              <a:cs typeface="Arial" panose="020B0604020202020204"/>
            </a:endParaRPr>
          </a:p>
        </p:txBody>
      </p:sp>
      <p:sp>
        <p:nvSpPr>
          <p:cNvPr id="24" name="object 24"/>
          <p:cNvSpPr txBox="1"/>
          <p:nvPr/>
        </p:nvSpPr>
        <p:spPr>
          <a:xfrm>
            <a:off x="3007139" y="2742277"/>
            <a:ext cx="103734" cy="205105"/>
          </a:xfrm>
          <a:prstGeom prst="rect">
            <a:avLst/>
          </a:prstGeom>
        </p:spPr>
        <p:txBody>
          <a:bodyPr vert="horz" wrap="square" lIns="0" tIns="10949" rIns="0" bIns="0" rtlCol="0">
            <a:spAutoFit/>
          </a:bodyPr>
          <a:lstStyle/>
          <a:p>
            <a:pPr marL="12700">
              <a:lnSpc>
                <a:spcPct val="100000"/>
              </a:lnSpc>
              <a:spcBef>
                <a:spcPts val="95"/>
              </a:spcBef>
            </a:pPr>
            <a:r>
              <a:rPr sz="1270" spc="-50" dirty="0">
                <a:latin typeface="Times New Roman" panose="02020603050405020304"/>
                <a:cs typeface="Times New Roman" panose="02020603050405020304"/>
              </a:rPr>
              <a:t>1</a:t>
            </a:r>
            <a:endParaRPr sz="1270">
              <a:latin typeface="Times New Roman" panose="02020603050405020304"/>
              <a:cs typeface="Times New Roman" panose="02020603050405020304"/>
            </a:endParaRPr>
          </a:p>
        </p:txBody>
      </p:sp>
      <p:sp>
        <p:nvSpPr>
          <p:cNvPr id="25" name="object 25"/>
          <p:cNvSpPr txBox="1"/>
          <p:nvPr/>
        </p:nvSpPr>
        <p:spPr>
          <a:xfrm>
            <a:off x="3147988" y="2504379"/>
            <a:ext cx="208045" cy="233680"/>
          </a:xfrm>
          <a:prstGeom prst="rect">
            <a:avLst/>
          </a:prstGeom>
        </p:spPr>
        <p:txBody>
          <a:bodyPr vert="horz" wrap="square" lIns="0" tIns="10949" rIns="0" bIns="0" rtlCol="0">
            <a:spAutoFit/>
          </a:bodyPr>
          <a:lstStyle/>
          <a:p>
            <a:pPr marL="38100">
              <a:lnSpc>
                <a:spcPct val="100000"/>
              </a:lnSpc>
              <a:spcBef>
                <a:spcPts val="95"/>
              </a:spcBef>
            </a:pPr>
            <a:r>
              <a:rPr sz="1450" i="1" spc="-25" dirty="0">
                <a:latin typeface="Arial" panose="020B0604020202020204"/>
                <a:cs typeface="Arial" panose="020B0604020202020204"/>
              </a:rPr>
              <a:t>f</a:t>
            </a:r>
            <a:r>
              <a:rPr sz="1905" spc="-37" baseline="-26000" dirty="0">
                <a:latin typeface="Times New Roman" panose="02020603050405020304"/>
                <a:cs typeface="Times New Roman" panose="02020603050405020304"/>
              </a:rPr>
              <a:t>2</a:t>
            </a:r>
            <a:endParaRPr sz="1905" baseline="-26000">
              <a:latin typeface="Times New Roman" panose="02020603050405020304"/>
              <a:cs typeface="Times New Roman" panose="02020603050405020304"/>
            </a:endParaRPr>
          </a:p>
        </p:txBody>
      </p:sp>
      <p:sp>
        <p:nvSpPr>
          <p:cNvPr id="26" name="object 26"/>
          <p:cNvSpPr txBox="1"/>
          <p:nvPr/>
        </p:nvSpPr>
        <p:spPr>
          <a:xfrm>
            <a:off x="3617789" y="2287229"/>
            <a:ext cx="74343" cy="233680"/>
          </a:xfrm>
          <a:prstGeom prst="rect">
            <a:avLst/>
          </a:prstGeom>
        </p:spPr>
        <p:txBody>
          <a:bodyPr vert="horz" wrap="square" lIns="0" tIns="10949" rIns="0" bIns="0" rtlCol="0">
            <a:spAutoFit/>
          </a:bodyPr>
          <a:lstStyle/>
          <a:p>
            <a:pPr marL="12700">
              <a:lnSpc>
                <a:spcPct val="100000"/>
              </a:lnSpc>
              <a:spcBef>
                <a:spcPts val="95"/>
              </a:spcBef>
            </a:pPr>
            <a:r>
              <a:rPr sz="1450" i="1" spc="-50" dirty="0">
                <a:latin typeface="Arial" panose="020B0604020202020204"/>
                <a:cs typeface="Arial" panose="020B0604020202020204"/>
              </a:rPr>
              <a:t>f</a:t>
            </a:r>
            <a:endParaRPr sz="1450">
              <a:latin typeface="Arial" panose="020B0604020202020204"/>
              <a:cs typeface="Arial" panose="020B0604020202020204"/>
            </a:endParaRPr>
          </a:p>
        </p:txBody>
      </p:sp>
      <p:sp>
        <p:nvSpPr>
          <p:cNvPr id="27" name="object 27"/>
          <p:cNvSpPr txBox="1"/>
          <p:nvPr/>
        </p:nvSpPr>
        <p:spPr>
          <a:xfrm>
            <a:off x="3675881" y="2384048"/>
            <a:ext cx="139465" cy="205105"/>
          </a:xfrm>
          <a:prstGeom prst="rect">
            <a:avLst/>
          </a:prstGeom>
        </p:spPr>
        <p:txBody>
          <a:bodyPr vert="horz" wrap="square" lIns="0" tIns="10949" rIns="0" bIns="0" rtlCol="0">
            <a:spAutoFit/>
          </a:bodyPr>
          <a:lstStyle/>
          <a:p>
            <a:pPr marL="12700">
              <a:lnSpc>
                <a:spcPct val="100000"/>
              </a:lnSpc>
              <a:spcBef>
                <a:spcPts val="95"/>
              </a:spcBef>
            </a:pPr>
            <a:r>
              <a:rPr sz="1270" i="1" spc="-50" dirty="0">
                <a:latin typeface="Arial" panose="020B0604020202020204"/>
                <a:cs typeface="Arial" panose="020B0604020202020204"/>
              </a:rPr>
              <a:t>N</a:t>
            </a:r>
            <a:endParaRPr sz="1270">
              <a:latin typeface="Arial" panose="020B0604020202020204"/>
              <a:cs typeface="Arial" panose="020B0604020202020204"/>
            </a:endParaRPr>
          </a:p>
        </p:txBody>
      </p:sp>
      <p:sp>
        <p:nvSpPr>
          <p:cNvPr id="28" name="object 28"/>
          <p:cNvSpPr/>
          <p:nvPr/>
        </p:nvSpPr>
        <p:spPr>
          <a:xfrm>
            <a:off x="4809819" y="1433609"/>
            <a:ext cx="12102" cy="708852"/>
          </a:xfrm>
          <a:custGeom>
            <a:avLst/>
            <a:gdLst/>
            <a:ahLst/>
            <a:cxnLst/>
            <a:rect l="l" t="t" r="r" b="b"/>
            <a:pathLst>
              <a:path w="13335" h="781050">
                <a:moveTo>
                  <a:pt x="12953" y="781049"/>
                </a:moveTo>
                <a:lnTo>
                  <a:pt x="12953" y="0"/>
                </a:lnTo>
                <a:lnTo>
                  <a:pt x="0" y="0"/>
                </a:lnTo>
                <a:lnTo>
                  <a:pt x="0" y="781049"/>
                </a:lnTo>
                <a:lnTo>
                  <a:pt x="12953" y="781049"/>
                </a:lnTo>
                <a:close/>
              </a:path>
            </a:pathLst>
          </a:custGeom>
          <a:solidFill>
            <a:srgbClr val="000000"/>
          </a:solidFill>
        </p:spPr>
        <p:txBody>
          <a:bodyPr wrap="square" lIns="0" tIns="0" rIns="0" bIns="0" rtlCol="0"/>
          <a:lstStyle/>
          <a:p>
            <a:endParaRPr sz="100"/>
          </a:p>
        </p:txBody>
      </p:sp>
      <p:grpSp>
        <p:nvGrpSpPr>
          <p:cNvPr id="29" name="object 29"/>
          <p:cNvGrpSpPr/>
          <p:nvPr/>
        </p:nvGrpSpPr>
        <p:grpSpPr>
          <a:xfrm>
            <a:off x="4767634" y="1272476"/>
            <a:ext cx="3270517" cy="1221761"/>
            <a:chOff x="3616337" y="1402080"/>
            <a:chExt cx="3603625" cy="1346200"/>
          </a:xfrm>
        </p:grpSpPr>
        <p:sp>
          <p:nvSpPr>
            <p:cNvPr id="30" name="object 30"/>
            <p:cNvSpPr/>
            <p:nvPr/>
          </p:nvSpPr>
          <p:spPr>
            <a:xfrm>
              <a:off x="5996826" y="1589531"/>
              <a:ext cx="781050" cy="770890"/>
            </a:xfrm>
            <a:custGeom>
              <a:avLst/>
              <a:gdLst/>
              <a:ahLst/>
              <a:cxnLst/>
              <a:rect l="l" t="t" r="r" b="b"/>
              <a:pathLst>
                <a:path w="781050" h="770889">
                  <a:moveTo>
                    <a:pt x="25146" y="739140"/>
                  </a:moveTo>
                  <a:lnTo>
                    <a:pt x="0" y="739140"/>
                  </a:lnTo>
                  <a:lnTo>
                    <a:pt x="0" y="770382"/>
                  </a:lnTo>
                  <a:lnTo>
                    <a:pt x="25146" y="770382"/>
                  </a:lnTo>
                  <a:lnTo>
                    <a:pt x="25146" y="739140"/>
                  </a:lnTo>
                  <a:close/>
                </a:path>
                <a:path w="781050" h="770889">
                  <a:moveTo>
                    <a:pt x="25146" y="672084"/>
                  </a:moveTo>
                  <a:lnTo>
                    <a:pt x="0" y="672084"/>
                  </a:lnTo>
                  <a:lnTo>
                    <a:pt x="0" y="707898"/>
                  </a:lnTo>
                  <a:lnTo>
                    <a:pt x="25146" y="707898"/>
                  </a:lnTo>
                  <a:lnTo>
                    <a:pt x="25146" y="672084"/>
                  </a:lnTo>
                  <a:close/>
                </a:path>
                <a:path w="781050" h="770889">
                  <a:moveTo>
                    <a:pt x="25146" y="604266"/>
                  </a:moveTo>
                  <a:lnTo>
                    <a:pt x="0" y="604266"/>
                  </a:lnTo>
                  <a:lnTo>
                    <a:pt x="0" y="640080"/>
                  </a:lnTo>
                  <a:lnTo>
                    <a:pt x="25146" y="640080"/>
                  </a:lnTo>
                  <a:lnTo>
                    <a:pt x="25146" y="604266"/>
                  </a:lnTo>
                  <a:close/>
                </a:path>
                <a:path w="781050" h="770889">
                  <a:moveTo>
                    <a:pt x="25146" y="537210"/>
                  </a:moveTo>
                  <a:lnTo>
                    <a:pt x="0" y="537210"/>
                  </a:lnTo>
                  <a:lnTo>
                    <a:pt x="0" y="573024"/>
                  </a:lnTo>
                  <a:lnTo>
                    <a:pt x="25146" y="573024"/>
                  </a:lnTo>
                  <a:lnTo>
                    <a:pt x="25146" y="537210"/>
                  </a:lnTo>
                  <a:close/>
                </a:path>
                <a:path w="781050" h="770889">
                  <a:moveTo>
                    <a:pt x="25146" y="470154"/>
                  </a:moveTo>
                  <a:lnTo>
                    <a:pt x="0" y="470154"/>
                  </a:lnTo>
                  <a:lnTo>
                    <a:pt x="0" y="505206"/>
                  </a:lnTo>
                  <a:lnTo>
                    <a:pt x="25146" y="505206"/>
                  </a:lnTo>
                  <a:lnTo>
                    <a:pt x="25146" y="470154"/>
                  </a:lnTo>
                  <a:close/>
                </a:path>
                <a:path w="781050" h="770889">
                  <a:moveTo>
                    <a:pt x="25146" y="402336"/>
                  </a:moveTo>
                  <a:lnTo>
                    <a:pt x="0" y="402336"/>
                  </a:lnTo>
                  <a:lnTo>
                    <a:pt x="0" y="438150"/>
                  </a:lnTo>
                  <a:lnTo>
                    <a:pt x="25146" y="438150"/>
                  </a:lnTo>
                  <a:lnTo>
                    <a:pt x="25146" y="402336"/>
                  </a:lnTo>
                  <a:close/>
                </a:path>
                <a:path w="781050" h="770889">
                  <a:moveTo>
                    <a:pt x="25146" y="339852"/>
                  </a:moveTo>
                  <a:lnTo>
                    <a:pt x="0" y="339852"/>
                  </a:lnTo>
                  <a:lnTo>
                    <a:pt x="0" y="370332"/>
                  </a:lnTo>
                  <a:lnTo>
                    <a:pt x="25146" y="370332"/>
                  </a:lnTo>
                  <a:lnTo>
                    <a:pt x="25146" y="339852"/>
                  </a:lnTo>
                  <a:close/>
                </a:path>
                <a:path w="781050" h="770889">
                  <a:moveTo>
                    <a:pt x="278879" y="521208"/>
                  </a:moveTo>
                  <a:lnTo>
                    <a:pt x="253733" y="521208"/>
                  </a:lnTo>
                  <a:lnTo>
                    <a:pt x="253733" y="551688"/>
                  </a:lnTo>
                  <a:lnTo>
                    <a:pt x="278879" y="551688"/>
                  </a:lnTo>
                  <a:lnTo>
                    <a:pt x="278879" y="521208"/>
                  </a:lnTo>
                  <a:close/>
                </a:path>
                <a:path w="781050" h="770889">
                  <a:moveTo>
                    <a:pt x="278879" y="441960"/>
                  </a:moveTo>
                  <a:lnTo>
                    <a:pt x="253733" y="441960"/>
                  </a:lnTo>
                  <a:lnTo>
                    <a:pt x="253733" y="480060"/>
                  </a:lnTo>
                  <a:lnTo>
                    <a:pt x="278879" y="480060"/>
                  </a:lnTo>
                  <a:lnTo>
                    <a:pt x="278879" y="441960"/>
                  </a:lnTo>
                  <a:close/>
                </a:path>
                <a:path w="781050" h="770889">
                  <a:moveTo>
                    <a:pt x="278879" y="363474"/>
                  </a:moveTo>
                  <a:lnTo>
                    <a:pt x="253733" y="363474"/>
                  </a:lnTo>
                  <a:lnTo>
                    <a:pt x="253733" y="400812"/>
                  </a:lnTo>
                  <a:lnTo>
                    <a:pt x="278879" y="400812"/>
                  </a:lnTo>
                  <a:lnTo>
                    <a:pt x="278879" y="363474"/>
                  </a:lnTo>
                  <a:close/>
                </a:path>
                <a:path w="781050" h="770889">
                  <a:moveTo>
                    <a:pt x="278879" y="284988"/>
                  </a:moveTo>
                  <a:lnTo>
                    <a:pt x="253733" y="284988"/>
                  </a:lnTo>
                  <a:lnTo>
                    <a:pt x="253733" y="322326"/>
                  </a:lnTo>
                  <a:lnTo>
                    <a:pt x="278879" y="322326"/>
                  </a:lnTo>
                  <a:lnTo>
                    <a:pt x="278879" y="284988"/>
                  </a:lnTo>
                  <a:close/>
                </a:path>
                <a:path w="781050" h="770889">
                  <a:moveTo>
                    <a:pt x="278879" y="212598"/>
                  </a:moveTo>
                  <a:lnTo>
                    <a:pt x="253733" y="212598"/>
                  </a:lnTo>
                  <a:lnTo>
                    <a:pt x="253733" y="243840"/>
                  </a:lnTo>
                  <a:lnTo>
                    <a:pt x="278879" y="243840"/>
                  </a:lnTo>
                  <a:lnTo>
                    <a:pt x="278879" y="212598"/>
                  </a:lnTo>
                  <a:close/>
                </a:path>
                <a:path w="781050" h="770889">
                  <a:moveTo>
                    <a:pt x="781037" y="307848"/>
                  </a:moveTo>
                  <a:lnTo>
                    <a:pt x="755891" y="307848"/>
                  </a:lnTo>
                  <a:lnTo>
                    <a:pt x="755891" y="339090"/>
                  </a:lnTo>
                  <a:lnTo>
                    <a:pt x="781037" y="339090"/>
                  </a:lnTo>
                  <a:lnTo>
                    <a:pt x="781037" y="307848"/>
                  </a:lnTo>
                  <a:close/>
                </a:path>
                <a:path w="781050" h="770889">
                  <a:moveTo>
                    <a:pt x="781037" y="229362"/>
                  </a:moveTo>
                  <a:lnTo>
                    <a:pt x="755891" y="229362"/>
                  </a:lnTo>
                  <a:lnTo>
                    <a:pt x="755891" y="266700"/>
                  </a:lnTo>
                  <a:lnTo>
                    <a:pt x="781037" y="266700"/>
                  </a:lnTo>
                  <a:lnTo>
                    <a:pt x="781037" y="229362"/>
                  </a:lnTo>
                  <a:close/>
                </a:path>
                <a:path w="781050" h="770889">
                  <a:moveTo>
                    <a:pt x="781037" y="150876"/>
                  </a:moveTo>
                  <a:lnTo>
                    <a:pt x="755891" y="150876"/>
                  </a:lnTo>
                  <a:lnTo>
                    <a:pt x="755891" y="188214"/>
                  </a:lnTo>
                  <a:lnTo>
                    <a:pt x="781037" y="188214"/>
                  </a:lnTo>
                  <a:lnTo>
                    <a:pt x="781037" y="150876"/>
                  </a:lnTo>
                  <a:close/>
                </a:path>
                <a:path w="781050" h="770889">
                  <a:moveTo>
                    <a:pt x="781037" y="72390"/>
                  </a:moveTo>
                  <a:lnTo>
                    <a:pt x="755891" y="72390"/>
                  </a:lnTo>
                  <a:lnTo>
                    <a:pt x="755891" y="109728"/>
                  </a:lnTo>
                  <a:lnTo>
                    <a:pt x="781037" y="109728"/>
                  </a:lnTo>
                  <a:lnTo>
                    <a:pt x="781037" y="72390"/>
                  </a:lnTo>
                  <a:close/>
                </a:path>
                <a:path w="781050" h="770889">
                  <a:moveTo>
                    <a:pt x="781037" y="0"/>
                  </a:moveTo>
                  <a:lnTo>
                    <a:pt x="755891" y="0"/>
                  </a:lnTo>
                  <a:lnTo>
                    <a:pt x="755891" y="31242"/>
                  </a:lnTo>
                  <a:lnTo>
                    <a:pt x="781037" y="31242"/>
                  </a:lnTo>
                  <a:lnTo>
                    <a:pt x="781037" y="0"/>
                  </a:lnTo>
                  <a:close/>
                </a:path>
              </a:pathLst>
            </a:custGeom>
            <a:solidFill>
              <a:srgbClr val="000000"/>
            </a:solidFill>
          </p:spPr>
          <p:txBody>
            <a:bodyPr wrap="square" lIns="0" tIns="0" rIns="0" bIns="0" rtlCol="0"/>
            <a:lstStyle/>
            <a:p>
              <a:endParaRPr sz="100"/>
            </a:p>
          </p:txBody>
        </p:sp>
        <p:pic>
          <p:nvPicPr>
            <p:cNvPr id="31" name="object 31"/>
            <p:cNvPicPr/>
            <p:nvPr/>
          </p:nvPicPr>
          <p:blipFill>
            <a:blip r:embed="rId3" cstate="print"/>
            <a:stretch>
              <a:fillRect/>
            </a:stretch>
          </p:blipFill>
          <p:spPr>
            <a:xfrm>
              <a:off x="3616337" y="1402080"/>
              <a:ext cx="105156" cy="183642"/>
            </a:xfrm>
            <a:prstGeom prst="rect">
              <a:avLst/>
            </a:prstGeom>
          </p:spPr>
        </p:pic>
        <p:sp>
          <p:nvSpPr>
            <p:cNvPr id="32" name="object 32"/>
            <p:cNvSpPr/>
            <p:nvPr/>
          </p:nvSpPr>
          <p:spPr>
            <a:xfrm>
              <a:off x="4692281" y="1652015"/>
              <a:ext cx="2527935" cy="1096010"/>
            </a:xfrm>
            <a:custGeom>
              <a:avLst/>
              <a:gdLst/>
              <a:ahLst/>
              <a:cxnLst/>
              <a:rect l="l" t="t" r="r" b="b"/>
              <a:pathLst>
                <a:path w="2527934" h="1096010">
                  <a:moveTo>
                    <a:pt x="2527541" y="0"/>
                  </a:moveTo>
                  <a:lnTo>
                    <a:pt x="2506967" y="2209"/>
                  </a:lnTo>
                  <a:lnTo>
                    <a:pt x="2506205" y="2286"/>
                  </a:lnTo>
                  <a:lnTo>
                    <a:pt x="2348484" y="22771"/>
                  </a:lnTo>
                  <a:lnTo>
                    <a:pt x="2347722" y="22860"/>
                  </a:lnTo>
                  <a:lnTo>
                    <a:pt x="2339340" y="24384"/>
                  </a:lnTo>
                  <a:lnTo>
                    <a:pt x="2342388" y="32004"/>
                  </a:lnTo>
                  <a:lnTo>
                    <a:pt x="2357209" y="66167"/>
                  </a:lnTo>
                  <a:lnTo>
                    <a:pt x="2356866" y="66294"/>
                  </a:lnTo>
                  <a:lnTo>
                    <a:pt x="6096" y="1081278"/>
                  </a:lnTo>
                  <a:lnTo>
                    <a:pt x="0" y="1083564"/>
                  </a:lnTo>
                  <a:lnTo>
                    <a:pt x="5334" y="1095756"/>
                  </a:lnTo>
                  <a:lnTo>
                    <a:pt x="11430" y="1093470"/>
                  </a:lnTo>
                  <a:lnTo>
                    <a:pt x="2362200" y="78486"/>
                  </a:lnTo>
                  <a:lnTo>
                    <a:pt x="2362504" y="78371"/>
                  </a:lnTo>
                  <a:lnTo>
                    <a:pt x="2377440" y="112776"/>
                  </a:lnTo>
                  <a:lnTo>
                    <a:pt x="2380488" y="120396"/>
                  </a:lnTo>
                  <a:lnTo>
                    <a:pt x="2387346" y="115062"/>
                  </a:lnTo>
                  <a:lnTo>
                    <a:pt x="2510790" y="13716"/>
                  </a:lnTo>
                  <a:lnTo>
                    <a:pt x="2527541" y="0"/>
                  </a:lnTo>
                  <a:close/>
                </a:path>
              </a:pathLst>
            </a:custGeom>
            <a:solidFill>
              <a:srgbClr val="000000"/>
            </a:solidFill>
          </p:spPr>
          <p:txBody>
            <a:bodyPr wrap="square" lIns="0" tIns="0" rIns="0" bIns="0" rtlCol="0"/>
            <a:lstStyle/>
            <a:p>
              <a:endParaRPr sz="100"/>
            </a:p>
          </p:txBody>
        </p:sp>
      </p:grpSp>
      <p:sp>
        <p:nvSpPr>
          <p:cNvPr id="33" name="object 33"/>
          <p:cNvSpPr txBox="1"/>
          <p:nvPr/>
        </p:nvSpPr>
        <p:spPr>
          <a:xfrm rot="20220000">
            <a:off x="7902983" y="1552229"/>
            <a:ext cx="410881" cy="196850"/>
          </a:xfrm>
          <a:prstGeom prst="rect">
            <a:avLst/>
          </a:prstGeom>
        </p:spPr>
        <p:txBody>
          <a:bodyPr vert="horz" wrap="square" lIns="0" tIns="0" rIns="0" bIns="0" rtlCol="0">
            <a:spAutoFit/>
          </a:bodyPr>
          <a:lstStyle/>
          <a:p>
            <a:pPr>
              <a:lnSpc>
                <a:spcPts val="1535"/>
              </a:lnSpc>
            </a:pPr>
            <a:r>
              <a:rPr sz="1360" spc="-10" dirty="0">
                <a:latin typeface="Times New Roman" panose="02020603050405020304"/>
                <a:cs typeface="Times New Roman" panose="02020603050405020304"/>
              </a:rPr>
              <a:t>Freq.</a:t>
            </a:r>
            <a:endParaRPr sz="1360">
              <a:latin typeface="Times New Roman" panose="02020603050405020304"/>
              <a:cs typeface="Times New Roman" panose="02020603050405020304"/>
            </a:endParaRPr>
          </a:p>
        </p:txBody>
      </p:sp>
      <p:sp>
        <p:nvSpPr>
          <p:cNvPr id="34" name="object 34"/>
          <p:cNvSpPr txBox="1"/>
          <p:nvPr/>
        </p:nvSpPr>
        <p:spPr>
          <a:xfrm rot="960000">
            <a:off x="4996669" y="2206803"/>
            <a:ext cx="415564" cy="196850"/>
          </a:xfrm>
          <a:prstGeom prst="rect">
            <a:avLst/>
          </a:prstGeom>
        </p:spPr>
        <p:txBody>
          <a:bodyPr vert="horz" wrap="square" lIns="0" tIns="0" rIns="0" bIns="0" rtlCol="0">
            <a:spAutoFit/>
          </a:bodyPr>
          <a:lstStyle/>
          <a:p>
            <a:pPr>
              <a:lnSpc>
                <a:spcPts val="1535"/>
              </a:lnSpc>
            </a:pPr>
            <a:r>
              <a:rPr sz="1360" spc="-20" dirty="0">
                <a:latin typeface="Times New Roman" panose="02020603050405020304"/>
                <a:cs typeface="Times New Roman" panose="02020603050405020304"/>
              </a:rPr>
              <a:t>Time</a:t>
            </a:r>
            <a:endParaRPr sz="1360">
              <a:latin typeface="Times New Roman" panose="02020603050405020304"/>
              <a:cs typeface="Times New Roman" panose="02020603050405020304"/>
            </a:endParaRPr>
          </a:p>
        </p:txBody>
      </p:sp>
      <p:pic>
        <p:nvPicPr>
          <p:cNvPr id="35" name="object 35"/>
          <p:cNvPicPr/>
          <p:nvPr/>
        </p:nvPicPr>
        <p:blipFill>
          <a:blip r:embed="rId4" cstate="print"/>
          <a:stretch>
            <a:fillRect/>
          </a:stretch>
        </p:blipFill>
        <p:spPr>
          <a:xfrm>
            <a:off x="3919777" y="900415"/>
            <a:ext cx="3613405" cy="2953666"/>
          </a:xfrm>
          <a:prstGeom prst="rect">
            <a:avLst/>
          </a:prstGeom>
        </p:spPr>
      </p:pic>
      <p:sp>
        <p:nvSpPr>
          <p:cNvPr id="36" name="object 36"/>
          <p:cNvSpPr txBox="1"/>
          <p:nvPr/>
        </p:nvSpPr>
        <p:spPr>
          <a:xfrm>
            <a:off x="6858915" y="2187644"/>
            <a:ext cx="496196" cy="227965"/>
          </a:xfrm>
          <a:prstGeom prst="rect">
            <a:avLst/>
          </a:prstGeom>
        </p:spPr>
        <p:txBody>
          <a:bodyPr vert="horz" wrap="square" lIns="0" tIns="10949" rIns="0" bIns="0" rtlCol="0">
            <a:spAutoFit/>
          </a:bodyPr>
          <a:lstStyle/>
          <a:p>
            <a:pPr marL="38100">
              <a:lnSpc>
                <a:spcPct val="100000"/>
              </a:lnSpc>
              <a:spcBef>
                <a:spcPts val="95"/>
              </a:spcBef>
            </a:pPr>
            <a:r>
              <a:rPr sz="2180" i="1" baseline="23000" dirty="0">
                <a:latin typeface="Arial" panose="020B0604020202020204"/>
                <a:cs typeface="Arial" panose="020B0604020202020204"/>
              </a:rPr>
              <a:t>f</a:t>
            </a:r>
            <a:r>
              <a:rPr sz="1270" i="1" dirty="0">
                <a:latin typeface="Arial" panose="020B0604020202020204"/>
                <a:cs typeface="Arial" panose="020B0604020202020204"/>
              </a:rPr>
              <a:t>N</a:t>
            </a:r>
            <a:r>
              <a:rPr sz="1270" i="1" spc="-25" dirty="0">
                <a:latin typeface="Arial" panose="020B0604020202020204"/>
                <a:cs typeface="Arial" panose="020B0604020202020204"/>
              </a:rPr>
              <a:t> </a:t>
            </a:r>
            <a:r>
              <a:rPr sz="1270" dirty="0">
                <a:latin typeface="Times New Roman" panose="02020603050405020304"/>
                <a:cs typeface="Times New Roman" panose="02020603050405020304"/>
              </a:rPr>
              <a:t>+</a:t>
            </a:r>
            <a:r>
              <a:rPr sz="1270" spc="25" dirty="0">
                <a:latin typeface="Times New Roman" panose="02020603050405020304"/>
                <a:cs typeface="Times New Roman" panose="02020603050405020304"/>
              </a:rPr>
              <a:t> </a:t>
            </a:r>
            <a:r>
              <a:rPr sz="1270" spc="-50" dirty="0">
                <a:latin typeface="Times New Roman" panose="02020603050405020304"/>
                <a:cs typeface="Times New Roman" panose="02020603050405020304"/>
              </a:rPr>
              <a:t>1</a:t>
            </a:r>
            <a:endParaRPr sz="1270">
              <a:latin typeface="Times New Roman" panose="02020603050405020304"/>
              <a:cs typeface="Times New Roman" panose="02020603050405020304"/>
            </a:endParaRPr>
          </a:p>
        </p:txBody>
      </p:sp>
      <p:sp>
        <p:nvSpPr>
          <p:cNvPr id="37" name="object 37"/>
          <p:cNvSpPr txBox="1"/>
          <p:nvPr/>
        </p:nvSpPr>
        <p:spPr>
          <a:xfrm>
            <a:off x="7080445" y="1780314"/>
            <a:ext cx="811434" cy="497840"/>
          </a:xfrm>
          <a:prstGeom prst="rect">
            <a:avLst/>
          </a:prstGeom>
        </p:spPr>
        <p:txBody>
          <a:bodyPr vert="horz" wrap="square" lIns="0" tIns="10949" rIns="0" bIns="0" rtlCol="0">
            <a:spAutoFit/>
          </a:bodyPr>
          <a:lstStyle/>
          <a:p>
            <a:pPr marL="551180">
              <a:lnSpc>
                <a:spcPts val="1900"/>
              </a:lnSpc>
              <a:spcBef>
                <a:spcPts val="95"/>
              </a:spcBef>
            </a:pPr>
            <a:r>
              <a:rPr sz="2180" i="1" spc="-37" baseline="23000" dirty="0">
                <a:latin typeface="Arial" panose="020B0604020202020204"/>
                <a:cs typeface="Arial" panose="020B0604020202020204"/>
              </a:rPr>
              <a:t>f</a:t>
            </a:r>
            <a:r>
              <a:rPr sz="1270" spc="-25" dirty="0">
                <a:latin typeface="Times New Roman" panose="02020603050405020304"/>
                <a:cs typeface="Times New Roman" panose="02020603050405020304"/>
              </a:rPr>
              <a:t>2</a:t>
            </a:r>
            <a:r>
              <a:rPr sz="1270" i="1" spc="-25" dirty="0">
                <a:latin typeface="Arial" panose="020B0604020202020204"/>
                <a:cs typeface="Arial" panose="020B0604020202020204"/>
              </a:rPr>
              <a:t>N</a:t>
            </a:r>
            <a:endParaRPr sz="1270">
              <a:latin typeface="Arial" panose="020B0604020202020204"/>
              <a:cs typeface="Arial" panose="020B0604020202020204"/>
            </a:endParaRPr>
          </a:p>
          <a:p>
            <a:pPr marL="50800">
              <a:lnSpc>
                <a:spcPts val="1900"/>
              </a:lnSpc>
            </a:pPr>
            <a:r>
              <a:rPr sz="2180" i="1" baseline="23000" dirty="0">
                <a:latin typeface="Arial" panose="020B0604020202020204"/>
                <a:cs typeface="Arial" panose="020B0604020202020204"/>
              </a:rPr>
              <a:t>f</a:t>
            </a:r>
            <a:r>
              <a:rPr sz="1270" i="1" dirty="0">
                <a:latin typeface="Arial" panose="020B0604020202020204"/>
                <a:cs typeface="Arial" panose="020B0604020202020204"/>
              </a:rPr>
              <a:t>N</a:t>
            </a:r>
            <a:r>
              <a:rPr sz="1270" i="1" spc="-20" dirty="0">
                <a:latin typeface="Arial" panose="020B0604020202020204"/>
                <a:cs typeface="Arial" panose="020B0604020202020204"/>
              </a:rPr>
              <a:t> </a:t>
            </a:r>
            <a:r>
              <a:rPr sz="1270" dirty="0">
                <a:latin typeface="Times New Roman" panose="02020603050405020304"/>
                <a:cs typeface="Times New Roman" panose="02020603050405020304"/>
              </a:rPr>
              <a:t>+</a:t>
            </a:r>
            <a:r>
              <a:rPr sz="1270" spc="20" dirty="0">
                <a:latin typeface="Times New Roman" panose="02020603050405020304"/>
                <a:cs typeface="Times New Roman" panose="02020603050405020304"/>
              </a:rPr>
              <a:t> </a:t>
            </a:r>
            <a:r>
              <a:rPr sz="1270" spc="-50" dirty="0">
                <a:latin typeface="Times New Roman" panose="02020603050405020304"/>
                <a:cs typeface="Times New Roman" panose="02020603050405020304"/>
              </a:rPr>
              <a:t>2</a:t>
            </a:r>
            <a:endParaRPr sz="1270">
              <a:latin typeface="Times New Roman" panose="02020603050405020304"/>
              <a:cs typeface="Times New Roman" panose="02020603050405020304"/>
            </a:endParaRPr>
          </a:p>
        </p:txBody>
      </p:sp>
      <p:sp>
        <p:nvSpPr>
          <p:cNvPr id="38" name="object 38"/>
          <p:cNvSpPr/>
          <p:nvPr/>
        </p:nvSpPr>
        <p:spPr>
          <a:xfrm>
            <a:off x="2019362" y="2436377"/>
            <a:ext cx="23052" cy="86445"/>
          </a:xfrm>
          <a:custGeom>
            <a:avLst/>
            <a:gdLst/>
            <a:ahLst/>
            <a:cxnLst/>
            <a:rect l="l" t="t" r="r" b="b"/>
            <a:pathLst>
              <a:path w="25400" h="95250">
                <a:moveTo>
                  <a:pt x="25146" y="95250"/>
                </a:moveTo>
                <a:lnTo>
                  <a:pt x="25146" y="0"/>
                </a:lnTo>
                <a:lnTo>
                  <a:pt x="0" y="0"/>
                </a:lnTo>
                <a:lnTo>
                  <a:pt x="0" y="95250"/>
                </a:lnTo>
                <a:lnTo>
                  <a:pt x="25146" y="95250"/>
                </a:lnTo>
                <a:close/>
              </a:path>
            </a:pathLst>
          </a:custGeom>
          <a:solidFill>
            <a:srgbClr val="FF0000"/>
          </a:solidFill>
        </p:spPr>
        <p:txBody>
          <a:bodyPr wrap="square" lIns="0" tIns="0" rIns="0" bIns="0" rtlCol="0"/>
          <a:lstStyle/>
          <a:p>
            <a:endParaRPr sz="100"/>
          </a:p>
        </p:txBody>
      </p:sp>
      <p:grpSp>
        <p:nvGrpSpPr>
          <p:cNvPr id="39" name="object 39"/>
          <p:cNvGrpSpPr/>
          <p:nvPr/>
        </p:nvGrpSpPr>
        <p:grpSpPr>
          <a:xfrm>
            <a:off x="2019362" y="2522822"/>
            <a:ext cx="7676350" cy="2854426"/>
            <a:chOff x="588149" y="2779776"/>
            <a:chExt cx="8458200" cy="3145155"/>
          </a:xfrm>
        </p:grpSpPr>
        <p:pic>
          <p:nvPicPr>
            <p:cNvPr id="40" name="object 40"/>
            <p:cNvPicPr/>
            <p:nvPr/>
          </p:nvPicPr>
          <p:blipFill>
            <a:blip r:embed="rId5" cstate="print"/>
            <a:stretch>
              <a:fillRect/>
            </a:stretch>
          </p:blipFill>
          <p:spPr>
            <a:xfrm>
              <a:off x="899045" y="4580382"/>
              <a:ext cx="214884" cy="179069"/>
            </a:xfrm>
            <a:prstGeom prst="rect">
              <a:avLst/>
            </a:prstGeom>
          </p:spPr>
        </p:pic>
        <p:sp>
          <p:nvSpPr>
            <p:cNvPr id="41" name="object 41"/>
            <p:cNvSpPr/>
            <p:nvPr/>
          </p:nvSpPr>
          <p:spPr>
            <a:xfrm>
              <a:off x="588149" y="2779775"/>
              <a:ext cx="355600" cy="1861820"/>
            </a:xfrm>
            <a:custGeom>
              <a:avLst/>
              <a:gdLst/>
              <a:ahLst/>
              <a:cxnLst/>
              <a:rect l="l" t="t" r="r" b="b"/>
              <a:pathLst>
                <a:path w="355600" h="1861820">
                  <a:moveTo>
                    <a:pt x="355092" y="1841754"/>
                  </a:moveTo>
                  <a:lnTo>
                    <a:pt x="342214" y="1831835"/>
                  </a:lnTo>
                  <a:lnTo>
                    <a:pt x="341769" y="1831441"/>
                  </a:lnTo>
                  <a:lnTo>
                    <a:pt x="341325" y="1831111"/>
                  </a:lnTo>
                  <a:lnTo>
                    <a:pt x="340385" y="1830336"/>
                  </a:lnTo>
                  <a:lnTo>
                    <a:pt x="336042" y="1826514"/>
                  </a:lnTo>
                  <a:lnTo>
                    <a:pt x="335280" y="1825752"/>
                  </a:lnTo>
                  <a:lnTo>
                    <a:pt x="328422" y="1820418"/>
                  </a:lnTo>
                  <a:lnTo>
                    <a:pt x="305562" y="1797558"/>
                  </a:lnTo>
                  <a:lnTo>
                    <a:pt x="306324" y="1797558"/>
                  </a:lnTo>
                  <a:lnTo>
                    <a:pt x="294132" y="1783842"/>
                  </a:lnTo>
                  <a:lnTo>
                    <a:pt x="294894" y="1785366"/>
                  </a:lnTo>
                  <a:lnTo>
                    <a:pt x="289560" y="1777746"/>
                  </a:lnTo>
                  <a:lnTo>
                    <a:pt x="288798" y="1776222"/>
                  </a:lnTo>
                  <a:lnTo>
                    <a:pt x="282702" y="1769364"/>
                  </a:lnTo>
                  <a:lnTo>
                    <a:pt x="283464" y="1770888"/>
                  </a:lnTo>
                  <a:lnTo>
                    <a:pt x="278130" y="1763268"/>
                  </a:lnTo>
                  <a:lnTo>
                    <a:pt x="272796" y="1754886"/>
                  </a:lnTo>
                  <a:lnTo>
                    <a:pt x="272034" y="1754124"/>
                  </a:lnTo>
                  <a:lnTo>
                    <a:pt x="267284" y="1748205"/>
                  </a:lnTo>
                  <a:lnTo>
                    <a:pt x="250698" y="1722120"/>
                  </a:lnTo>
                  <a:lnTo>
                    <a:pt x="246888" y="1714500"/>
                  </a:lnTo>
                  <a:lnTo>
                    <a:pt x="246888" y="1713738"/>
                  </a:lnTo>
                  <a:lnTo>
                    <a:pt x="241554" y="1704594"/>
                  </a:lnTo>
                  <a:lnTo>
                    <a:pt x="231648" y="1686306"/>
                  </a:lnTo>
                  <a:lnTo>
                    <a:pt x="231648" y="1687068"/>
                  </a:lnTo>
                  <a:lnTo>
                    <a:pt x="221742" y="1667256"/>
                  </a:lnTo>
                  <a:lnTo>
                    <a:pt x="212598" y="1647444"/>
                  </a:lnTo>
                  <a:lnTo>
                    <a:pt x="212598" y="1648206"/>
                  </a:lnTo>
                  <a:lnTo>
                    <a:pt x="194310" y="1605534"/>
                  </a:lnTo>
                  <a:lnTo>
                    <a:pt x="195072" y="1606296"/>
                  </a:lnTo>
                  <a:lnTo>
                    <a:pt x="178308" y="1560576"/>
                  </a:lnTo>
                  <a:lnTo>
                    <a:pt x="170688" y="1536954"/>
                  </a:lnTo>
                  <a:lnTo>
                    <a:pt x="155448" y="1486662"/>
                  </a:lnTo>
                  <a:lnTo>
                    <a:pt x="155448" y="1487424"/>
                  </a:lnTo>
                  <a:lnTo>
                    <a:pt x="147828" y="1461516"/>
                  </a:lnTo>
                  <a:lnTo>
                    <a:pt x="140970" y="1434846"/>
                  </a:lnTo>
                  <a:lnTo>
                    <a:pt x="140970" y="1435608"/>
                  </a:lnTo>
                  <a:lnTo>
                    <a:pt x="134874" y="1408938"/>
                  </a:lnTo>
                  <a:lnTo>
                    <a:pt x="134874" y="1408176"/>
                  </a:lnTo>
                  <a:lnTo>
                    <a:pt x="128016" y="1379982"/>
                  </a:lnTo>
                  <a:lnTo>
                    <a:pt x="128016" y="1380744"/>
                  </a:lnTo>
                  <a:lnTo>
                    <a:pt x="115824" y="1323594"/>
                  </a:lnTo>
                  <a:lnTo>
                    <a:pt x="105156" y="1264158"/>
                  </a:lnTo>
                  <a:lnTo>
                    <a:pt x="105918" y="1264158"/>
                  </a:lnTo>
                  <a:lnTo>
                    <a:pt x="95135" y="1201585"/>
                  </a:lnTo>
                  <a:lnTo>
                    <a:pt x="95135" y="1201051"/>
                  </a:lnTo>
                  <a:lnTo>
                    <a:pt x="94653" y="1198283"/>
                  </a:lnTo>
                  <a:lnTo>
                    <a:pt x="94576" y="1197775"/>
                  </a:lnTo>
                  <a:lnTo>
                    <a:pt x="90678" y="1170432"/>
                  </a:lnTo>
                  <a:lnTo>
                    <a:pt x="76962" y="1072134"/>
                  </a:lnTo>
                  <a:lnTo>
                    <a:pt x="65532" y="970026"/>
                  </a:lnTo>
                  <a:lnTo>
                    <a:pt x="65532" y="970788"/>
                  </a:lnTo>
                  <a:lnTo>
                    <a:pt x="50292" y="790956"/>
                  </a:lnTo>
                  <a:lnTo>
                    <a:pt x="41148" y="640842"/>
                  </a:lnTo>
                  <a:lnTo>
                    <a:pt x="37338" y="563880"/>
                  </a:lnTo>
                  <a:lnTo>
                    <a:pt x="37338" y="564642"/>
                  </a:lnTo>
                  <a:lnTo>
                    <a:pt x="34290" y="486918"/>
                  </a:lnTo>
                  <a:lnTo>
                    <a:pt x="29718" y="327660"/>
                  </a:lnTo>
                  <a:lnTo>
                    <a:pt x="26670" y="164592"/>
                  </a:lnTo>
                  <a:lnTo>
                    <a:pt x="25146" y="0"/>
                  </a:lnTo>
                  <a:lnTo>
                    <a:pt x="0" y="0"/>
                  </a:lnTo>
                  <a:lnTo>
                    <a:pt x="1524" y="164592"/>
                  </a:lnTo>
                  <a:lnTo>
                    <a:pt x="4572" y="328422"/>
                  </a:lnTo>
                  <a:lnTo>
                    <a:pt x="9144" y="487680"/>
                  </a:lnTo>
                  <a:lnTo>
                    <a:pt x="12192" y="565404"/>
                  </a:lnTo>
                  <a:lnTo>
                    <a:pt x="16002" y="642366"/>
                  </a:lnTo>
                  <a:lnTo>
                    <a:pt x="25146" y="792480"/>
                  </a:lnTo>
                  <a:lnTo>
                    <a:pt x="40386" y="973074"/>
                  </a:lnTo>
                  <a:lnTo>
                    <a:pt x="51816" y="1075182"/>
                  </a:lnTo>
                  <a:lnTo>
                    <a:pt x="65532" y="1174242"/>
                  </a:lnTo>
                  <a:lnTo>
                    <a:pt x="91440" y="1328166"/>
                  </a:lnTo>
                  <a:lnTo>
                    <a:pt x="91440" y="1328928"/>
                  </a:lnTo>
                  <a:lnTo>
                    <a:pt x="103632" y="1386078"/>
                  </a:lnTo>
                  <a:lnTo>
                    <a:pt x="105156" y="1392351"/>
                  </a:lnTo>
                  <a:lnTo>
                    <a:pt x="110490" y="1414272"/>
                  </a:lnTo>
                  <a:lnTo>
                    <a:pt x="116586" y="1440942"/>
                  </a:lnTo>
                  <a:lnTo>
                    <a:pt x="123444" y="1467612"/>
                  </a:lnTo>
                  <a:lnTo>
                    <a:pt x="123444" y="1468374"/>
                  </a:lnTo>
                  <a:lnTo>
                    <a:pt x="146304" y="1544574"/>
                  </a:lnTo>
                  <a:lnTo>
                    <a:pt x="147066" y="1544574"/>
                  </a:lnTo>
                  <a:lnTo>
                    <a:pt x="154686" y="1568196"/>
                  </a:lnTo>
                  <a:lnTo>
                    <a:pt x="154686" y="1568958"/>
                  </a:lnTo>
                  <a:lnTo>
                    <a:pt x="171450" y="1614678"/>
                  </a:lnTo>
                  <a:lnTo>
                    <a:pt x="171450" y="1615440"/>
                  </a:lnTo>
                  <a:lnTo>
                    <a:pt x="189738" y="1658112"/>
                  </a:lnTo>
                  <a:lnTo>
                    <a:pt x="194310" y="1668018"/>
                  </a:lnTo>
                  <a:lnTo>
                    <a:pt x="198882" y="1677924"/>
                  </a:lnTo>
                  <a:lnTo>
                    <a:pt x="198882" y="1678686"/>
                  </a:lnTo>
                  <a:lnTo>
                    <a:pt x="208788" y="1698498"/>
                  </a:lnTo>
                  <a:lnTo>
                    <a:pt x="209550" y="1698498"/>
                  </a:lnTo>
                  <a:lnTo>
                    <a:pt x="219456" y="1716786"/>
                  </a:lnTo>
                  <a:lnTo>
                    <a:pt x="219456" y="1717548"/>
                  </a:lnTo>
                  <a:lnTo>
                    <a:pt x="224790" y="1726692"/>
                  </a:lnTo>
                  <a:lnTo>
                    <a:pt x="224028" y="1725930"/>
                  </a:lnTo>
                  <a:lnTo>
                    <a:pt x="224790" y="1727454"/>
                  </a:lnTo>
                  <a:lnTo>
                    <a:pt x="228600" y="1735074"/>
                  </a:lnTo>
                  <a:lnTo>
                    <a:pt x="229362" y="1735836"/>
                  </a:lnTo>
                  <a:lnTo>
                    <a:pt x="245364" y="1760982"/>
                  </a:lnTo>
                  <a:lnTo>
                    <a:pt x="246126" y="1762506"/>
                  </a:lnTo>
                  <a:lnTo>
                    <a:pt x="252222" y="1770126"/>
                  </a:lnTo>
                  <a:lnTo>
                    <a:pt x="251460" y="1768602"/>
                  </a:lnTo>
                  <a:lnTo>
                    <a:pt x="256794" y="1776984"/>
                  </a:lnTo>
                  <a:lnTo>
                    <a:pt x="257556" y="1777746"/>
                  </a:lnTo>
                  <a:lnTo>
                    <a:pt x="262890" y="1785366"/>
                  </a:lnTo>
                  <a:lnTo>
                    <a:pt x="263652" y="1786128"/>
                  </a:lnTo>
                  <a:lnTo>
                    <a:pt x="265938" y="1788706"/>
                  </a:lnTo>
                  <a:lnTo>
                    <a:pt x="268668" y="1791779"/>
                  </a:lnTo>
                  <a:lnTo>
                    <a:pt x="269024" y="1792300"/>
                  </a:lnTo>
                  <a:lnTo>
                    <a:pt x="269201" y="1792478"/>
                  </a:lnTo>
                  <a:lnTo>
                    <a:pt x="269748" y="1793316"/>
                  </a:lnTo>
                  <a:lnTo>
                    <a:pt x="274320" y="1799844"/>
                  </a:lnTo>
                  <a:lnTo>
                    <a:pt x="275082" y="1800606"/>
                  </a:lnTo>
                  <a:lnTo>
                    <a:pt x="283464" y="1810042"/>
                  </a:lnTo>
                  <a:lnTo>
                    <a:pt x="287274" y="1814322"/>
                  </a:lnTo>
                  <a:lnTo>
                    <a:pt x="294894" y="1821954"/>
                  </a:lnTo>
                  <a:lnTo>
                    <a:pt x="305562" y="1832610"/>
                  </a:lnTo>
                  <a:lnTo>
                    <a:pt x="313182" y="1840230"/>
                  </a:lnTo>
                  <a:lnTo>
                    <a:pt x="320040" y="1845564"/>
                  </a:lnTo>
                  <a:lnTo>
                    <a:pt x="319278" y="1845564"/>
                  </a:lnTo>
                  <a:lnTo>
                    <a:pt x="320040" y="1846237"/>
                  </a:lnTo>
                  <a:lnTo>
                    <a:pt x="325374" y="1850898"/>
                  </a:lnTo>
                  <a:lnTo>
                    <a:pt x="326136" y="1850898"/>
                  </a:lnTo>
                  <a:lnTo>
                    <a:pt x="329946" y="1853869"/>
                  </a:lnTo>
                  <a:lnTo>
                    <a:pt x="339852" y="1861566"/>
                  </a:lnTo>
                  <a:lnTo>
                    <a:pt x="355092" y="1841754"/>
                  </a:lnTo>
                  <a:close/>
                </a:path>
              </a:pathLst>
            </a:custGeom>
            <a:solidFill>
              <a:srgbClr val="FF0000"/>
            </a:solidFill>
          </p:spPr>
          <p:txBody>
            <a:bodyPr wrap="square" lIns="0" tIns="0" rIns="0" bIns="0" rtlCol="0"/>
            <a:lstStyle/>
            <a:p>
              <a:endParaRPr sz="100"/>
            </a:p>
          </p:txBody>
        </p:sp>
        <p:pic>
          <p:nvPicPr>
            <p:cNvPr id="42" name="object 42"/>
            <p:cNvPicPr/>
            <p:nvPr/>
          </p:nvPicPr>
          <p:blipFill>
            <a:blip r:embed="rId6" cstate="print"/>
            <a:stretch>
              <a:fillRect/>
            </a:stretch>
          </p:blipFill>
          <p:spPr>
            <a:xfrm>
              <a:off x="4203077" y="4559046"/>
              <a:ext cx="232409" cy="125729"/>
            </a:xfrm>
            <a:prstGeom prst="rect">
              <a:avLst/>
            </a:prstGeom>
          </p:spPr>
        </p:pic>
        <p:sp>
          <p:nvSpPr>
            <p:cNvPr id="43" name="object 43"/>
            <p:cNvSpPr/>
            <p:nvPr/>
          </p:nvSpPr>
          <p:spPr>
            <a:xfrm>
              <a:off x="4411103" y="3996689"/>
              <a:ext cx="1971675" cy="638175"/>
            </a:xfrm>
            <a:custGeom>
              <a:avLst/>
              <a:gdLst/>
              <a:ahLst/>
              <a:cxnLst/>
              <a:rect l="l" t="t" r="r" b="b"/>
              <a:pathLst>
                <a:path w="1971675" h="638175">
                  <a:moveTo>
                    <a:pt x="1834121" y="204089"/>
                  </a:moveTo>
                  <a:lnTo>
                    <a:pt x="1818132" y="217170"/>
                  </a:lnTo>
                  <a:lnTo>
                    <a:pt x="1808988" y="224028"/>
                  </a:lnTo>
                  <a:lnTo>
                    <a:pt x="1799780" y="231571"/>
                  </a:lnTo>
                  <a:lnTo>
                    <a:pt x="1792224" y="236220"/>
                  </a:lnTo>
                  <a:lnTo>
                    <a:pt x="1790700" y="236982"/>
                  </a:lnTo>
                  <a:lnTo>
                    <a:pt x="1781556" y="243840"/>
                  </a:lnTo>
                  <a:lnTo>
                    <a:pt x="1782318" y="243840"/>
                  </a:lnTo>
                  <a:lnTo>
                    <a:pt x="1772412" y="250698"/>
                  </a:lnTo>
                  <a:lnTo>
                    <a:pt x="1773174" y="249936"/>
                  </a:lnTo>
                  <a:lnTo>
                    <a:pt x="1763268" y="256032"/>
                  </a:lnTo>
                  <a:lnTo>
                    <a:pt x="1762506" y="256794"/>
                  </a:lnTo>
                  <a:lnTo>
                    <a:pt x="1752600" y="263652"/>
                  </a:lnTo>
                  <a:lnTo>
                    <a:pt x="1753362" y="262890"/>
                  </a:lnTo>
                  <a:lnTo>
                    <a:pt x="1742694" y="268986"/>
                  </a:lnTo>
                  <a:lnTo>
                    <a:pt x="1721345" y="281940"/>
                  </a:lnTo>
                  <a:lnTo>
                    <a:pt x="1698485" y="294894"/>
                  </a:lnTo>
                  <a:lnTo>
                    <a:pt x="1699247" y="294894"/>
                  </a:lnTo>
                  <a:lnTo>
                    <a:pt x="1675930" y="306933"/>
                  </a:lnTo>
                  <a:lnTo>
                    <a:pt x="1675638" y="306324"/>
                  </a:lnTo>
                  <a:lnTo>
                    <a:pt x="1651241" y="318516"/>
                  </a:lnTo>
                  <a:lnTo>
                    <a:pt x="1625333" y="330708"/>
                  </a:lnTo>
                  <a:lnTo>
                    <a:pt x="1598676" y="342900"/>
                  </a:lnTo>
                  <a:lnTo>
                    <a:pt x="1599438" y="342900"/>
                  </a:lnTo>
                  <a:lnTo>
                    <a:pt x="1572768" y="354330"/>
                  </a:lnTo>
                  <a:lnTo>
                    <a:pt x="1544574" y="365760"/>
                  </a:lnTo>
                  <a:lnTo>
                    <a:pt x="1485138" y="388620"/>
                  </a:lnTo>
                  <a:lnTo>
                    <a:pt x="1485900" y="388620"/>
                  </a:lnTo>
                  <a:lnTo>
                    <a:pt x="1423416" y="410718"/>
                  </a:lnTo>
                  <a:lnTo>
                    <a:pt x="1423416" y="409956"/>
                  </a:lnTo>
                  <a:lnTo>
                    <a:pt x="1391412" y="419862"/>
                  </a:lnTo>
                  <a:lnTo>
                    <a:pt x="1391412" y="420624"/>
                  </a:lnTo>
                  <a:lnTo>
                    <a:pt x="1357884" y="431292"/>
                  </a:lnTo>
                  <a:lnTo>
                    <a:pt x="1358646" y="430530"/>
                  </a:lnTo>
                  <a:lnTo>
                    <a:pt x="1325118" y="440436"/>
                  </a:lnTo>
                  <a:lnTo>
                    <a:pt x="1254252" y="460248"/>
                  </a:lnTo>
                  <a:lnTo>
                    <a:pt x="1218438" y="469392"/>
                  </a:lnTo>
                  <a:lnTo>
                    <a:pt x="1143762" y="487680"/>
                  </a:lnTo>
                  <a:lnTo>
                    <a:pt x="1144524" y="487680"/>
                  </a:lnTo>
                  <a:lnTo>
                    <a:pt x="1027176" y="512826"/>
                  </a:lnTo>
                  <a:lnTo>
                    <a:pt x="945642" y="528066"/>
                  </a:lnTo>
                  <a:lnTo>
                    <a:pt x="946404" y="528066"/>
                  </a:lnTo>
                  <a:lnTo>
                    <a:pt x="903732" y="534924"/>
                  </a:lnTo>
                  <a:lnTo>
                    <a:pt x="861822" y="542544"/>
                  </a:lnTo>
                  <a:lnTo>
                    <a:pt x="862584" y="542544"/>
                  </a:lnTo>
                  <a:lnTo>
                    <a:pt x="819150" y="548640"/>
                  </a:lnTo>
                  <a:lnTo>
                    <a:pt x="775716" y="555498"/>
                  </a:lnTo>
                  <a:lnTo>
                    <a:pt x="731520" y="561594"/>
                  </a:lnTo>
                  <a:lnTo>
                    <a:pt x="687324" y="566928"/>
                  </a:lnTo>
                  <a:lnTo>
                    <a:pt x="550164" y="582930"/>
                  </a:lnTo>
                  <a:lnTo>
                    <a:pt x="550926" y="582930"/>
                  </a:lnTo>
                  <a:lnTo>
                    <a:pt x="503682" y="586740"/>
                  </a:lnTo>
                  <a:lnTo>
                    <a:pt x="456438" y="591312"/>
                  </a:lnTo>
                  <a:lnTo>
                    <a:pt x="408432" y="595122"/>
                  </a:lnTo>
                  <a:lnTo>
                    <a:pt x="360426" y="598170"/>
                  </a:lnTo>
                  <a:lnTo>
                    <a:pt x="311658" y="601980"/>
                  </a:lnTo>
                  <a:lnTo>
                    <a:pt x="213360" y="606552"/>
                  </a:lnTo>
                  <a:lnTo>
                    <a:pt x="214122" y="606552"/>
                  </a:lnTo>
                  <a:lnTo>
                    <a:pt x="163830" y="608838"/>
                  </a:lnTo>
                  <a:lnTo>
                    <a:pt x="63246" y="611886"/>
                  </a:lnTo>
                  <a:lnTo>
                    <a:pt x="12192" y="612648"/>
                  </a:lnTo>
                  <a:lnTo>
                    <a:pt x="0" y="612648"/>
                  </a:lnTo>
                  <a:lnTo>
                    <a:pt x="0" y="637794"/>
                  </a:lnTo>
                  <a:lnTo>
                    <a:pt x="12192" y="637794"/>
                  </a:lnTo>
                  <a:lnTo>
                    <a:pt x="63246" y="637032"/>
                  </a:lnTo>
                  <a:lnTo>
                    <a:pt x="164592" y="633984"/>
                  </a:lnTo>
                  <a:lnTo>
                    <a:pt x="313182" y="627126"/>
                  </a:lnTo>
                  <a:lnTo>
                    <a:pt x="362712" y="623316"/>
                  </a:lnTo>
                  <a:lnTo>
                    <a:pt x="361950" y="623316"/>
                  </a:lnTo>
                  <a:lnTo>
                    <a:pt x="409956" y="620268"/>
                  </a:lnTo>
                  <a:lnTo>
                    <a:pt x="458724" y="616458"/>
                  </a:lnTo>
                  <a:lnTo>
                    <a:pt x="505968" y="611886"/>
                  </a:lnTo>
                  <a:lnTo>
                    <a:pt x="553212" y="608076"/>
                  </a:lnTo>
                  <a:lnTo>
                    <a:pt x="690372" y="592074"/>
                  </a:lnTo>
                  <a:lnTo>
                    <a:pt x="734568" y="586740"/>
                  </a:lnTo>
                  <a:lnTo>
                    <a:pt x="779526" y="580644"/>
                  </a:lnTo>
                  <a:lnTo>
                    <a:pt x="822960" y="573786"/>
                  </a:lnTo>
                  <a:lnTo>
                    <a:pt x="866394" y="567690"/>
                  </a:lnTo>
                  <a:lnTo>
                    <a:pt x="866394" y="566928"/>
                  </a:lnTo>
                  <a:lnTo>
                    <a:pt x="908304" y="559308"/>
                  </a:lnTo>
                  <a:lnTo>
                    <a:pt x="908304" y="560070"/>
                  </a:lnTo>
                  <a:lnTo>
                    <a:pt x="950214" y="553212"/>
                  </a:lnTo>
                  <a:lnTo>
                    <a:pt x="950214" y="552450"/>
                  </a:lnTo>
                  <a:lnTo>
                    <a:pt x="1031748" y="537210"/>
                  </a:lnTo>
                  <a:lnTo>
                    <a:pt x="1032510" y="537210"/>
                  </a:lnTo>
                  <a:lnTo>
                    <a:pt x="1149858" y="512064"/>
                  </a:lnTo>
                  <a:lnTo>
                    <a:pt x="1224534" y="493776"/>
                  </a:lnTo>
                  <a:lnTo>
                    <a:pt x="1260348" y="484632"/>
                  </a:lnTo>
                  <a:lnTo>
                    <a:pt x="1261110" y="484632"/>
                  </a:lnTo>
                  <a:lnTo>
                    <a:pt x="1331976" y="464820"/>
                  </a:lnTo>
                  <a:lnTo>
                    <a:pt x="1365504" y="454914"/>
                  </a:lnTo>
                  <a:lnTo>
                    <a:pt x="1399032" y="444246"/>
                  </a:lnTo>
                  <a:lnTo>
                    <a:pt x="1431036" y="434340"/>
                  </a:lnTo>
                  <a:lnTo>
                    <a:pt x="1431798" y="434340"/>
                  </a:lnTo>
                  <a:lnTo>
                    <a:pt x="1494282" y="412242"/>
                  </a:lnTo>
                  <a:lnTo>
                    <a:pt x="1553718" y="389382"/>
                  </a:lnTo>
                  <a:lnTo>
                    <a:pt x="1581912" y="377952"/>
                  </a:lnTo>
                  <a:lnTo>
                    <a:pt x="1582674" y="377190"/>
                  </a:lnTo>
                  <a:lnTo>
                    <a:pt x="1609344" y="365760"/>
                  </a:lnTo>
                  <a:lnTo>
                    <a:pt x="1636014" y="353568"/>
                  </a:lnTo>
                  <a:lnTo>
                    <a:pt x="1661909" y="341376"/>
                  </a:lnTo>
                  <a:lnTo>
                    <a:pt x="1662671" y="341376"/>
                  </a:lnTo>
                  <a:lnTo>
                    <a:pt x="1699247" y="322910"/>
                  </a:lnTo>
                  <a:lnTo>
                    <a:pt x="1733550" y="304038"/>
                  </a:lnTo>
                  <a:lnTo>
                    <a:pt x="1734312" y="303276"/>
                  </a:lnTo>
                  <a:lnTo>
                    <a:pt x="1752600" y="292176"/>
                  </a:lnTo>
                  <a:lnTo>
                    <a:pt x="1755635" y="290322"/>
                  </a:lnTo>
                  <a:lnTo>
                    <a:pt x="1754873" y="291084"/>
                  </a:lnTo>
                  <a:lnTo>
                    <a:pt x="1755635" y="290652"/>
                  </a:lnTo>
                  <a:lnTo>
                    <a:pt x="1765541" y="284988"/>
                  </a:lnTo>
                  <a:lnTo>
                    <a:pt x="1767078" y="284226"/>
                  </a:lnTo>
                  <a:lnTo>
                    <a:pt x="1772412" y="280530"/>
                  </a:lnTo>
                  <a:lnTo>
                    <a:pt x="1776209" y="277901"/>
                  </a:lnTo>
                  <a:lnTo>
                    <a:pt x="1776971" y="277368"/>
                  </a:lnTo>
                  <a:lnTo>
                    <a:pt x="1776209" y="277368"/>
                  </a:lnTo>
                  <a:lnTo>
                    <a:pt x="1782318" y="273621"/>
                  </a:lnTo>
                  <a:lnTo>
                    <a:pt x="1786128" y="271272"/>
                  </a:lnTo>
                  <a:lnTo>
                    <a:pt x="1786890" y="271272"/>
                  </a:lnTo>
                  <a:lnTo>
                    <a:pt x="1796783" y="264414"/>
                  </a:lnTo>
                  <a:lnTo>
                    <a:pt x="1796783" y="263652"/>
                  </a:lnTo>
                  <a:lnTo>
                    <a:pt x="1802117" y="259664"/>
                  </a:lnTo>
                  <a:lnTo>
                    <a:pt x="1803730" y="258445"/>
                  </a:lnTo>
                  <a:lnTo>
                    <a:pt x="1805940" y="257098"/>
                  </a:lnTo>
                  <a:lnTo>
                    <a:pt x="1815071" y="251460"/>
                  </a:lnTo>
                  <a:lnTo>
                    <a:pt x="1816595" y="250698"/>
                  </a:lnTo>
                  <a:lnTo>
                    <a:pt x="1824228" y="244475"/>
                  </a:lnTo>
                  <a:lnTo>
                    <a:pt x="1824977" y="243840"/>
                  </a:lnTo>
                  <a:lnTo>
                    <a:pt x="1824228" y="243840"/>
                  </a:lnTo>
                  <a:lnTo>
                    <a:pt x="1833359" y="236982"/>
                  </a:lnTo>
                  <a:lnTo>
                    <a:pt x="1834121" y="236982"/>
                  </a:lnTo>
                  <a:lnTo>
                    <a:pt x="1834121" y="204216"/>
                  </a:lnTo>
                  <a:lnTo>
                    <a:pt x="1834121" y="204089"/>
                  </a:lnTo>
                  <a:close/>
                </a:path>
                <a:path w="1971675" h="638175">
                  <a:moveTo>
                    <a:pt x="1928609" y="89014"/>
                  </a:moveTo>
                  <a:lnTo>
                    <a:pt x="1925574" y="94488"/>
                  </a:lnTo>
                  <a:lnTo>
                    <a:pt x="1924799" y="95250"/>
                  </a:lnTo>
                  <a:lnTo>
                    <a:pt x="1921002" y="102870"/>
                  </a:lnTo>
                  <a:lnTo>
                    <a:pt x="1921751" y="102108"/>
                  </a:lnTo>
                  <a:lnTo>
                    <a:pt x="1917954" y="108966"/>
                  </a:lnTo>
                  <a:lnTo>
                    <a:pt x="1913369" y="116586"/>
                  </a:lnTo>
                  <a:lnTo>
                    <a:pt x="1914118" y="115824"/>
                  </a:lnTo>
                  <a:lnTo>
                    <a:pt x="1905000" y="129540"/>
                  </a:lnTo>
                  <a:lnTo>
                    <a:pt x="1899653" y="137160"/>
                  </a:lnTo>
                  <a:lnTo>
                    <a:pt x="1899653" y="136398"/>
                  </a:lnTo>
                  <a:lnTo>
                    <a:pt x="1893709" y="144043"/>
                  </a:lnTo>
                  <a:lnTo>
                    <a:pt x="1888985" y="149352"/>
                  </a:lnTo>
                  <a:lnTo>
                    <a:pt x="1888223" y="150114"/>
                  </a:lnTo>
                  <a:lnTo>
                    <a:pt x="1881416" y="158635"/>
                  </a:lnTo>
                  <a:lnTo>
                    <a:pt x="1876793" y="163830"/>
                  </a:lnTo>
                  <a:lnTo>
                    <a:pt x="1877568" y="163830"/>
                  </a:lnTo>
                  <a:lnTo>
                    <a:pt x="1856968" y="184404"/>
                  </a:lnTo>
                  <a:lnTo>
                    <a:pt x="1856968" y="183642"/>
                  </a:lnTo>
                  <a:lnTo>
                    <a:pt x="1835467" y="203009"/>
                  </a:lnTo>
                  <a:lnTo>
                    <a:pt x="1834908" y="203428"/>
                  </a:lnTo>
                  <a:lnTo>
                    <a:pt x="1834121" y="204216"/>
                  </a:lnTo>
                  <a:lnTo>
                    <a:pt x="1834908" y="203504"/>
                  </a:lnTo>
                  <a:lnTo>
                    <a:pt x="1834908" y="236334"/>
                  </a:lnTo>
                  <a:lnTo>
                    <a:pt x="1850885" y="223266"/>
                  </a:lnTo>
                  <a:lnTo>
                    <a:pt x="1873745" y="202692"/>
                  </a:lnTo>
                  <a:lnTo>
                    <a:pt x="1877568" y="198869"/>
                  </a:lnTo>
                  <a:lnTo>
                    <a:pt x="1895843" y="180594"/>
                  </a:lnTo>
                  <a:lnTo>
                    <a:pt x="1901952" y="173736"/>
                  </a:lnTo>
                  <a:lnTo>
                    <a:pt x="1908035" y="166116"/>
                  </a:lnTo>
                  <a:lnTo>
                    <a:pt x="1914118" y="159258"/>
                  </a:lnTo>
                  <a:lnTo>
                    <a:pt x="1914118" y="158496"/>
                  </a:lnTo>
                  <a:lnTo>
                    <a:pt x="1919478" y="151638"/>
                  </a:lnTo>
                  <a:lnTo>
                    <a:pt x="1920227" y="151638"/>
                  </a:lnTo>
                  <a:lnTo>
                    <a:pt x="1921751" y="149466"/>
                  </a:lnTo>
                  <a:lnTo>
                    <a:pt x="1925574" y="144018"/>
                  </a:lnTo>
                  <a:lnTo>
                    <a:pt x="1925574" y="143256"/>
                  </a:lnTo>
                  <a:lnTo>
                    <a:pt x="1928609" y="138709"/>
                  </a:lnTo>
                  <a:lnTo>
                    <a:pt x="1928609" y="89154"/>
                  </a:lnTo>
                  <a:lnTo>
                    <a:pt x="1928609" y="89014"/>
                  </a:lnTo>
                  <a:close/>
                </a:path>
                <a:path w="1971675" h="638175">
                  <a:moveTo>
                    <a:pt x="1971268" y="0"/>
                  </a:moveTo>
                  <a:lnTo>
                    <a:pt x="1946122" y="0"/>
                  </a:lnTo>
                  <a:lnTo>
                    <a:pt x="1946122" y="12192"/>
                  </a:lnTo>
                  <a:lnTo>
                    <a:pt x="1946135" y="19050"/>
                  </a:lnTo>
                  <a:lnTo>
                    <a:pt x="1944624" y="34290"/>
                  </a:lnTo>
                  <a:lnTo>
                    <a:pt x="1944624" y="33528"/>
                  </a:lnTo>
                  <a:lnTo>
                    <a:pt x="1943849" y="40386"/>
                  </a:lnTo>
                  <a:lnTo>
                    <a:pt x="1943849" y="39624"/>
                  </a:lnTo>
                  <a:lnTo>
                    <a:pt x="1940801" y="54864"/>
                  </a:lnTo>
                  <a:lnTo>
                    <a:pt x="1941576" y="53340"/>
                  </a:lnTo>
                  <a:lnTo>
                    <a:pt x="1939277" y="60198"/>
                  </a:lnTo>
                  <a:lnTo>
                    <a:pt x="1938528" y="60960"/>
                  </a:lnTo>
                  <a:lnTo>
                    <a:pt x="1934718" y="73621"/>
                  </a:lnTo>
                  <a:lnTo>
                    <a:pt x="1934718" y="74676"/>
                  </a:lnTo>
                  <a:lnTo>
                    <a:pt x="1934019" y="76238"/>
                  </a:lnTo>
                  <a:lnTo>
                    <a:pt x="1934146" y="75793"/>
                  </a:lnTo>
                  <a:lnTo>
                    <a:pt x="1934718" y="74676"/>
                  </a:lnTo>
                  <a:lnTo>
                    <a:pt x="1934718" y="73621"/>
                  </a:lnTo>
                  <a:lnTo>
                    <a:pt x="1933740" y="76860"/>
                  </a:lnTo>
                  <a:lnTo>
                    <a:pt x="1931644" y="81534"/>
                  </a:lnTo>
                  <a:lnTo>
                    <a:pt x="1928812" y="88633"/>
                  </a:lnTo>
                  <a:lnTo>
                    <a:pt x="1928609" y="89154"/>
                  </a:lnTo>
                  <a:lnTo>
                    <a:pt x="1928812" y="88734"/>
                  </a:lnTo>
                  <a:lnTo>
                    <a:pt x="1928812" y="138391"/>
                  </a:lnTo>
                  <a:lnTo>
                    <a:pt x="1929371" y="137566"/>
                  </a:lnTo>
                  <a:lnTo>
                    <a:pt x="1934718" y="129540"/>
                  </a:lnTo>
                  <a:lnTo>
                    <a:pt x="1939277" y="121920"/>
                  </a:lnTo>
                  <a:lnTo>
                    <a:pt x="1940052" y="121158"/>
                  </a:lnTo>
                  <a:lnTo>
                    <a:pt x="1941576" y="118414"/>
                  </a:lnTo>
                  <a:lnTo>
                    <a:pt x="1943849" y="114300"/>
                  </a:lnTo>
                  <a:lnTo>
                    <a:pt x="1947659" y="106680"/>
                  </a:lnTo>
                  <a:lnTo>
                    <a:pt x="1951469" y="99822"/>
                  </a:lnTo>
                  <a:lnTo>
                    <a:pt x="1952218" y="98298"/>
                  </a:lnTo>
                  <a:lnTo>
                    <a:pt x="1954517" y="92608"/>
                  </a:lnTo>
                  <a:lnTo>
                    <a:pt x="1955292" y="90678"/>
                  </a:lnTo>
                  <a:lnTo>
                    <a:pt x="1954517" y="91440"/>
                  </a:lnTo>
                  <a:lnTo>
                    <a:pt x="1957578" y="84582"/>
                  </a:lnTo>
                  <a:lnTo>
                    <a:pt x="1958327" y="83058"/>
                  </a:lnTo>
                  <a:lnTo>
                    <a:pt x="1962899" y="67818"/>
                  </a:lnTo>
                  <a:lnTo>
                    <a:pt x="1965185" y="60960"/>
                  </a:lnTo>
                  <a:lnTo>
                    <a:pt x="1965185" y="59436"/>
                  </a:lnTo>
                  <a:lnTo>
                    <a:pt x="1968220" y="44196"/>
                  </a:lnTo>
                  <a:lnTo>
                    <a:pt x="1968995" y="43434"/>
                  </a:lnTo>
                  <a:lnTo>
                    <a:pt x="1969744" y="36576"/>
                  </a:lnTo>
                  <a:lnTo>
                    <a:pt x="1971268" y="21336"/>
                  </a:lnTo>
                  <a:lnTo>
                    <a:pt x="1971268" y="12192"/>
                  </a:lnTo>
                  <a:lnTo>
                    <a:pt x="1971268" y="0"/>
                  </a:lnTo>
                  <a:close/>
                </a:path>
              </a:pathLst>
            </a:custGeom>
            <a:solidFill>
              <a:srgbClr val="006A00"/>
            </a:solidFill>
          </p:spPr>
          <p:txBody>
            <a:bodyPr wrap="square" lIns="0" tIns="0" rIns="0" bIns="0" rtlCol="0"/>
            <a:lstStyle/>
            <a:p>
              <a:endParaRPr sz="100"/>
            </a:p>
          </p:txBody>
        </p:sp>
        <p:sp>
          <p:nvSpPr>
            <p:cNvPr id="44" name="object 44"/>
            <p:cNvSpPr/>
            <p:nvPr/>
          </p:nvSpPr>
          <p:spPr>
            <a:xfrm>
              <a:off x="7903349" y="5766816"/>
              <a:ext cx="279400" cy="158115"/>
            </a:xfrm>
            <a:custGeom>
              <a:avLst/>
              <a:gdLst/>
              <a:ahLst/>
              <a:cxnLst/>
              <a:rect l="l" t="t" r="r" b="b"/>
              <a:pathLst>
                <a:path w="279400" h="158114">
                  <a:moveTo>
                    <a:pt x="25146" y="127254"/>
                  </a:moveTo>
                  <a:lnTo>
                    <a:pt x="0" y="127254"/>
                  </a:lnTo>
                  <a:lnTo>
                    <a:pt x="0" y="157734"/>
                  </a:lnTo>
                  <a:lnTo>
                    <a:pt x="25146" y="157734"/>
                  </a:lnTo>
                  <a:lnTo>
                    <a:pt x="25146" y="127254"/>
                  </a:lnTo>
                  <a:close/>
                </a:path>
                <a:path w="279400" h="158114">
                  <a:moveTo>
                    <a:pt x="25146" y="48006"/>
                  </a:moveTo>
                  <a:lnTo>
                    <a:pt x="0" y="48006"/>
                  </a:lnTo>
                  <a:lnTo>
                    <a:pt x="0" y="85344"/>
                  </a:lnTo>
                  <a:lnTo>
                    <a:pt x="25146" y="85344"/>
                  </a:lnTo>
                  <a:lnTo>
                    <a:pt x="25146" y="48006"/>
                  </a:lnTo>
                  <a:close/>
                </a:path>
                <a:path w="279400" h="158114">
                  <a:moveTo>
                    <a:pt x="278892" y="0"/>
                  </a:moveTo>
                  <a:lnTo>
                    <a:pt x="253733" y="0"/>
                  </a:lnTo>
                  <a:lnTo>
                    <a:pt x="253733" y="12192"/>
                  </a:lnTo>
                  <a:lnTo>
                    <a:pt x="253733" y="30480"/>
                  </a:lnTo>
                  <a:lnTo>
                    <a:pt x="278892" y="30480"/>
                  </a:lnTo>
                  <a:lnTo>
                    <a:pt x="278892" y="12192"/>
                  </a:lnTo>
                  <a:lnTo>
                    <a:pt x="278892" y="0"/>
                  </a:lnTo>
                  <a:close/>
                </a:path>
              </a:pathLst>
            </a:custGeom>
            <a:solidFill>
              <a:srgbClr val="000000"/>
            </a:solidFill>
          </p:spPr>
          <p:txBody>
            <a:bodyPr wrap="square" lIns="0" tIns="0" rIns="0" bIns="0" rtlCol="0"/>
            <a:lstStyle/>
            <a:p>
              <a:endParaRPr sz="100"/>
            </a:p>
          </p:txBody>
        </p:sp>
        <p:pic>
          <p:nvPicPr>
            <p:cNvPr id="45" name="object 45"/>
            <p:cNvPicPr/>
            <p:nvPr/>
          </p:nvPicPr>
          <p:blipFill>
            <a:blip r:embed="rId7" cstate="print"/>
            <a:stretch>
              <a:fillRect/>
            </a:stretch>
          </p:blipFill>
          <p:spPr>
            <a:xfrm>
              <a:off x="4652657" y="4326469"/>
              <a:ext cx="4393692" cy="1546264"/>
            </a:xfrm>
            <a:prstGeom prst="rect">
              <a:avLst/>
            </a:prstGeom>
          </p:spPr>
        </p:pic>
      </p:grpSp>
      <p:sp>
        <p:nvSpPr>
          <p:cNvPr id="46" name="object 46"/>
          <p:cNvSpPr txBox="1"/>
          <p:nvPr/>
        </p:nvSpPr>
        <p:spPr>
          <a:xfrm rot="20220000">
            <a:off x="9508101" y="4673253"/>
            <a:ext cx="410881" cy="196850"/>
          </a:xfrm>
          <a:prstGeom prst="rect">
            <a:avLst/>
          </a:prstGeom>
        </p:spPr>
        <p:txBody>
          <a:bodyPr vert="horz" wrap="square" lIns="0" tIns="0" rIns="0" bIns="0" rtlCol="0">
            <a:spAutoFit/>
          </a:bodyPr>
          <a:lstStyle/>
          <a:p>
            <a:pPr>
              <a:lnSpc>
                <a:spcPts val="1535"/>
              </a:lnSpc>
            </a:pPr>
            <a:r>
              <a:rPr sz="1360" spc="-10" dirty="0">
                <a:latin typeface="Times New Roman" panose="02020603050405020304"/>
                <a:cs typeface="Times New Roman" panose="02020603050405020304"/>
              </a:rPr>
              <a:t>Freq.</a:t>
            </a:r>
            <a:endParaRPr sz="1360">
              <a:latin typeface="Times New Roman" panose="02020603050405020304"/>
              <a:cs typeface="Times New Roman" panose="02020603050405020304"/>
            </a:endParaRPr>
          </a:p>
        </p:txBody>
      </p:sp>
      <p:sp>
        <p:nvSpPr>
          <p:cNvPr id="47" name="object 47"/>
          <p:cNvSpPr txBox="1"/>
          <p:nvPr/>
        </p:nvSpPr>
        <p:spPr>
          <a:xfrm rot="960000">
            <a:off x="7731804" y="4896970"/>
            <a:ext cx="415564" cy="196850"/>
          </a:xfrm>
          <a:prstGeom prst="rect">
            <a:avLst/>
          </a:prstGeom>
        </p:spPr>
        <p:txBody>
          <a:bodyPr vert="horz" wrap="square" lIns="0" tIns="0" rIns="0" bIns="0" rtlCol="0">
            <a:spAutoFit/>
          </a:bodyPr>
          <a:lstStyle/>
          <a:p>
            <a:pPr>
              <a:lnSpc>
                <a:spcPts val="1535"/>
              </a:lnSpc>
            </a:pPr>
            <a:r>
              <a:rPr sz="1360" spc="-20" dirty="0">
                <a:latin typeface="Times New Roman" panose="02020603050405020304"/>
                <a:cs typeface="Times New Roman" panose="02020603050405020304"/>
              </a:rPr>
              <a:t>Time</a:t>
            </a:r>
            <a:endParaRPr sz="1360">
              <a:latin typeface="Times New Roman" panose="02020603050405020304"/>
              <a:cs typeface="Times New Roman" panose="02020603050405020304"/>
            </a:endParaRPr>
          </a:p>
        </p:txBody>
      </p:sp>
      <p:sp>
        <p:nvSpPr>
          <p:cNvPr id="48" name="object 48"/>
          <p:cNvSpPr txBox="1"/>
          <p:nvPr/>
        </p:nvSpPr>
        <p:spPr>
          <a:xfrm>
            <a:off x="7351452" y="4035818"/>
            <a:ext cx="226695" cy="475450"/>
          </a:xfrm>
          <a:prstGeom prst="rect">
            <a:avLst/>
          </a:prstGeom>
        </p:spPr>
        <p:txBody>
          <a:bodyPr vert="vert270" wrap="square" lIns="0" tIns="0" rIns="0" bIns="0" rtlCol="0">
            <a:spAutoFit/>
          </a:bodyPr>
          <a:lstStyle/>
          <a:p>
            <a:pPr marL="12700">
              <a:lnSpc>
                <a:spcPts val="1770"/>
              </a:lnSpc>
            </a:pPr>
            <a:r>
              <a:rPr sz="1360" spc="-10" dirty="0">
                <a:latin typeface="Times New Roman" panose="02020603050405020304"/>
                <a:cs typeface="Times New Roman" panose="02020603050405020304"/>
              </a:rPr>
              <a:t>Power</a:t>
            </a:r>
            <a:endParaRPr sz="1360">
              <a:latin typeface="Times New Roman" panose="02020603050405020304"/>
              <a:cs typeface="Times New Roman" panose="02020603050405020304"/>
            </a:endParaRPr>
          </a:p>
        </p:txBody>
      </p:sp>
      <p:sp>
        <p:nvSpPr>
          <p:cNvPr id="49" name="object 49"/>
          <p:cNvSpPr txBox="1"/>
          <p:nvPr/>
        </p:nvSpPr>
        <p:spPr>
          <a:xfrm>
            <a:off x="8616406" y="5361919"/>
            <a:ext cx="74343" cy="233680"/>
          </a:xfrm>
          <a:prstGeom prst="rect">
            <a:avLst/>
          </a:prstGeom>
        </p:spPr>
        <p:txBody>
          <a:bodyPr vert="horz" wrap="square" lIns="0" tIns="10949" rIns="0" bIns="0" rtlCol="0">
            <a:spAutoFit/>
          </a:bodyPr>
          <a:lstStyle/>
          <a:p>
            <a:pPr marL="12700">
              <a:lnSpc>
                <a:spcPct val="100000"/>
              </a:lnSpc>
              <a:spcBef>
                <a:spcPts val="95"/>
              </a:spcBef>
            </a:pPr>
            <a:r>
              <a:rPr sz="1450" i="1" spc="-50" dirty="0">
                <a:latin typeface="Arial" panose="020B0604020202020204"/>
                <a:cs typeface="Arial" panose="020B0604020202020204"/>
              </a:rPr>
              <a:t>f</a:t>
            </a:r>
            <a:endParaRPr sz="1450">
              <a:latin typeface="Arial" panose="020B0604020202020204"/>
              <a:cs typeface="Arial" panose="020B0604020202020204"/>
            </a:endParaRPr>
          </a:p>
        </p:txBody>
      </p:sp>
      <p:sp>
        <p:nvSpPr>
          <p:cNvPr id="50" name="object 50"/>
          <p:cNvSpPr txBox="1"/>
          <p:nvPr/>
        </p:nvSpPr>
        <p:spPr>
          <a:xfrm>
            <a:off x="8674498" y="5458046"/>
            <a:ext cx="103734" cy="205105"/>
          </a:xfrm>
          <a:prstGeom prst="rect">
            <a:avLst/>
          </a:prstGeom>
        </p:spPr>
        <p:txBody>
          <a:bodyPr vert="horz" wrap="square" lIns="0" tIns="10949" rIns="0" bIns="0" rtlCol="0">
            <a:spAutoFit/>
          </a:bodyPr>
          <a:lstStyle/>
          <a:p>
            <a:pPr marL="12700">
              <a:lnSpc>
                <a:spcPct val="100000"/>
              </a:lnSpc>
              <a:spcBef>
                <a:spcPts val="95"/>
              </a:spcBef>
            </a:pPr>
            <a:r>
              <a:rPr sz="1270" spc="-50" dirty="0">
                <a:latin typeface="Times New Roman" panose="02020603050405020304"/>
                <a:cs typeface="Times New Roman" panose="02020603050405020304"/>
              </a:rPr>
              <a:t>1</a:t>
            </a:r>
            <a:endParaRPr sz="1270">
              <a:latin typeface="Times New Roman" panose="02020603050405020304"/>
              <a:cs typeface="Times New Roman" panose="02020603050405020304"/>
            </a:endParaRPr>
          </a:p>
        </p:txBody>
      </p:sp>
      <p:sp>
        <p:nvSpPr>
          <p:cNvPr id="51" name="object 51"/>
          <p:cNvSpPr txBox="1"/>
          <p:nvPr/>
        </p:nvSpPr>
        <p:spPr>
          <a:xfrm>
            <a:off x="8814655" y="5220147"/>
            <a:ext cx="208622" cy="233680"/>
          </a:xfrm>
          <a:prstGeom prst="rect">
            <a:avLst/>
          </a:prstGeom>
        </p:spPr>
        <p:txBody>
          <a:bodyPr vert="horz" wrap="square" lIns="0" tIns="10949" rIns="0" bIns="0" rtlCol="0">
            <a:spAutoFit/>
          </a:bodyPr>
          <a:lstStyle/>
          <a:p>
            <a:pPr marL="38100">
              <a:lnSpc>
                <a:spcPct val="100000"/>
              </a:lnSpc>
              <a:spcBef>
                <a:spcPts val="95"/>
              </a:spcBef>
            </a:pPr>
            <a:r>
              <a:rPr sz="1450" i="1" spc="-25" dirty="0">
                <a:latin typeface="Arial" panose="020B0604020202020204"/>
                <a:cs typeface="Arial" panose="020B0604020202020204"/>
              </a:rPr>
              <a:t>f</a:t>
            </a:r>
            <a:r>
              <a:rPr sz="1905" spc="-37" baseline="-26000" dirty="0">
                <a:latin typeface="Times New Roman" panose="02020603050405020304"/>
                <a:cs typeface="Times New Roman" panose="02020603050405020304"/>
              </a:rPr>
              <a:t>2</a:t>
            </a:r>
            <a:endParaRPr sz="1905" baseline="-26000">
              <a:latin typeface="Times New Roman" panose="02020603050405020304"/>
              <a:cs typeface="Times New Roman" panose="02020603050405020304"/>
            </a:endParaRPr>
          </a:p>
        </p:txBody>
      </p:sp>
      <p:sp>
        <p:nvSpPr>
          <p:cNvPr id="52" name="object 52"/>
          <p:cNvSpPr txBox="1"/>
          <p:nvPr/>
        </p:nvSpPr>
        <p:spPr>
          <a:xfrm>
            <a:off x="9262097" y="5003688"/>
            <a:ext cx="243776" cy="233680"/>
          </a:xfrm>
          <a:prstGeom prst="rect">
            <a:avLst/>
          </a:prstGeom>
        </p:spPr>
        <p:txBody>
          <a:bodyPr vert="horz" wrap="square" lIns="0" tIns="10949" rIns="0" bIns="0" rtlCol="0">
            <a:spAutoFit/>
          </a:bodyPr>
          <a:lstStyle/>
          <a:p>
            <a:pPr marL="38100">
              <a:lnSpc>
                <a:spcPct val="100000"/>
              </a:lnSpc>
              <a:spcBef>
                <a:spcPts val="95"/>
              </a:spcBef>
            </a:pPr>
            <a:r>
              <a:rPr sz="1450" i="1" spc="-25" dirty="0">
                <a:latin typeface="Arial" panose="020B0604020202020204"/>
                <a:cs typeface="Arial" panose="020B0604020202020204"/>
              </a:rPr>
              <a:t>f</a:t>
            </a:r>
            <a:r>
              <a:rPr sz="1905" i="1" spc="-37" baseline="-26000" dirty="0">
                <a:latin typeface="Arial" panose="020B0604020202020204"/>
                <a:cs typeface="Arial" panose="020B0604020202020204"/>
              </a:rPr>
              <a:t>N</a:t>
            </a:r>
            <a:endParaRPr sz="1905" baseline="-26000">
              <a:latin typeface="Arial" panose="020B0604020202020204"/>
              <a:cs typeface="Arial" panose="020B0604020202020204"/>
            </a:endParaRPr>
          </a:p>
        </p:txBody>
      </p:sp>
      <p:sp>
        <p:nvSpPr>
          <p:cNvPr id="53" name="object 53"/>
          <p:cNvSpPr/>
          <p:nvPr/>
        </p:nvSpPr>
        <p:spPr>
          <a:xfrm>
            <a:off x="6623789" y="2669433"/>
            <a:ext cx="12102" cy="708852"/>
          </a:xfrm>
          <a:custGeom>
            <a:avLst/>
            <a:gdLst/>
            <a:ahLst/>
            <a:cxnLst/>
            <a:rect l="l" t="t" r="r" b="b"/>
            <a:pathLst>
              <a:path w="13335" h="781050">
                <a:moveTo>
                  <a:pt x="12953" y="781050"/>
                </a:moveTo>
                <a:lnTo>
                  <a:pt x="12953" y="0"/>
                </a:lnTo>
                <a:lnTo>
                  <a:pt x="0" y="0"/>
                </a:lnTo>
                <a:lnTo>
                  <a:pt x="0" y="781050"/>
                </a:lnTo>
                <a:lnTo>
                  <a:pt x="12953" y="781050"/>
                </a:lnTo>
                <a:close/>
              </a:path>
            </a:pathLst>
          </a:custGeom>
          <a:solidFill>
            <a:srgbClr val="000000"/>
          </a:solidFill>
        </p:spPr>
        <p:txBody>
          <a:bodyPr wrap="square" lIns="0" tIns="0" rIns="0" bIns="0" rtlCol="0"/>
          <a:lstStyle/>
          <a:p>
            <a:endParaRPr sz="100"/>
          </a:p>
        </p:txBody>
      </p:sp>
      <p:grpSp>
        <p:nvGrpSpPr>
          <p:cNvPr id="54" name="object 54"/>
          <p:cNvGrpSpPr/>
          <p:nvPr/>
        </p:nvGrpSpPr>
        <p:grpSpPr>
          <a:xfrm>
            <a:off x="6539418" y="2329184"/>
            <a:ext cx="3840480" cy="1400415"/>
            <a:chOff x="5568581" y="2566416"/>
            <a:chExt cx="4231640" cy="1543050"/>
          </a:xfrm>
        </p:grpSpPr>
        <p:sp>
          <p:nvSpPr>
            <p:cNvPr id="55" name="object 55"/>
            <p:cNvSpPr/>
            <p:nvPr/>
          </p:nvSpPr>
          <p:spPr>
            <a:xfrm>
              <a:off x="5568582" y="2566415"/>
              <a:ext cx="2521585" cy="1093470"/>
            </a:xfrm>
            <a:custGeom>
              <a:avLst/>
              <a:gdLst/>
              <a:ahLst/>
              <a:cxnLst/>
              <a:rect l="l" t="t" r="r" b="b"/>
              <a:pathLst>
                <a:path w="2521584" h="1093470">
                  <a:moveTo>
                    <a:pt x="2521445" y="0"/>
                  </a:moveTo>
                  <a:lnTo>
                    <a:pt x="2500884" y="2209"/>
                  </a:lnTo>
                  <a:lnTo>
                    <a:pt x="2500122" y="2286"/>
                  </a:lnTo>
                  <a:lnTo>
                    <a:pt x="2342388" y="22771"/>
                  </a:lnTo>
                  <a:lnTo>
                    <a:pt x="2341626" y="22860"/>
                  </a:lnTo>
                  <a:lnTo>
                    <a:pt x="2333231" y="24384"/>
                  </a:lnTo>
                  <a:lnTo>
                    <a:pt x="2336292" y="32004"/>
                  </a:lnTo>
                  <a:lnTo>
                    <a:pt x="2351494" y="67068"/>
                  </a:lnTo>
                  <a:lnTo>
                    <a:pt x="0" y="1081278"/>
                  </a:lnTo>
                  <a:lnTo>
                    <a:pt x="5334" y="1093470"/>
                  </a:lnTo>
                  <a:lnTo>
                    <a:pt x="2356789" y="79286"/>
                  </a:lnTo>
                  <a:lnTo>
                    <a:pt x="2371331" y="112776"/>
                  </a:lnTo>
                  <a:lnTo>
                    <a:pt x="2374392" y="120396"/>
                  </a:lnTo>
                  <a:lnTo>
                    <a:pt x="2381250" y="115062"/>
                  </a:lnTo>
                  <a:lnTo>
                    <a:pt x="2504681" y="13716"/>
                  </a:lnTo>
                  <a:lnTo>
                    <a:pt x="2521445" y="0"/>
                  </a:lnTo>
                  <a:close/>
                </a:path>
              </a:pathLst>
            </a:custGeom>
            <a:solidFill>
              <a:srgbClr val="7F7F7F"/>
            </a:solidFill>
          </p:spPr>
          <p:txBody>
            <a:bodyPr wrap="square" lIns="0" tIns="0" rIns="0" bIns="0" rtlCol="0"/>
            <a:lstStyle/>
            <a:p>
              <a:endParaRPr sz="100"/>
            </a:p>
          </p:txBody>
        </p:sp>
        <p:sp>
          <p:nvSpPr>
            <p:cNvPr id="56" name="object 56"/>
            <p:cNvSpPr/>
            <p:nvPr/>
          </p:nvSpPr>
          <p:spPr>
            <a:xfrm>
              <a:off x="8905380" y="2808731"/>
              <a:ext cx="279400" cy="557530"/>
            </a:xfrm>
            <a:custGeom>
              <a:avLst/>
              <a:gdLst/>
              <a:ahLst/>
              <a:cxnLst/>
              <a:rect l="l" t="t" r="r" b="b"/>
              <a:pathLst>
                <a:path w="279400" h="557529">
                  <a:moveTo>
                    <a:pt x="25146" y="525780"/>
                  </a:moveTo>
                  <a:lnTo>
                    <a:pt x="0" y="525780"/>
                  </a:lnTo>
                  <a:lnTo>
                    <a:pt x="0" y="557022"/>
                  </a:lnTo>
                  <a:lnTo>
                    <a:pt x="25146" y="557022"/>
                  </a:lnTo>
                  <a:lnTo>
                    <a:pt x="25146" y="525780"/>
                  </a:lnTo>
                  <a:close/>
                </a:path>
                <a:path w="279400" h="557529">
                  <a:moveTo>
                    <a:pt x="25146" y="458724"/>
                  </a:moveTo>
                  <a:lnTo>
                    <a:pt x="0" y="458724"/>
                  </a:lnTo>
                  <a:lnTo>
                    <a:pt x="0" y="494538"/>
                  </a:lnTo>
                  <a:lnTo>
                    <a:pt x="25146" y="494538"/>
                  </a:lnTo>
                  <a:lnTo>
                    <a:pt x="25146" y="458724"/>
                  </a:lnTo>
                  <a:close/>
                </a:path>
                <a:path w="279400" h="557529">
                  <a:moveTo>
                    <a:pt x="25146" y="391668"/>
                  </a:moveTo>
                  <a:lnTo>
                    <a:pt x="0" y="391668"/>
                  </a:lnTo>
                  <a:lnTo>
                    <a:pt x="0" y="426720"/>
                  </a:lnTo>
                  <a:lnTo>
                    <a:pt x="25146" y="426720"/>
                  </a:lnTo>
                  <a:lnTo>
                    <a:pt x="25146" y="391668"/>
                  </a:lnTo>
                  <a:close/>
                </a:path>
                <a:path w="279400" h="557529">
                  <a:moveTo>
                    <a:pt x="25146" y="323850"/>
                  </a:moveTo>
                  <a:lnTo>
                    <a:pt x="0" y="323850"/>
                  </a:lnTo>
                  <a:lnTo>
                    <a:pt x="0" y="359664"/>
                  </a:lnTo>
                  <a:lnTo>
                    <a:pt x="25146" y="359664"/>
                  </a:lnTo>
                  <a:lnTo>
                    <a:pt x="25146" y="323850"/>
                  </a:lnTo>
                  <a:close/>
                </a:path>
                <a:path w="279400" h="557529">
                  <a:moveTo>
                    <a:pt x="25146" y="256794"/>
                  </a:moveTo>
                  <a:lnTo>
                    <a:pt x="0" y="256794"/>
                  </a:lnTo>
                  <a:lnTo>
                    <a:pt x="0" y="291846"/>
                  </a:lnTo>
                  <a:lnTo>
                    <a:pt x="25146" y="291846"/>
                  </a:lnTo>
                  <a:lnTo>
                    <a:pt x="25146" y="256794"/>
                  </a:lnTo>
                  <a:close/>
                </a:path>
                <a:path w="279400" h="557529">
                  <a:moveTo>
                    <a:pt x="25146" y="188976"/>
                  </a:moveTo>
                  <a:lnTo>
                    <a:pt x="0" y="188976"/>
                  </a:lnTo>
                  <a:lnTo>
                    <a:pt x="0" y="224790"/>
                  </a:lnTo>
                  <a:lnTo>
                    <a:pt x="25146" y="224790"/>
                  </a:lnTo>
                  <a:lnTo>
                    <a:pt x="25146" y="188976"/>
                  </a:lnTo>
                  <a:close/>
                </a:path>
                <a:path w="279400" h="557529">
                  <a:moveTo>
                    <a:pt x="25146" y="126492"/>
                  </a:moveTo>
                  <a:lnTo>
                    <a:pt x="0" y="126492"/>
                  </a:lnTo>
                  <a:lnTo>
                    <a:pt x="0" y="157734"/>
                  </a:lnTo>
                  <a:lnTo>
                    <a:pt x="25146" y="157734"/>
                  </a:lnTo>
                  <a:lnTo>
                    <a:pt x="25146" y="126492"/>
                  </a:lnTo>
                  <a:close/>
                </a:path>
                <a:path w="279400" h="557529">
                  <a:moveTo>
                    <a:pt x="278892" y="307848"/>
                  </a:moveTo>
                  <a:lnTo>
                    <a:pt x="253746" y="307848"/>
                  </a:lnTo>
                  <a:lnTo>
                    <a:pt x="253746" y="338328"/>
                  </a:lnTo>
                  <a:lnTo>
                    <a:pt x="278892" y="338328"/>
                  </a:lnTo>
                  <a:lnTo>
                    <a:pt x="278892" y="307848"/>
                  </a:lnTo>
                  <a:close/>
                </a:path>
                <a:path w="279400" h="557529">
                  <a:moveTo>
                    <a:pt x="278892" y="229362"/>
                  </a:moveTo>
                  <a:lnTo>
                    <a:pt x="253746" y="229362"/>
                  </a:lnTo>
                  <a:lnTo>
                    <a:pt x="253746" y="266700"/>
                  </a:lnTo>
                  <a:lnTo>
                    <a:pt x="278892" y="266700"/>
                  </a:lnTo>
                  <a:lnTo>
                    <a:pt x="278892" y="229362"/>
                  </a:lnTo>
                  <a:close/>
                </a:path>
                <a:path w="279400" h="557529">
                  <a:moveTo>
                    <a:pt x="278892" y="150114"/>
                  </a:moveTo>
                  <a:lnTo>
                    <a:pt x="253746" y="150114"/>
                  </a:lnTo>
                  <a:lnTo>
                    <a:pt x="253746" y="187452"/>
                  </a:lnTo>
                  <a:lnTo>
                    <a:pt x="278892" y="187452"/>
                  </a:lnTo>
                  <a:lnTo>
                    <a:pt x="278892" y="150114"/>
                  </a:lnTo>
                  <a:close/>
                </a:path>
                <a:path w="279400" h="557529">
                  <a:moveTo>
                    <a:pt x="278892" y="71628"/>
                  </a:moveTo>
                  <a:lnTo>
                    <a:pt x="253746" y="71628"/>
                  </a:lnTo>
                  <a:lnTo>
                    <a:pt x="253746" y="108966"/>
                  </a:lnTo>
                  <a:lnTo>
                    <a:pt x="278892" y="108966"/>
                  </a:lnTo>
                  <a:lnTo>
                    <a:pt x="278892" y="71628"/>
                  </a:lnTo>
                  <a:close/>
                </a:path>
                <a:path w="279400" h="557529">
                  <a:moveTo>
                    <a:pt x="278892" y="0"/>
                  </a:moveTo>
                  <a:lnTo>
                    <a:pt x="253746" y="0"/>
                  </a:lnTo>
                  <a:lnTo>
                    <a:pt x="253746" y="30480"/>
                  </a:lnTo>
                  <a:lnTo>
                    <a:pt x="278892" y="30480"/>
                  </a:lnTo>
                  <a:lnTo>
                    <a:pt x="278892" y="0"/>
                  </a:lnTo>
                  <a:close/>
                </a:path>
              </a:pathLst>
            </a:custGeom>
            <a:solidFill>
              <a:srgbClr val="000000"/>
            </a:solidFill>
          </p:spPr>
          <p:txBody>
            <a:bodyPr wrap="square" lIns="0" tIns="0" rIns="0" bIns="0" rtlCol="0"/>
            <a:lstStyle/>
            <a:p>
              <a:endParaRPr sz="100"/>
            </a:p>
          </p:txBody>
        </p:sp>
        <p:sp>
          <p:nvSpPr>
            <p:cNvPr id="57" name="object 57"/>
            <p:cNvSpPr/>
            <p:nvPr/>
          </p:nvSpPr>
          <p:spPr>
            <a:xfrm>
              <a:off x="9673856" y="2595372"/>
              <a:ext cx="0" cy="339090"/>
            </a:xfrm>
            <a:custGeom>
              <a:avLst/>
              <a:gdLst/>
              <a:ahLst/>
              <a:cxnLst/>
              <a:rect l="l" t="t" r="r" b="b"/>
              <a:pathLst>
                <a:path h="339089">
                  <a:moveTo>
                    <a:pt x="0" y="0"/>
                  </a:moveTo>
                  <a:lnTo>
                    <a:pt x="0" y="339089"/>
                  </a:lnTo>
                </a:path>
              </a:pathLst>
            </a:custGeom>
            <a:ln w="25146">
              <a:solidFill>
                <a:srgbClr val="000000"/>
              </a:solidFill>
              <a:prstDash val="sysDot"/>
            </a:ln>
          </p:spPr>
          <p:txBody>
            <a:bodyPr wrap="square" lIns="0" tIns="0" rIns="0" bIns="0" rtlCol="0"/>
            <a:lstStyle/>
            <a:p>
              <a:endParaRPr sz="100"/>
            </a:p>
          </p:txBody>
        </p:sp>
        <p:pic>
          <p:nvPicPr>
            <p:cNvPr id="58" name="object 58"/>
            <p:cNvPicPr/>
            <p:nvPr/>
          </p:nvPicPr>
          <p:blipFill>
            <a:blip r:embed="rId8" cstate="print"/>
            <a:stretch>
              <a:fillRect/>
            </a:stretch>
          </p:blipFill>
          <p:spPr>
            <a:xfrm>
              <a:off x="5615825" y="2763774"/>
              <a:ext cx="104394" cy="183641"/>
            </a:xfrm>
            <a:prstGeom prst="rect">
              <a:avLst/>
            </a:prstGeom>
          </p:spPr>
        </p:pic>
        <p:sp>
          <p:nvSpPr>
            <p:cNvPr id="59" name="object 59"/>
            <p:cNvSpPr/>
            <p:nvPr/>
          </p:nvSpPr>
          <p:spPr>
            <a:xfrm>
              <a:off x="6691008" y="2749295"/>
              <a:ext cx="3108960" cy="1360170"/>
            </a:xfrm>
            <a:custGeom>
              <a:avLst/>
              <a:gdLst/>
              <a:ahLst/>
              <a:cxnLst/>
              <a:rect l="l" t="t" r="r" b="b"/>
              <a:pathLst>
                <a:path w="3108959" h="1360170">
                  <a:moveTo>
                    <a:pt x="3108960" y="0"/>
                  </a:moveTo>
                  <a:lnTo>
                    <a:pt x="3088386" y="2209"/>
                  </a:lnTo>
                  <a:lnTo>
                    <a:pt x="3087624" y="2286"/>
                  </a:lnTo>
                  <a:lnTo>
                    <a:pt x="2929890" y="22771"/>
                  </a:lnTo>
                  <a:lnTo>
                    <a:pt x="2929115" y="22860"/>
                  </a:lnTo>
                  <a:lnTo>
                    <a:pt x="2920746" y="24384"/>
                  </a:lnTo>
                  <a:lnTo>
                    <a:pt x="2923794" y="32004"/>
                  </a:lnTo>
                  <a:lnTo>
                    <a:pt x="2938894" y="66827"/>
                  </a:lnTo>
                  <a:lnTo>
                    <a:pt x="2938272" y="67056"/>
                  </a:lnTo>
                  <a:lnTo>
                    <a:pt x="6096" y="1345692"/>
                  </a:lnTo>
                  <a:lnTo>
                    <a:pt x="0" y="1347978"/>
                  </a:lnTo>
                  <a:lnTo>
                    <a:pt x="5334" y="1360170"/>
                  </a:lnTo>
                  <a:lnTo>
                    <a:pt x="11417" y="1357884"/>
                  </a:lnTo>
                  <a:lnTo>
                    <a:pt x="2943593" y="79248"/>
                  </a:lnTo>
                  <a:lnTo>
                    <a:pt x="2944190" y="79032"/>
                  </a:lnTo>
                  <a:lnTo>
                    <a:pt x="2958846" y="112776"/>
                  </a:lnTo>
                  <a:lnTo>
                    <a:pt x="2961894" y="120396"/>
                  </a:lnTo>
                  <a:lnTo>
                    <a:pt x="2968739" y="115062"/>
                  </a:lnTo>
                  <a:lnTo>
                    <a:pt x="3092196" y="13716"/>
                  </a:lnTo>
                  <a:lnTo>
                    <a:pt x="3108960" y="0"/>
                  </a:lnTo>
                  <a:close/>
                </a:path>
              </a:pathLst>
            </a:custGeom>
            <a:solidFill>
              <a:srgbClr val="000000"/>
            </a:solidFill>
          </p:spPr>
          <p:txBody>
            <a:bodyPr wrap="square" lIns="0" tIns="0" rIns="0" bIns="0" rtlCol="0"/>
            <a:lstStyle/>
            <a:p>
              <a:endParaRPr sz="100"/>
            </a:p>
          </p:txBody>
        </p:sp>
      </p:grpSp>
      <p:sp>
        <p:nvSpPr>
          <p:cNvPr id="60" name="object 60"/>
          <p:cNvSpPr txBox="1"/>
          <p:nvPr/>
        </p:nvSpPr>
        <p:spPr>
          <a:xfrm rot="960000">
            <a:off x="6811334" y="3442613"/>
            <a:ext cx="415564" cy="196850"/>
          </a:xfrm>
          <a:prstGeom prst="rect">
            <a:avLst/>
          </a:prstGeom>
        </p:spPr>
        <p:txBody>
          <a:bodyPr vert="horz" wrap="square" lIns="0" tIns="0" rIns="0" bIns="0" rtlCol="0">
            <a:spAutoFit/>
          </a:bodyPr>
          <a:lstStyle/>
          <a:p>
            <a:pPr>
              <a:lnSpc>
                <a:spcPts val="1535"/>
              </a:lnSpc>
            </a:pPr>
            <a:r>
              <a:rPr sz="1360" spc="-20" dirty="0">
                <a:latin typeface="Times New Roman" panose="02020603050405020304"/>
                <a:cs typeface="Times New Roman" panose="02020603050405020304"/>
              </a:rPr>
              <a:t>Time</a:t>
            </a:r>
            <a:endParaRPr sz="1360">
              <a:latin typeface="Times New Roman" panose="02020603050405020304"/>
              <a:cs typeface="Times New Roman" panose="02020603050405020304"/>
            </a:endParaRPr>
          </a:p>
        </p:txBody>
      </p:sp>
      <p:pic>
        <p:nvPicPr>
          <p:cNvPr id="61" name="object 61"/>
          <p:cNvPicPr/>
          <p:nvPr/>
        </p:nvPicPr>
        <p:blipFill>
          <a:blip r:embed="rId9" cstate="print"/>
          <a:stretch>
            <a:fillRect/>
          </a:stretch>
        </p:blipFill>
        <p:spPr>
          <a:xfrm>
            <a:off x="6548408" y="1777316"/>
            <a:ext cx="3667359" cy="2074689"/>
          </a:xfrm>
          <a:prstGeom prst="rect">
            <a:avLst/>
          </a:prstGeom>
        </p:spPr>
      </p:pic>
      <p:sp>
        <p:nvSpPr>
          <p:cNvPr id="62" name="object 62"/>
          <p:cNvSpPr txBox="1"/>
          <p:nvPr/>
        </p:nvSpPr>
        <p:spPr>
          <a:xfrm>
            <a:off x="9521663" y="3026510"/>
            <a:ext cx="74343" cy="233680"/>
          </a:xfrm>
          <a:prstGeom prst="rect">
            <a:avLst/>
          </a:prstGeom>
        </p:spPr>
        <p:txBody>
          <a:bodyPr vert="horz" wrap="square" lIns="0" tIns="10949" rIns="0" bIns="0" rtlCol="0">
            <a:spAutoFit/>
          </a:bodyPr>
          <a:lstStyle/>
          <a:p>
            <a:pPr marL="12700">
              <a:lnSpc>
                <a:spcPct val="100000"/>
              </a:lnSpc>
              <a:spcBef>
                <a:spcPts val="95"/>
              </a:spcBef>
            </a:pPr>
            <a:r>
              <a:rPr sz="1450" i="1" spc="-50" dirty="0">
                <a:latin typeface="Arial" panose="020B0604020202020204"/>
                <a:cs typeface="Arial" panose="020B0604020202020204"/>
              </a:rPr>
              <a:t>f</a:t>
            </a:r>
            <a:endParaRPr sz="1450">
              <a:latin typeface="Arial" panose="020B0604020202020204"/>
              <a:cs typeface="Arial" panose="020B0604020202020204"/>
            </a:endParaRPr>
          </a:p>
        </p:txBody>
      </p:sp>
      <p:sp>
        <p:nvSpPr>
          <p:cNvPr id="63" name="object 63"/>
          <p:cNvSpPr txBox="1"/>
          <p:nvPr/>
        </p:nvSpPr>
        <p:spPr>
          <a:xfrm>
            <a:off x="9580446" y="3123328"/>
            <a:ext cx="391309" cy="205105"/>
          </a:xfrm>
          <a:prstGeom prst="rect">
            <a:avLst/>
          </a:prstGeom>
        </p:spPr>
        <p:txBody>
          <a:bodyPr vert="horz" wrap="square" lIns="0" tIns="10949" rIns="0" bIns="0" rtlCol="0">
            <a:spAutoFit/>
          </a:bodyPr>
          <a:lstStyle/>
          <a:p>
            <a:pPr marL="12700">
              <a:lnSpc>
                <a:spcPct val="100000"/>
              </a:lnSpc>
              <a:spcBef>
                <a:spcPts val="95"/>
              </a:spcBef>
            </a:pPr>
            <a:r>
              <a:rPr sz="1270" i="1" dirty="0">
                <a:latin typeface="Arial" panose="020B0604020202020204"/>
                <a:cs typeface="Arial" panose="020B0604020202020204"/>
              </a:rPr>
              <a:t>N</a:t>
            </a:r>
            <a:r>
              <a:rPr sz="1270" i="1" spc="-50" dirty="0">
                <a:latin typeface="Arial" panose="020B0604020202020204"/>
                <a:cs typeface="Arial" panose="020B0604020202020204"/>
              </a:rPr>
              <a:t> </a:t>
            </a:r>
            <a:r>
              <a:rPr sz="1270" dirty="0">
                <a:latin typeface="Times New Roman" panose="02020603050405020304"/>
                <a:cs typeface="Times New Roman" panose="02020603050405020304"/>
              </a:rPr>
              <a:t>+</a:t>
            </a:r>
            <a:r>
              <a:rPr sz="1270" spc="-10" dirty="0">
                <a:latin typeface="Times New Roman" panose="02020603050405020304"/>
                <a:cs typeface="Times New Roman" panose="02020603050405020304"/>
              </a:rPr>
              <a:t> </a:t>
            </a:r>
            <a:r>
              <a:rPr sz="1270" spc="-50" dirty="0">
                <a:latin typeface="Times New Roman" panose="02020603050405020304"/>
                <a:cs typeface="Times New Roman" panose="02020603050405020304"/>
              </a:rPr>
              <a:t>1</a:t>
            </a:r>
            <a:endParaRPr sz="1270">
              <a:latin typeface="Times New Roman" panose="02020603050405020304"/>
              <a:cs typeface="Times New Roman" panose="02020603050405020304"/>
            </a:endParaRPr>
          </a:p>
        </p:txBody>
      </p:sp>
      <p:sp>
        <p:nvSpPr>
          <p:cNvPr id="64" name="object 64"/>
          <p:cNvSpPr txBox="1"/>
          <p:nvPr/>
        </p:nvSpPr>
        <p:spPr>
          <a:xfrm>
            <a:off x="9754720" y="2837021"/>
            <a:ext cx="74343" cy="233680"/>
          </a:xfrm>
          <a:prstGeom prst="rect">
            <a:avLst/>
          </a:prstGeom>
        </p:spPr>
        <p:txBody>
          <a:bodyPr vert="horz" wrap="square" lIns="0" tIns="10949" rIns="0" bIns="0" rtlCol="0">
            <a:spAutoFit/>
          </a:bodyPr>
          <a:lstStyle/>
          <a:p>
            <a:pPr marL="12700">
              <a:lnSpc>
                <a:spcPct val="100000"/>
              </a:lnSpc>
              <a:spcBef>
                <a:spcPts val="95"/>
              </a:spcBef>
            </a:pPr>
            <a:r>
              <a:rPr sz="1450" i="1" spc="-50" dirty="0">
                <a:latin typeface="Arial" panose="020B0604020202020204"/>
                <a:cs typeface="Arial" panose="020B0604020202020204"/>
              </a:rPr>
              <a:t>f</a:t>
            </a:r>
            <a:endParaRPr sz="1450">
              <a:latin typeface="Arial" panose="020B0604020202020204"/>
              <a:cs typeface="Arial" panose="020B0604020202020204"/>
            </a:endParaRPr>
          </a:p>
        </p:txBody>
      </p:sp>
      <p:sp>
        <p:nvSpPr>
          <p:cNvPr id="65" name="object 65"/>
          <p:cNvSpPr txBox="1"/>
          <p:nvPr/>
        </p:nvSpPr>
        <p:spPr>
          <a:xfrm>
            <a:off x="9812811" y="2933148"/>
            <a:ext cx="392461" cy="205105"/>
          </a:xfrm>
          <a:prstGeom prst="rect">
            <a:avLst/>
          </a:prstGeom>
        </p:spPr>
        <p:txBody>
          <a:bodyPr vert="horz" wrap="square" lIns="0" tIns="10949" rIns="0" bIns="0" rtlCol="0">
            <a:spAutoFit/>
          </a:bodyPr>
          <a:lstStyle/>
          <a:p>
            <a:pPr marL="12700">
              <a:lnSpc>
                <a:spcPct val="100000"/>
              </a:lnSpc>
              <a:spcBef>
                <a:spcPts val="95"/>
              </a:spcBef>
            </a:pPr>
            <a:r>
              <a:rPr sz="1270" i="1" dirty="0">
                <a:latin typeface="Arial" panose="020B0604020202020204"/>
                <a:cs typeface="Arial" panose="020B0604020202020204"/>
              </a:rPr>
              <a:t>N</a:t>
            </a:r>
            <a:r>
              <a:rPr sz="1270" i="1" spc="-45" dirty="0">
                <a:latin typeface="Arial" panose="020B0604020202020204"/>
                <a:cs typeface="Arial" panose="020B0604020202020204"/>
              </a:rPr>
              <a:t> </a:t>
            </a:r>
            <a:r>
              <a:rPr sz="1270" dirty="0">
                <a:latin typeface="Times New Roman" panose="02020603050405020304"/>
                <a:cs typeface="Times New Roman" panose="02020603050405020304"/>
              </a:rPr>
              <a:t>+</a:t>
            </a:r>
            <a:r>
              <a:rPr sz="1270" spc="-10" dirty="0">
                <a:latin typeface="Times New Roman" panose="02020603050405020304"/>
                <a:cs typeface="Times New Roman" panose="02020603050405020304"/>
              </a:rPr>
              <a:t> </a:t>
            </a:r>
            <a:r>
              <a:rPr sz="1270" spc="-50" dirty="0">
                <a:latin typeface="Times New Roman" panose="02020603050405020304"/>
                <a:cs typeface="Times New Roman" panose="02020603050405020304"/>
              </a:rPr>
              <a:t>2</a:t>
            </a:r>
            <a:endParaRPr sz="1270">
              <a:latin typeface="Times New Roman" panose="02020603050405020304"/>
              <a:cs typeface="Times New Roman" panose="02020603050405020304"/>
            </a:endParaRPr>
          </a:p>
        </p:txBody>
      </p:sp>
      <p:sp>
        <p:nvSpPr>
          <p:cNvPr id="66" name="object 66"/>
          <p:cNvSpPr txBox="1"/>
          <p:nvPr/>
        </p:nvSpPr>
        <p:spPr>
          <a:xfrm>
            <a:off x="10209077" y="2619871"/>
            <a:ext cx="74343" cy="233680"/>
          </a:xfrm>
          <a:prstGeom prst="rect">
            <a:avLst/>
          </a:prstGeom>
        </p:spPr>
        <p:txBody>
          <a:bodyPr vert="horz" wrap="square" lIns="0" tIns="10949" rIns="0" bIns="0" rtlCol="0">
            <a:spAutoFit/>
          </a:bodyPr>
          <a:lstStyle/>
          <a:p>
            <a:pPr marL="12700">
              <a:lnSpc>
                <a:spcPct val="100000"/>
              </a:lnSpc>
              <a:spcBef>
                <a:spcPts val="95"/>
              </a:spcBef>
            </a:pPr>
            <a:r>
              <a:rPr sz="1450" i="1" spc="-50" dirty="0">
                <a:latin typeface="Arial" panose="020B0604020202020204"/>
                <a:cs typeface="Arial" panose="020B0604020202020204"/>
              </a:rPr>
              <a:t>f</a:t>
            </a:r>
            <a:endParaRPr sz="1450">
              <a:latin typeface="Arial" panose="020B0604020202020204"/>
              <a:cs typeface="Arial" panose="020B0604020202020204"/>
            </a:endParaRPr>
          </a:p>
        </p:txBody>
      </p:sp>
      <p:sp>
        <p:nvSpPr>
          <p:cNvPr id="67" name="object 67"/>
          <p:cNvSpPr txBox="1"/>
          <p:nvPr/>
        </p:nvSpPr>
        <p:spPr>
          <a:xfrm>
            <a:off x="10267168" y="2716689"/>
            <a:ext cx="229367" cy="205105"/>
          </a:xfrm>
          <a:prstGeom prst="rect">
            <a:avLst/>
          </a:prstGeom>
        </p:spPr>
        <p:txBody>
          <a:bodyPr vert="horz" wrap="square" lIns="0" tIns="10949" rIns="0" bIns="0" rtlCol="0">
            <a:spAutoFit/>
          </a:bodyPr>
          <a:lstStyle/>
          <a:p>
            <a:pPr marL="12700">
              <a:lnSpc>
                <a:spcPct val="100000"/>
              </a:lnSpc>
              <a:spcBef>
                <a:spcPts val="95"/>
              </a:spcBef>
            </a:pPr>
            <a:r>
              <a:rPr sz="1270" spc="-25" dirty="0">
                <a:latin typeface="Times New Roman" panose="02020603050405020304"/>
                <a:cs typeface="Times New Roman" panose="02020603050405020304"/>
              </a:rPr>
              <a:t>2</a:t>
            </a:r>
            <a:r>
              <a:rPr sz="1270" i="1" spc="-25" dirty="0">
                <a:latin typeface="Arial" panose="020B0604020202020204"/>
                <a:cs typeface="Arial" panose="020B0604020202020204"/>
              </a:rPr>
              <a:t>N</a:t>
            </a:r>
            <a:endParaRPr sz="1270">
              <a:latin typeface="Arial" panose="020B0604020202020204"/>
              <a:cs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1-NOMA-in-5G-Networks-1-2048.jpg"/>
          <p:cNvPicPr>
            <a:picLocks noChangeAspect="1"/>
          </p:cNvPicPr>
          <p:nvPr/>
        </p:nvPicPr>
        <p:blipFill>
          <a:blip r:embed="rId1"/>
          <a:stretch>
            <a:fillRect/>
          </a:stretch>
        </p:blipFill>
        <p:spPr>
          <a:xfrm>
            <a:off x="470535" y="0"/>
            <a:ext cx="11497945" cy="68580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2-NOMA-in-5G-Networks-2-2048.jpg"/>
          <p:cNvPicPr>
            <a:picLocks noChangeAspect="1"/>
          </p:cNvPicPr>
          <p:nvPr/>
        </p:nvPicPr>
        <p:blipFill>
          <a:blip r:embed="rId1"/>
          <a:stretch>
            <a:fillRect/>
          </a:stretch>
        </p:blipFill>
        <p:spPr>
          <a:xfrm>
            <a:off x="436245" y="-635"/>
            <a:ext cx="11320145" cy="68580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NOMA-in-5G-Networks-3-2048.jpg"/>
          <p:cNvPicPr>
            <a:picLocks noChangeAspect="1"/>
          </p:cNvPicPr>
          <p:nvPr/>
        </p:nvPicPr>
        <p:blipFill>
          <a:blip r:embed="rId1"/>
          <a:stretch>
            <a:fillRect/>
          </a:stretch>
        </p:blipFill>
        <p:spPr>
          <a:xfrm>
            <a:off x="430530" y="0"/>
            <a:ext cx="11760835" cy="68580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4-NOMA-in-5G-Networks-4-2048.jpg"/>
          <p:cNvPicPr>
            <a:picLocks noChangeAspect="1"/>
          </p:cNvPicPr>
          <p:nvPr/>
        </p:nvPicPr>
        <p:blipFill>
          <a:blip r:embed="rId1"/>
          <a:stretch>
            <a:fillRect/>
          </a:stretch>
        </p:blipFill>
        <p:spPr>
          <a:xfrm>
            <a:off x="812800" y="243840"/>
            <a:ext cx="10895965" cy="646176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3-Non-orthogonal-multiple-access-3-2048.jpg"/>
          <p:cNvPicPr>
            <a:picLocks noChangeAspect="1"/>
          </p:cNvPicPr>
          <p:nvPr/>
        </p:nvPicPr>
        <p:blipFill>
          <a:blip r:embed="rId1"/>
          <a:stretch>
            <a:fillRect/>
          </a:stretch>
        </p:blipFill>
        <p:spPr>
          <a:xfrm>
            <a:off x="292735" y="299085"/>
            <a:ext cx="11688445" cy="639254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4-Non-orthogonal-multiple-access-4-2048.jpg"/>
          <p:cNvPicPr>
            <a:picLocks noChangeAspect="1"/>
          </p:cNvPicPr>
          <p:nvPr/>
        </p:nvPicPr>
        <p:blipFill>
          <a:blip r:embed="rId1"/>
          <a:stretch>
            <a:fillRect/>
          </a:stretch>
        </p:blipFill>
        <p:spPr>
          <a:xfrm>
            <a:off x="278130" y="136525"/>
            <a:ext cx="11758930" cy="67443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5-Non-orthogonal-multiple-access-5-2048.jpg"/>
          <p:cNvPicPr>
            <a:picLocks noChangeAspect="1"/>
          </p:cNvPicPr>
          <p:nvPr/>
        </p:nvPicPr>
        <p:blipFill>
          <a:blip r:embed="rId1"/>
          <a:stretch>
            <a:fillRect/>
          </a:stretch>
        </p:blipFill>
        <p:spPr>
          <a:xfrm>
            <a:off x="189230" y="0"/>
            <a:ext cx="11812905" cy="677672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6-Non-orthogonal-multiple-access-6-2048.jpg"/>
          <p:cNvPicPr>
            <a:picLocks noChangeAspect="1"/>
          </p:cNvPicPr>
          <p:nvPr/>
        </p:nvPicPr>
        <p:blipFill>
          <a:blip r:embed="rId1"/>
          <a:stretch>
            <a:fillRect/>
          </a:stretch>
        </p:blipFill>
        <p:spPr>
          <a:xfrm>
            <a:off x="210820" y="0"/>
            <a:ext cx="11825605"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376" y="3143786"/>
            <a:ext cx="11546006" cy="1143000"/>
          </a:xfrm>
        </p:spPr>
        <p:txBody>
          <a:bodyPr/>
          <a:lstStyle/>
          <a:p>
            <a:r>
              <a:rPr lang="en-US" dirty="0" smtClean="0"/>
              <a:t> </a:t>
            </a:r>
            <a:br>
              <a:rPr lang="en-US" dirty="0" smtClean="0"/>
            </a:br>
            <a:r>
              <a:rPr lang="en-US" u="sng" dirty="0" smtClean="0">
                <a:solidFill>
                  <a:srgbClr val="FF0000"/>
                </a:solidFill>
              </a:rPr>
              <a:t>5G Multiple ACCESS</a:t>
            </a:r>
            <a:br>
              <a:rPr lang="en-US" dirty="0" smtClean="0"/>
            </a:br>
            <a:r>
              <a:rPr lang="en-US" dirty="0" smtClean="0"/>
              <a:t>OMA ….Orthogonal </a:t>
            </a:r>
            <a:r>
              <a:rPr lang="en-US" dirty="0"/>
              <a:t>Multiple Access</a:t>
            </a:r>
            <a:br>
              <a:rPr lang="en-US" dirty="0" smtClean="0"/>
            </a:br>
            <a:r>
              <a:rPr lang="en-US" dirty="0" smtClean="0"/>
              <a:t>NOMA ...Non-Orthogonal </a:t>
            </a:r>
            <a:r>
              <a:rPr lang="en-US" dirty="0"/>
              <a:t>Multiple Access</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7-Non-orthogonal-multiple-access-7-2048.jpg"/>
          <p:cNvPicPr>
            <a:picLocks noChangeAspect="1"/>
          </p:cNvPicPr>
          <p:nvPr/>
        </p:nvPicPr>
        <p:blipFill>
          <a:blip r:embed="rId1"/>
          <a:stretch>
            <a:fillRect/>
          </a:stretch>
        </p:blipFill>
        <p:spPr>
          <a:xfrm>
            <a:off x="264795" y="0"/>
            <a:ext cx="11525250" cy="68580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08-Non-orthogonal-multiple-access-8-2048.jpg"/>
          <p:cNvPicPr>
            <a:picLocks noChangeAspect="1"/>
          </p:cNvPicPr>
          <p:nvPr/>
        </p:nvPicPr>
        <p:blipFill>
          <a:blip r:embed="rId1"/>
          <a:stretch>
            <a:fillRect/>
          </a:stretch>
        </p:blipFill>
        <p:spPr>
          <a:xfrm>
            <a:off x="114300" y="-139700"/>
            <a:ext cx="11854180" cy="68580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47638" y="166688"/>
            <a:ext cx="10515600" cy="393700"/>
          </a:xfrm>
        </p:spPr>
        <p:txBody>
          <a:bodyPr vert="horz" wrap="square" lIns="91440" tIns="45720" rIns="91440" bIns="45720" anchor="ctr" anchorCtr="0"/>
          <a:lstStyle/>
          <a:p>
            <a:r>
              <a:rPr dirty="0"/>
              <a:t>AGENDA</a:t>
            </a:r>
            <a:endParaRPr lang="en-IN" altLang="x-none" dirty="0"/>
          </a:p>
        </p:txBody>
      </p:sp>
      <p:sp>
        <p:nvSpPr>
          <p:cNvPr id="4099" name="Content Placeholder 2"/>
          <p:cNvSpPr>
            <a:spLocks noGrp="1"/>
          </p:cNvSpPr>
          <p:nvPr>
            <p:ph idx="1"/>
          </p:nvPr>
        </p:nvSpPr>
        <p:spPr>
          <a:xfrm>
            <a:off x="146050" y="669925"/>
            <a:ext cx="11610975" cy="4351338"/>
          </a:xfrm>
        </p:spPr>
        <p:txBody>
          <a:bodyPr vert="horz" wrap="square" lIns="91440" tIns="45720" rIns="91440" bIns="45720" anchor="t" anchorCtr="0"/>
          <a:lstStyle/>
          <a:p>
            <a:pPr>
              <a:buFont typeface="Wingdings" panose="05000000000000000000" pitchFamily="2" charset="2"/>
              <a:buChar char="Ø"/>
            </a:pPr>
            <a:r>
              <a:rPr lang="en-US" altLang="en-US" b="1" i="1" dirty="0">
                <a:solidFill>
                  <a:srgbClr val="0070C0"/>
                </a:solidFill>
              </a:rPr>
              <a:t>Why NOMA in 5G </a:t>
            </a:r>
            <a:endParaRPr lang="en-US" altLang="en-US" b="1" i="1" dirty="0">
              <a:solidFill>
                <a:srgbClr val="0070C0"/>
              </a:solidFill>
            </a:endParaRPr>
          </a:p>
          <a:p>
            <a:pPr>
              <a:buFont typeface="Wingdings" panose="05000000000000000000" pitchFamily="2" charset="2"/>
              <a:buChar char="Ø"/>
            </a:pPr>
            <a:r>
              <a:rPr lang="en-US" altLang="en-US" b="1" i="1" dirty="0">
                <a:solidFill>
                  <a:schemeClr val="bg2"/>
                </a:solidFill>
              </a:rPr>
              <a:t>CR_NOMA in 5G simulation</a:t>
            </a:r>
            <a:endParaRPr lang="en-US" altLang="en-US" b="1" i="1" dirty="0">
              <a:solidFill>
                <a:schemeClr val="bg2"/>
              </a:solidFill>
            </a:endParaRPr>
          </a:p>
          <a:p>
            <a:pPr>
              <a:buFont typeface="Wingdings" panose="05000000000000000000" pitchFamily="2" charset="2"/>
              <a:buChar char="Ø"/>
            </a:pPr>
            <a:r>
              <a:rPr lang="en-US" altLang="en-US" b="1" i="1" dirty="0">
                <a:solidFill>
                  <a:schemeClr val="bg2"/>
                </a:solidFill>
              </a:rPr>
              <a:t>CR_NOMA in 5G use cases</a:t>
            </a:r>
            <a:endParaRPr lang="en-US" altLang="en-US" b="1" i="1" dirty="0">
              <a:solidFill>
                <a:schemeClr val="bg2"/>
              </a:solidFill>
            </a:endParaRPr>
          </a:p>
          <a:p>
            <a:pPr>
              <a:buFont typeface="Wingdings" panose="05000000000000000000" pitchFamily="2" charset="2"/>
              <a:buChar char="Ø"/>
            </a:pPr>
            <a:r>
              <a:rPr lang="en-US" altLang="en-US" b="1" i="1" dirty="0">
                <a:solidFill>
                  <a:schemeClr val="bg2"/>
                </a:solidFill>
              </a:rPr>
              <a:t>Review of Paper ‘</a:t>
            </a:r>
            <a:r>
              <a:rPr lang="en-IN" altLang="x-none" dirty="0">
                <a:solidFill>
                  <a:schemeClr val="bg2"/>
                </a:solidFill>
              </a:rPr>
              <a:t>Energy Efficiency Optimization for NOMA-Based Cognitive Radio With Energy Harvesting’ </a:t>
            </a:r>
            <a:endParaRPr lang="en-US" altLang="en-US" b="1" i="1" dirty="0">
              <a:solidFill>
                <a:schemeClr val="bg2"/>
              </a:solidFill>
            </a:endParaRPr>
          </a:p>
          <a:p>
            <a:pPr>
              <a:buFont typeface="Wingdings" panose="05000000000000000000" pitchFamily="2" charset="2"/>
              <a:buChar char="Ø"/>
            </a:pPr>
            <a:r>
              <a:rPr lang="en-US" altLang="en-US" b="1" i="1" dirty="0">
                <a:solidFill>
                  <a:schemeClr val="bg2"/>
                </a:solidFill>
              </a:rPr>
              <a:t>Case Study of  ‘CR_NOMA in 5G’ use cases  in SMART AUTONOMOUS VEHICLE </a:t>
            </a:r>
            <a:endParaRPr lang="en-US" altLang="en-US" b="1" i="1" dirty="0">
              <a:solidFill>
                <a:schemeClr val="bg2"/>
              </a:solidFill>
            </a:endParaRPr>
          </a:p>
          <a:p>
            <a:pPr>
              <a:buNone/>
            </a:pPr>
            <a:endParaRPr lang="en-US" altLang="en-US" b="1" i="1" dirty="0">
              <a:solidFill>
                <a:srgbClr val="0070C0"/>
              </a:solidFill>
            </a:endParaRPr>
          </a:p>
          <a:p>
            <a:pPr>
              <a:buNone/>
            </a:pPr>
            <a:r>
              <a:rPr lang="en-US" altLang="en-US" b="1" i="1" dirty="0">
                <a:solidFill>
                  <a:srgbClr val="0070C0"/>
                </a:solidFill>
              </a:rPr>
              <a:t> </a:t>
            </a:r>
            <a:endParaRPr lang="en-US" altLang="en-US" b="1" i="1" dirty="0">
              <a:solidFill>
                <a:srgbClr val="0070C0"/>
              </a:solidFill>
            </a:endParaRPr>
          </a:p>
          <a:p>
            <a:pPr>
              <a:buNone/>
            </a:pPr>
            <a:endParaRPr lang="en-US" altLang="en-US" b="1" i="1" dirty="0">
              <a:solidFill>
                <a:srgbClr val="0070C0"/>
              </a:solidFill>
            </a:endParaRPr>
          </a:p>
          <a:p>
            <a:pPr>
              <a:buNone/>
            </a:pPr>
            <a:endParaRPr lang="en-US" altLang="en-US" b="1" i="1" dirty="0">
              <a:solidFill>
                <a:srgbClr val="0070C0"/>
              </a:solidFill>
            </a:endParaRPr>
          </a:p>
          <a:p>
            <a:pPr>
              <a:buFont typeface="Wingdings" panose="05000000000000000000" pitchFamily="2" charset="2"/>
              <a:buChar char="Ø"/>
            </a:pPr>
            <a:endParaRPr lang="en-US" altLang="en-US" b="1" i="1" dirty="0">
              <a:solidFill>
                <a:srgbClr val="0070C0"/>
              </a:solidFill>
            </a:endParaRPr>
          </a:p>
          <a:p>
            <a:pPr>
              <a:buNone/>
            </a:pPr>
            <a:r>
              <a:rPr b="1" i="1" dirty="0">
                <a:solidFill>
                  <a:srgbClr val="0070C0"/>
                </a:solidFill>
              </a:rPr>
              <a:t>    </a:t>
            </a:r>
            <a:endParaRPr dirty="0"/>
          </a:p>
          <a:p>
            <a:pPr>
              <a:buNone/>
            </a:pPr>
            <a:endParaRPr lang="en-IN" altLang="x-none"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vert="horz" wrap="square" lIns="91440" tIns="45720" rIns="91440" bIns="45720" anchor="ctr" anchorCtr="0"/>
          <a:lstStyle/>
          <a:p>
            <a:r>
              <a:rPr dirty="0"/>
              <a:t>Why  NOMA in 5G ?? </a:t>
            </a:r>
            <a:endParaRPr lang="en-IN" altLang="x-none" dirty="0"/>
          </a:p>
        </p:txBody>
      </p:sp>
      <p:sp>
        <p:nvSpPr>
          <p:cNvPr id="5123" name="Content Placeholder 2"/>
          <p:cNvSpPr>
            <a:spLocks noGrp="1"/>
          </p:cNvSpPr>
          <p:nvPr>
            <p:ph idx="1"/>
          </p:nvPr>
        </p:nvSpPr>
        <p:spPr>
          <a:xfrm>
            <a:off x="777875" y="1846263"/>
            <a:ext cx="10515600" cy="4351337"/>
          </a:xfrm>
        </p:spPr>
        <p:txBody>
          <a:bodyPr vert="horz" wrap="square" lIns="91440" tIns="45720" rIns="91440" bIns="45720" anchor="t" anchorCtr="0"/>
          <a:lstStyle/>
          <a:p>
            <a:r>
              <a:rPr dirty="0"/>
              <a:t>5G NOMA use  Cases in SMART VEHICLES  for</a:t>
            </a:r>
            <a:endParaRPr dirty="0"/>
          </a:p>
          <a:p>
            <a:pPr>
              <a:buNone/>
            </a:pPr>
            <a:r>
              <a:rPr dirty="0"/>
              <a:t>Handling BIG DATA in Autonomous Vehicles   </a:t>
            </a:r>
            <a:endParaRPr lang="en-IN" altLang="x-none"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61963" y="1470025"/>
            <a:ext cx="11606212" cy="1325563"/>
          </a:xfrm>
        </p:spPr>
        <p:txBody>
          <a:bodyPr vert="horz" wrap="square" lIns="91440" tIns="45720" rIns="91440" bIns="45720" anchor="ctr" anchorCtr="0"/>
          <a:lstStyle/>
          <a:p>
            <a:r>
              <a:rPr dirty="0"/>
              <a:t>4G   NOMA (</a:t>
            </a:r>
            <a:r>
              <a:rPr lang="en-IN" altLang="x-none" dirty="0"/>
              <a:t>Non-orthogonal multiple access) </a:t>
            </a:r>
            <a:r>
              <a:rPr dirty="0"/>
              <a:t>and 4G OFDMA (</a:t>
            </a:r>
            <a:r>
              <a:rPr lang="en-IN" altLang="x-none" dirty="0"/>
              <a:t>orthogonal multiple access </a:t>
            </a:r>
            <a:r>
              <a:rPr dirty="0"/>
              <a:t>OMA)   Throughput  </a:t>
            </a:r>
            <a:endParaRPr lang="en-IN" altLang="x-none" dirty="0"/>
          </a:p>
        </p:txBody>
      </p:sp>
      <p:pic>
        <p:nvPicPr>
          <p:cNvPr id="7171" name="Picture 2"/>
          <p:cNvPicPr>
            <a:picLocks noGrp="1" noChangeAspect="1"/>
          </p:cNvPicPr>
          <p:nvPr>
            <p:ph idx="1"/>
          </p:nvPr>
        </p:nvPicPr>
        <p:blipFill>
          <a:blip r:embed="rId1"/>
          <a:srcRect/>
          <a:stretch>
            <a:fillRect/>
          </a:stretch>
        </p:blipFill>
        <p:spPr>
          <a:xfrm>
            <a:off x="1062038" y="3205163"/>
            <a:ext cx="10067925" cy="1590675"/>
          </a:xfrm>
        </p:spPr>
      </p:pic>
      <p:sp>
        <p:nvSpPr>
          <p:cNvPr id="7172" name="TextBox 4"/>
          <p:cNvSpPr txBox="1"/>
          <p:nvPr/>
        </p:nvSpPr>
        <p:spPr>
          <a:xfrm>
            <a:off x="160338" y="5305425"/>
            <a:ext cx="11836400" cy="954088"/>
          </a:xfrm>
          <a:prstGeom prst="rect">
            <a:avLst/>
          </a:prstGeom>
          <a:noFill/>
          <a:ln w="9525">
            <a:noFill/>
          </a:ln>
        </p:spPr>
        <p:txBody>
          <a:bodyPr wrap="none">
            <a:spAutoFit/>
          </a:bodyPr>
          <a:lstStyle/>
          <a:p>
            <a:r>
              <a:rPr dirty="0">
                <a:latin typeface="Arial" panose="020B0604020202020204" pitchFamily="34" charset="0"/>
              </a:rPr>
              <a:t>** </a:t>
            </a:r>
            <a:r>
              <a:rPr sz="2800" dirty="0">
                <a:latin typeface="Arial" panose="020B0604020202020204" pitchFamily="34" charset="0"/>
              </a:rPr>
              <a:t>Under  Same   Channel condition,  </a:t>
            </a:r>
            <a:endParaRPr sz="2800" dirty="0">
              <a:latin typeface="Arial" panose="020B0604020202020204" pitchFamily="34" charset="0"/>
            </a:endParaRPr>
          </a:p>
          <a:p>
            <a:r>
              <a:rPr sz="2800" dirty="0">
                <a:latin typeface="Arial" panose="020B0604020202020204" pitchFamily="34" charset="0"/>
              </a:rPr>
              <a:t> LTE NOMA throughput is almost Double  than LTE OFDMA  based OMA </a:t>
            </a:r>
            <a:endParaRPr lang="en-IN" altLang="x-none" sz="2800" dirty="0">
              <a:latin typeface="Arial" panose="020B0604020202020204" pitchFamily="34" charset="0"/>
            </a:endParaRPr>
          </a:p>
        </p:txBody>
      </p:sp>
      <p:sp>
        <p:nvSpPr>
          <p:cNvPr id="7173" name="TextBox 5"/>
          <p:cNvSpPr txBox="1"/>
          <p:nvPr/>
        </p:nvSpPr>
        <p:spPr>
          <a:xfrm>
            <a:off x="241300" y="322263"/>
            <a:ext cx="11796713" cy="922337"/>
          </a:xfrm>
          <a:prstGeom prst="rect">
            <a:avLst/>
          </a:prstGeom>
          <a:noFill/>
          <a:ln w="9525">
            <a:noFill/>
          </a:ln>
        </p:spPr>
        <p:txBody>
          <a:bodyPr>
            <a:spAutoFit/>
          </a:bodyPr>
          <a:lstStyle/>
          <a:p>
            <a:r>
              <a:rPr b="1" u="sng" dirty="0">
                <a:latin typeface="Arial" panose="020B0604020202020204" pitchFamily="34" charset="0"/>
              </a:rPr>
              <a:t>MULTIPLE USER  RADIO ACEES (MA)   OMA  Vs NOMA :- </a:t>
            </a:r>
            <a:endParaRPr b="1" u="sng" dirty="0">
              <a:latin typeface="Arial" panose="020B0604020202020204" pitchFamily="34" charset="0"/>
            </a:endParaRPr>
          </a:p>
          <a:p>
            <a:r>
              <a:rPr dirty="0">
                <a:latin typeface="Arial" panose="020B0604020202020204" pitchFamily="34" charset="0"/>
              </a:rPr>
              <a:t>Present uses for 4G  Multi user Radio Access  ( MA)  Technology :  OMA</a:t>
            </a:r>
            <a:endParaRPr dirty="0">
              <a:latin typeface="Arial" panose="020B0604020202020204" pitchFamily="34" charset="0"/>
            </a:endParaRPr>
          </a:p>
          <a:p>
            <a:r>
              <a:rPr dirty="0">
                <a:latin typeface="Arial" panose="020B0604020202020204" pitchFamily="34" charset="0"/>
              </a:rPr>
              <a:t>Future Uses for 5G MA  … NOMA  </a:t>
            </a:r>
            <a:endParaRPr lang="en-IN" altLang="x-none" dirty="0">
              <a:latin typeface="Arial" panose="020B0604020202020204" pitchFamily="34" charset="0"/>
            </a:endParaRPr>
          </a:p>
        </p:txBody>
      </p:sp>
      <p:sp>
        <p:nvSpPr>
          <p:cNvPr id="7174" name="TextBox 5"/>
          <p:cNvSpPr txBox="1"/>
          <p:nvPr/>
        </p:nvSpPr>
        <p:spPr>
          <a:xfrm>
            <a:off x="6702425" y="4597400"/>
            <a:ext cx="4310063" cy="646113"/>
          </a:xfrm>
          <a:prstGeom prst="rect">
            <a:avLst/>
          </a:prstGeom>
          <a:noFill/>
          <a:ln w="9525">
            <a:noFill/>
          </a:ln>
        </p:spPr>
        <p:txBody>
          <a:bodyPr>
            <a:spAutoFit/>
          </a:bodyPr>
          <a:lstStyle/>
          <a:p>
            <a:r>
              <a:rPr dirty="0">
                <a:latin typeface="Arial" panose="020B0604020202020204" pitchFamily="34" charset="0"/>
              </a:rPr>
              <a:t>OFDMA  uses in present  4G SMART PHONE  RADIO TECHNOLOGY  </a:t>
            </a:r>
            <a:endParaRPr lang="en-IN" altLang="x-none" dirty="0">
              <a:latin typeface="Arial" panose="020B0604020202020204" pitchFamily="34" charset="0"/>
            </a:endParaRPr>
          </a:p>
        </p:txBody>
      </p:sp>
      <p:sp>
        <p:nvSpPr>
          <p:cNvPr id="7175" name="TextBox 6"/>
          <p:cNvSpPr txBox="1"/>
          <p:nvPr/>
        </p:nvSpPr>
        <p:spPr>
          <a:xfrm>
            <a:off x="742950" y="4822825"/>
            <a:ext cx="5186363" cy="369888"/>
          </a:xfrm>
          <a:prstGeom prst="rect">
            <a:avLst/>
          </a:prstGeom>
          <a:noFill/>
          <a:ln w="9525">
            <a:noFill/>
          </a:ln>
        </p:spPr>
        <p:txBody>
          <a:bodyPr wrap="none">
            <a:spAutoFit/>
          </a:bodyPr>
          <a:lstStyle/>
          <a:p>
            <a:r>
              <a:rPr dirty="0">
                <a:latin typeface="Arial" panose="020B0604020202020204" pitchFamily="34" charset="0"/>
              </a:rPr>
              <a:t>5G NOMA  targeted  for Big Data in Automotives </a:t>
            </a:r>
            <a:endParaRPr lang="en-IN" altLang="x-none"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65113" y="0"/>
            <a:ext cx="10515600" cy="874713"/>
          </a:xfrm>
        </p:spPr>
        <p:txBody>
          <a:bodyPr vert="horz" wrap="square" lIns="91440" tIns="45720" rIns="91440" bIns="45720" anchor="ctr" anchorCtr="0"/>
          <a:lstStyle/>
          <a:p>
            <a:r>
              <a:rPr dirty="0"/>
              <a:t>5G NOMA</a:t>
            </a:r>
            <a:endParaRPr lang="en-IN" altLang="x-none" dirty="0"/>
          </a:p>
        </p:txBody>
      </p:sp>
      <p:sp>
        <p:nvSpPr>
          <p:cNvPr id="8195" name="Content Placeholder 2"/>
          <p:cNvSpPr>
            <a:spLocks noGrp="1"/>
          </p:cNvSpPr>
          <p:nvPr>
            <p:ph idx="1"/>
          </p:nvPr>
        </p:nvSpPr>
        <p:spPr>
          <a:xfrm>
            <a:off x="0" y="682625"/>
            <a:ext cx="11745913" cy="5253038"/>
          </a:xfrm>
        </p:spPr>
        <p:txBody>
          <a:bodyPr vert="horz" wrap="square" lIns="91440" tIns="45720" rIns="91440" bIns="45720" anchor="t" anchorCtr="0"/>
          <a:lstStyle/>
          <a:p>
            <a:pPr algn="just"/>
            <a:r>
              <a:rPr lang="en-IN" altLang="x-none" sz="2000" dirty="0"/>
              <a:t>Non-orthogonal multiple access (NOMA) is one of the most promising radio access techniques in next-generation wireless communications. Compared to orthogonal frequency division multiple access (OFDMA), which is the current de facto standard orthogonal multiple access </a:t>
            </a:r>
            <a:r>
              <a:rPr lang="en-IN" altLang="x-none" sz="2000" b="1" dirty="0"/>
              <a:t>(OMA) </a:t>
            </a:r>
            <a:r>
              <a:rPr lang="en-IN" altLang="x-none" sz="2000" dirty="0"/>
              <a:t>technique, NOMA offers a set of desirable potential benefits, such as enhanced spectrum efficiency, reduced latency with high reliability, and massive connectivity. </a:t>
            </a:r>
            <a:r>
              <a:rPr lang="en-IN" altLang="x-none" sz="2000" b="1" u="sng" dirty="0"/>
              <a:t>The baseline idea of NOMA is to serve multiple users using the same resource in terms of time, frequency, and space.  </a:t>
            </a:r>
            <a:endParaRPr lang="en-IN" altLang="x-none" sz="2000" b="1" u="sng" dirty="0"/>
          </a:p>
          <a:p>
            <a:pPr algn="just"/>
            <a:r>
              <a:rPr lang="en-IN" altLang="x-none" sz="2000" b="1" u="sng" dirty="0">
                <a:solidFill>
                  <a:srgbClr val="FF0000"/>
                </a:solidFill>
              </a:rPr>
              <a:t>Two major categories</a:t>
            </a:r>
            <a:endParaRPr lang="en-IN" altLang="x-none" sz="2000" b="1" u="sng" dirty="0"/>
          </a:p>
          <a:p>
            <a:pPr algn="just">
              <a:buNone/>
            </a:pPr>
            <a:r>
              <a:rPr lang="en-IN" altLang="x-none" sz="2000" b="1" dirty="0">
                <a:solidFill>
                  <a:srgbClr val="00B0F0"/>
                </a:solidFill>
              </a:rPr>
              <a:t>         i) power-domain NOMA </a:t>
            </a:r>
            <a:r>
              <a:rPr lang="en-IN" altLang="x-none" sz="2000" dirty="0"/>
              <a:t>and </a:t>
            </a:r>
            <a:endParaRPr lang="en-IN" altLang="x-none" sz="2000" dirty="0"/>
          </a:p>
          <a:p>
            <a:pPr algn="just">
              <a:buNone/>
            </a:pPr>
            <a:r>
              <a:rPr lang="en-IN" altLang="x-none" sz="2000" b="1" dirty="0">
                <a:solidFill>
                  <a:srgbClr val="FF0000"/>
                </a:solidFill>
              </a:rPr>
              <a:t>	   ii) code-domain NOMA</a:t>
            </a:r>
            <a:r>
              <a:rPr lang="en-IN" altLang="x-none" sz="2000" dirty="0">
                <a:solidFill>
                  <a:srgbClr val="FF0000"/>
                </a:solidFill>
              </a:rPr>
              <a:t>. </a:t>
            </a:r>
            <a:endParaRPr lang="en-IN" altLang="x-none" sz="2000" dirty="0">
              <a:solidFill>
                <a:srgbClr val="FF0000"/>
              </a:solidFill>
            </a:endParaRPr>
          </a:p>
          <a:p>
            <a:pPr algn="just"/>
            <a:r>
              <a:rPr lang="en-IN" altLang="x-none" sz="2000" b="1" u="sng" dirty="0"/>
              <a:t>Use Cases of 5G NOMA:-  </a:t>
            </a:r>
            <a:r>
              <a:rPr lang="en-IN" altLang="x-none" sz="2000" dirty="0"/>
              <a:t>has the potential to be applied in various fifth generation (5G) communication scenarios, including </a:t>
            </a:r>
            <a:r>
              <a:rPr lang="en-IN" altLang="x-none" sz="2000" dirty="0">
                <a:solidFill>
                  <a:srgbClr val="FF0000"/>
                </a:solidFill>
              </a:rPr>
              <a:t>Machine-to-Machine (M2M) </a:t>
            </a:r>
            <a:r>
              <a:rPr lang="en-IN" altLang="x-none" sz="2000" dirty="0"/>
              <a:t>communications and </a:t>
            </a:r>
            <a:r>
              <a:rPr lang="en-IN" altLang="x-none" sz="2000" b="1" u="sng" dirty="0">
                <a:solidFill>
                  <a:srgbClr val="0070C0"/>
                </a:solidFill>
              </a:rPr>
              <a:t>the Internet-of-Things (IoT). </a:t>
            </a:r>
            <a:endParaRPr lang="en-IN" altLang="x-none" sz="2000" b="1" u="sng" dirty="0">
              <a:solidFill>
                <a:srgbClr val="0070C0"/>
              </a:solidFill>
            </a:endParaRPr>
          </a:p>
          <a:p>
            <a:pPr algn="just"/>
            <a:r>
              <a:rPr lang="en-IN" altLang="x-none" sz="2000" b="1" u="sng" dirty="0">
                <a:solidFill>
                  <a:srgbClr val="0070C0"/>
                </a:solidFill>
              </a:rPr>
              <a:t>TECHNICAL ISSUES with NOMA </a:t>
            </a:r>
            <a:r>
              <a:rPr lang="en-IN" altLang="x-none" sz="2000" dirty="0"/>
              <a:t>:- Since the principle of NOMA allows multiple users to be superimposed on the same resource, this leads to interference for such systems. </a:t>
            </a:r>
            <a:endParaRPr lang="en-IN" altLang="x-none" sz="2000" dirty="0"/>
          </a:p>
          <a:p>
            <a:pPr algn="just"/>
            <a:r>
              <a:rPr lang="en-IN" altLang="x-none" sz="2000" b="1" u="sng" dirty="0"/>
              <a:t>Solution for Interference  Rejection from NOMA  Receiver :- </a:t>
            </a:r>
            <a:endParaRPr lang="en-IN" altLang="x-none" sz="2000" b="1" u="sng" dirty="0"/>
          </a:p>
          <a:p>
            <a:pPr algn="just">
              <a:buNone/>
            </a:pPr>
            <a:r>
              <a:rPr lang="en-IN" altLang="x-none" sz="2000" dirty="0"/>
              <a:t>     </a:t>
            </a:r>
            <a:r>
              <a:rPr lang="en-IN" altLang="x-none" sz="2000" b="1" dirty="0"/>
              <a:t>NOMA</a:t>
            </a:r>
            <a:r>
              <a:rPr lang="en-IN" altLang="x-none" sz="2000" dirty="0"/>
              <a:t> adopts the principle of successive interference cancellation (</a:t>
            </a:r>
            <a:r>
              <a:rPr lang="en-IN" altLang="x-none" sz="2000" b="1" dirty="0"/>
              <a:t>SIC</a:t>
            </a:r>
            <a:r>
              <a:rPr lang="en-IN" altLang="x-none" sz="2000" dirty="0"/>
              <a:t>) algorithm at the receiver’</a:t>
            </a:r>
            <a:endParaRPr lang="en-IN" altLang="x-none" sz="2000" dirty="0"/>
          </a:p>
          <a:p>
            <a:pPr algn="just"/>
            <a:endParaRPr lang="en-IN" altLang="x-none" sz="14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501650" y="184150"/>
            <a:ext cx="11455400" cy="1325563"/>
          </a:xfrm>
        </p:spPr>
        <p:txBody>
          <a:bodyPr vert="horz" wrap="square" lIns="91440" tIns="45720" rIns="91440" bIns="45720" anchor="ctr" anchorCtr="0"/>
          <a:lstStyle/>
          <a:p>
            <a:r>
              <a:rPr lang="en-IN" altLang="x-none" sz="3600" dirty="0"/>
              <a:t>Power-Domain Downlink NOMA with One 5G Base Station and Two Users </a:t>
            </a:r>
            <a:endParaRPr lang="en-IN" altLang="x-none" sz="3600" dirty="0"/>
          </a:p>
        </p:txBody>
      </p:sp>
      <p:pic>
        <p:nvPicPr>
          <p:cNvPr id="9219" name="Picture 3"/>
          <p:cNvPicPr>
            <a:picLocks noChangeAspect="1"/>
          </p:cNvPicPr>
          <p:nvPr/>
        </p:nvPicPr>
        <p:blipFill>
          <a:blip r:embed="rId1"/>
          <a:stretch>
            <a:fillRect/>
          </a:stretch>
        </p:blipFill>
        <p:spPr>
          <a:xfrm>
            <a:off x="573088" y="1690688"/>
            <a:ext cx="11344275" cy="4833937"/>
          </a:xfrm>
          <a:prstGeom prst="rect">
            <a:avLst/>
          </a:prstGeom>
          <a:noFill/>
          <a:ln w="9525">
            <a:noFill/>
          </a:ln>
        </p:spPr>
      </p:pic>
      <p:sp>
        <p:nvSpPr>
          <p:cNvPr id="9220" name="TextBox 3"/>
          <p:cNvSpPr txBox="1"/>
          <p:nvPr/>
        </p:nvSpPr>
        <p:spPr>
          <a:xfrm>
            <a:off x="1217613" y="1404938"/>
            <a:ext cx="10529887" cy="1200150"/>
          </a:xfrm>
          <a:prstGeom prst="rect">
            <a:avLst/>
          </a:prstGeom>
          <a:noFill/>
          <a:ln w="9525">
            <a:noFill/>
          </a:ln>
        </p:spPr>
        <p:txBody>
          <a:bodyPr wrap="none">
            <a:spAutoFit/>
          </a:bodyPr>
          <a:lstStyle/>
          <a:p>
            <a:pPr>
              <a:buFont typeface="Wingdings" panose="05000000000000000000" pitchFamily="2" charset="2"/>
              <a:buChar char="q"/>
            </a:pPr>
            <a:r>
              <a:rPr dirty="0">
                <a:latin typeface="Arial" panose="020B0604020202020204" pitchFamily="34" charset="0"/>
              </a:rPr>
              <a:t> </a:t>
            </a:r>
            <a:r>
              <a:rPr b="1" dirty="0">
                <a:solidFill>
                  <a:srgbClr val="FF0000"/>
                </a:solidFill>
                <a:latin typeface="Arial" panose="020B0604020202020204" pitchFamily="34" charset="0"/>
              </a:rPr>
              <a:t>SIC</a:t>
            </a:r>
            <a:r>
              <a:rPr dirty="0">
                <a:latin typeface="Arial" panose="020B0604020202020204" pitchFamily="34" charset="0"/>
              </a:rPr>
              <a:t>  is a </a:t>
            </a:r>
            <a:r>
              <a:rPr dirty="0">
                <a:solidFill>
                  <a:srgbClr val="FF0000"/>
                </a:solidFill>
                <a:latin typeface="Arial" panose="020B0604020202020204" pitchFamily="34" charset="0"/>
              </a:rPr>
              <a:t>DIFFERENTIAL RECEIVER  TECHNIQUE  similar to OP-AMP ( Operational Amplifier)  </a:t>
            </a:r>
            <a:r>
              <a:rPr dirty="0">
                <a:latin typeface="Arial" panose="020B0604020202020204" pitchFamily="34" charset="0"/>
              </a:rPr>
              <a:t>for</a:t>
            </a:r>
            <a:endParaRPr dirty="0">
              <a:latin typeface="Arial" panose="020B0604020202020204" pitchFamily="34" charset="0"/>
            </a:endParaRPr>
          </a:p>
          <a:p>
            <a:pPr>
              <a:buFont typeface="Wingdings" panose="05000000000000000000" pitchFamily="2" charset="2"/>
              <a:buChar char="Ø"/>
            </a:pPr>
            <a:r>
              <a:rPr dirty="0">
                <a:latin typeface="Arial" panose="020B0604020202020204" pitchFamily="34" charset="0"/>
              </a:rPr>
              <a:t>  Rejecting Interference from Other Users using  </a:t>
            </a:r>
            <a:r>
              <a:rPr dirty="0">
                <a:solidFill>
                  <a:srgbClr val="0070C0"/>
                </a:solidFill>
                <a:latin typeface="Arial" panose="020B0604020202020204" pitchFamily="34" charset="0"/>
              </a:rPr>
              <a:t>CMRR ( Common Mode Rejection Ratio)</a:t>
            </a:r>
            <a:endParaRPr dirty="0">
              <a:solidFill>
                <a:srgbClr val="0070C0"/>
              </a:solidFill>
              <a:latin typeface="Arial" panose="020B0604020202020204" pitchFamily="34" charset="0"/>
            </a:endParaRPr>
          </a:p>
          <a:p>
            <a:r>
              <a:rPr dirty="0">
                <a:latin typeface="Arial" panose="020B0604020202020204" pitchFamily="34" charset="0"/>
              </a:rPr>
              <a:t>     of  Similar Common Signal</a:t>
            </a:r>
            <a:endParaRPr dirty="0">
              <a:latin typeface="Arial" panose="020B0604020202020204" pitchFamily="34" charset="0"/>
            </a:endParaRPr>
          </a:p>
          <a:p>
            <a:pPr>
              <a:buFont typeface="Wingdings" panose="05000000000000000000" pitchFamily="2" charset="2"/>
              <a:buChar char="Ø"/>
            </a:pPr>
            <a:r>
              <a:rPr dirty="0">
                <a:latin typeface="Arial" panose="020B0604020202020204" pitchFamily="34" charset="0"/>
              </a:rPr>
              <a:t>  </a:t>
            </a:r>
            <a:r>
              <a:rPr dirty="0">
                <a:solidFill>
                  <a:srgbClr val="FF0000"/>
                </a:solidFill>
                <a:latin typeface="Arial" panose="020B0604020202020204" pitchFamily="34" charset="0"/>
              </a:rPr>
              <a:t>Amplifying</a:t>
            </a:r>
            <a:r>
              <a:rPr dirty="0">
                <a:latin typeface="Arial" panose="020B0604020202020204" pitchFamily="34" charset="0"/>
              </a:rPr>
              <a:t> The differential signals </a:t>
            </a:r>
            <a:endParaRPr lang="en-IN" altLang="x-none"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160338" y="106363"/>
            <a:ext cx="11788775" cy="1325562"/>
          </a:xfrm>
        </p:spPr>
        <p:txBody>
          <a:bodyPr vert="horz" wrap="square" lIns="91440" tIns="45720" rIns="91440" bIns="45720" anchor="ctr" anchorCtr="0"/>
          <a:lstStyle/>
          <a:p>
            <a:r>
              <a:rPr lang="en-IN" altLang="en-US" dirty="0"/>
              <a:t>comparison-of-amplification-by-</a:t>
            </a:r>
            <a:br>
              <a:rPr lang="en-IN" altLang="en-US" dirty="0"/>
            </a:br>
            <a:r>
              <a:rPr lang="en-IN" altLang="en-US" dirty="0"/>
              <a:t>             </a:t>
            </a:r>
            <a:r>
              <a:rPr lang="en-IN" altLang="en-US" dirty="0">
                <a:solidFill>
                  <a:srgbClr val="FF0000"/>
                </a:solidFill>
              </a:rPr>
              <a:t>CE amplifier-</a:t>
            </a:r>
            <a:r>
              <a:rPr lang="en-IN" altLang="en-US" dirty="0"/>
              <a:t>and-an-</a:t>
            </a:r>
            <a:r>
              <a:rPr lang="en-IN" altLang="en-US" dirty="0">
                <a:solidFill>
                  <a:srgbClr val="FF0000"/>
                </a:solidFill>
              </a:rPr>
              <a:t>op-amp</a:t>
            </a:r>
            <a:endParaRPr lang="en-IN" altLang="en-US" dirty="0">
              <a:solidFill>
                <a:srgbClr val="FF0000"/>
              </a:solidFill>
            </a:endParaRPr>
          </a:p>
        </p:txBody>
      </p:sp>
      <p:sp>
        <p:nvSpPr>
          <p:cNvPr id="10243" name="Content Placeholder 2"/>
          <p:cNvSpPr>
            <a:spLocks noGrp="1"/>
          </p:cNvSpPr>
          <p:nvPr>
            <p:ph idx="1"/>
          </p:nvPr>
        </p:nvSpPr>
        <p:spPr>
          <a:xfrm>
            <a:off x="303213" y="1282700"/>
            <a:ext cx="11503025" cy="4351338"/>
          </a:xfrm>
        </p:spPr>
        <p:txBody>
          <a:bodyPr vert="horz" wrap="square" lIns="91440" tIns="45720" rIns="91440" bIns="45720" anchor="t" anchorCtr="0"/>
          <a:lstStyle/>
          <a:p>
            <a:pPr algn="just"/>
            <a:r>
              <a:rPr lang="en-IN" altLang="en-US" dirty="0"/>
              <a:t>What are the differences in working of a common emitter amplifier and an op-amp? They both contain transistors, so what causes the difference and what are the differences?</a:t>
            </a:r>
            <a:endParaRPr lang="en-IN" altLang="en-US" dirty="0"/>
          </a:p>
          <a:p>
            <a:pPr algn="just"/>
            <a:r>
              <a:rPr lang="en-IN" altLang="en-US" dirty="0"/>
              <a:t>ANS:- An opamp is a </a:t>
            </a:r>
            <a:r>
              <a:rPr lang="en-IN" altLang="en-US" dirty="0">
                <a:solidFill>
                  <a:srgbClr val="FF0000"/>
                </a:solidFill>
              </a:rPr>
              <a:t>differential amplifier</a:t>
            </a:r>
            <a:r>
              <a:rPr lang="en-IN" altLang="en-US" dirty="0"/>
              <a:t>. That is, it amplifies the difference between its two inputs. An ideal opamp has the following characteristics of interest:</a:t>
            </a:r>
            <a:endParaRPr lang="en-IN" altLang="en-US" dirty="0"/>
          </a:p>
          <a:p>
            <a:pPr algn="just"/>
            <a:r>
              <a:rPr lang="en-IN" altLang="en-US" dirty="0"/>
              <a:t>Infinite voltage gain for </a:t>
            </a:r>
            <a:r>
              <a:rPr lang="en-IN" altLang="en-US" dirty="0">
                <a:solidFill>
                  <a:srgbClr val="FF0000"/>
                </a:solidFill>
              </a:rPr>
              <a:t>Difference Voltages at the Two Inputs </a:t>
            </a:r>
            <a:endParaRPr lang="en-IN" altLang="en-US" dirty="0">
              <a:solidFill>
                <a:srgbClr val="FF0000"/>
              </a:solidFill>
            </a:endParaRPr>
          </a:p>
          <a:p>
            <a:pPr algn="just"/>
            <a:r>
              <a:rPr lang="en-IN" altLang="en-US" dirty="0"/>
              <a:t>CMRR .. COMMON MODE Rejection ratio i.e. if  two same DC voltages of 1 volt are fed at its input , its output voltahes will be ZERO </a:t>
            </a:r>
            <a:endParaRPr lang="en-IN" altLang="en-US" dirty="0"/>
          </a:p>
          <a:p>
            <a:pPr algn="just"/>
            <a:r>
              <a:rPr lang="en-IN" altLang="en-US" dirty="0"/>
              <a:t>A common emitter amplifier is a very simple </a:t>
            </a:r>
            <a:r>
              <a:rPr lang="en-IN" altLang="en-US" dirty="0">
                <a:solidFill>
                  <a:srgbClr val="FF0000"/>
                </a:solidFill>
              </a:rPr>
              <a:t>single-transistor </a:t>
            </a:r>
            <a:r>
              <a:rPr lang="en-IN" altLang="en-US" dirty="0"/>
              <a:t>amplifier.</a:t>
            </a:r>
            <a:endParaRPr lang="en-IN" altLang="en-US" dirty="0"/>
          </a:p>
          <a:p>
            <a:pPr algn="just"/>
            <a:r>
              <a:rPr lang="en-IN" altLang="en-US" dirty="0">
                <a:solidFill>
                  <a:srgbClr val="FF0000"/>
                </a:solidFill>
              </a:rPr>
              <a:t>It's single-ended, rather than differential: it amplifies a voltage with reference to ground.</a:t>
            </a:r>
            <a:endParaRPr lang="en-IN" altLang="en-US" dirty="0">
              <a:solidFill>
                <a:srgbClr val="FF000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3"/>
          <p:cNvPicPr>
            <a:picLocks noChangeAspect="1"/>
          </p:cNvPicPr>
          <p:nvPr/>
        </p:nvPicPr>
        <p:blipFill>
          <a:blip r:embed="rId1"/>
          <a:stretch>
            <a:fillRect/>
          </a:stretch>
        </p:blipFill>
        <p:spPr>
          <a:xfrm>
            <a:off x="939800" y="161925"/>
            <a:ext cx="10379075" cy="5102225"/>
          </a:xfrm>
          <a:prstGeom prst="rect">
            <a:avLst/>
          </a:prstGeom>
          <a:noFill/>
          <a:ln w="9525">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vert="horz" wrap="square" lIns="91440" tIns="45720" rIns="91440" bIns="45720" anchor="ctr" anchorCtr="0"/>
          <a:lstStyle/>
          <a:p>
            <a:r>
              <a:rPr lang="en-IN" altLang="en-US" dirty="0"/>
              <a:t>SIC</a:t>
            </a:r>
            <a:endParaRPr lang="en-IN" altLang="en-US" dirty="0"/>
          </a:p>
        </p:txBody>
      </p:sp>
      <p:sp>
        <p:nvSpPr>
          <p:cNvPr id="12291" name="Content Placeholder 2"/>
          <p:cNvSpPr>
            <a:spLocks noGrp="1"/>
          </p:cNvSpPr>
          <p:nvPr>
            <p:ph idx="1"/>
          </p:nvPr>
        </p:nvSpPr>
        <p:spPr>
          <a:xfrm>
            <a:off x="838200" y="1825625"/>
            <a:ext cx="11185525" cy="1671638"/>
          </a:xfrm>
        </p:spPr>
        <p:txBody>
          <a:bodyPr vert="horz" wrap="square" lIns="91440" tIns="45720" rIns="91440" bIns="45720" anchor="t" anchorCtr="0"/>
          <a:lstStyle/>
          <a:p>
            <a:pPr algn="just"/>
            <a:r>
              <a:rPr lang="en-IN" altLang="en-US" dirty="0"/>
              <a:t>Successive Interference Cancellation (SIC) is a </a:t>
            </a:r>
            <a:r>
              <a:rPr lang="en-IN" altLang="en-US" b="1" dirty="0"/>
              <a:t>technique used by a receiver in a wireless data transmission that allows decoding of two or more packets that arrived simultaneously</a:t>
            </a:r>
            <a:r>
              <a:rPr lang="en-IN" altLang="en-US" dirty="0"/>
              <a:t> (in a regular system, more packets arriving at the same time cause a collision).</a:t>
            </a:r>
            <a:endParaRPr lang="en-IN" altLang="en-US" dirty="0"/>
          </a:p>
        </p:txBody>
      </p:sp>
      <p:pic>
        <p:nvPicPr>
          <p:cNvPr id="12292" name="Picture 2" descr="Image result for successive interference cancellation. Size: 365 x 160. Source: www.researchgate.net"/>
          <p:cNvPicPr>
            <a:picLocks noChangeAspect="1"/>
          </p:cNvPicPr>
          <p:nvPr/>
        </p:nvPicPr>
        <p:blipFill>
          <a:blip r:embed="rId1"/>
          <a:stretch>
            <a:fillRect/>
          </a:stretch>
        </p:blipFill>
        <p:spPr>
          <a:xfrm>
            <a:off x="1087438" y="3833813"/>
            <a:ext cx="4843462" cy="2122487"/>
          </a:xfrm>
          <a:prstGeom prst="rect">
            <a:avLst/>
          </a:prstGeom>
          <a:noFill/>
          <a:ln w="9525">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728980" y="643255"/>
            <a:ext cx="10250805" cy="368300"/>
          </a:xfrm>
          <a:prstGeom prst="rect">
            <a:avLst/>
          </a:prstGeom>
          <a:noFill/>
        </p:spPr>
        <p:txBody>
          <a:bodyPr wrap="square" rtlCol="0">
            <a:spAutoFit/>
          </a:bodyPr>
          <a:lstStyle/>
          <a:p>
            <a:r>
              <a:rPr lang="en-US" dirty="0"/>
              <a:t>5G Multiple Access :  OMA  ( Orthogonal Multiple Access) </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47638" y="166688"/>
            <a:ext cx="10515600" cy="393700"/>
          </a:xfrm>
        </p:spPr>
        <p:txBody>
          <a:bodyPr vert="horz" wrap="square" lIns="91440" tIns="45720" rIns="91440" bIns="45720" anchor="ctr" anchorCtr="0"/>
          <a:lstStyle/>
          <a:p>
            <a:r>
              <a:rPr dirty="0"/>
              <a:t>AGENDA</a:t>
            </a:r>
            <a:endParaRPr lang="en-IN" altLang="x-none" dirty="0"/>
          </a:p>
        </p:txBody>
      </p:sp>
      <p:sp>
        <p:nvSpPr>
          <p:cNvPr id="13315" name="Content Placeholder 2"/>
          <p:cNvSpPr>
            <a:spLocks noGrp="1"/>
          </p:cNvSpPr>
          <p:nvPr>
            <p:ph idx="1"/>
          </p:nvPr>
        </p:nvSpPr>
        <p:spPr>
          <a:xfrm>
            <a:off x="146050" y="669925"/>
            <a:ext cx="11610975" cy="4351338"/>
          </a:xfrm>
        </p:spPr>
        <p:txBody>
          <a:bodyPr vert="horz" wrap="square" lIns="91440" tIns="45720" rIns="91440" bIns="45720" anchor="t" anchorCtr="0"/>
          <a:lstStyle/>
          <a:p>
            <a:pPr>
              <a:buFont typeface="Wingdings" panose="05000000000000000000" pitchFamily="2" charset="2"/>
              <a:buChar char="Ø"/>
            </a:pPr>
            <a:r>
              <a:rPr lang="en-US" altLang="en-US" b="1" i="1" dirty="0">
                <a:solidFill>
                  <a:schemeClr val="bg2"/>
                </a:solidFill>
              </a:rPr>
              <a:t>Why CR_NOMA in 5G </a:t>
            </a:r>
            <a:endParaRPr lang="en-US" altLang="en-US" b="1" i="1" dirty="0">
              <a:solidFill>
                <a:schemeClr val="bg2"/>
              </a:solidFill>
            </a:endParaRPr>
          </a:p>
          <a:p>
            <a:pPr>
              <a:buFont typeface="Wingdings" panose="05000000000000000000" pitchFamily="2" charset="2"/>
              <a:buChar char="Ø"/>
            </a:pPr>
            <a:r>
              <a:rPr lang="en-US" altLang="en-US" b="1" i="1" dirty="0" smtClean="0">
                <a:solidFill>
                  <a:srgbClr val="0070C0"/>
                </a:solidFill>
              </a:rPr>
              <a:t>NOMA </a:t>
            </a:r>
            <a:r>
              <a:rPr lang="en-US" altLang="en-US" b="1" i="1" dirty="0">
                <a:solidFill>
                  <a:srgbClr val="0070C0"/>
                </a:solidFill>
              </a:rPr>
              <a:t>in 5G simulation</a:t>
            </a:r>
            <a:endParaRPr lang="en-US" altLang="en-US" b="1" i="1" dirty="0">
              <a:solidFill>
                <a:srgbClr val="0070C0"/>
              </a:solidFill>
            </a:endParaRPr>
          </a:p>
          <a:p>
            <a:pPr>
              <a:buFont typeface="Wingdings" panose="05000000000000000000" pitchFamily="2" charset="2"/>
              <a:buChar char="Ø"/>
            </a:pPr>
            <a:r>
              <a:rPr lang="en-US" altLang="en-US" b="1" i="1" dirty="0">
                <a:solidFill>
                  <a:schemeClr val="bg2"/>
                </a:solidFill>
              </a:rPr>
              <a:t>CR_NOMA in 5G use cases</a:t>
            </a:r>
            <a:endParaRPr lang="en-US" altLang="en-US" b="1" i="1" dirty="0">
              <a:solidFill>
                <a:schemeClr val="bg2"/>
              </a:solidFill>
            </a:endParaRPr>
          </a:p>
          <a:p>
            <a:pPr>
              <a:buFont typeface="Wingdings" panose="05000000000000000000" pitchFamily="2" charset="2"/>
              <a:buChar char="Ø"/>
            </a:pPr>
            <a:r>
              <a:rPr lang="en-US" altLang="en-US" b="1" i="1" dirty="0">
                <a:solidFill>
                  <a:schemeClr val="bg2"/>
                </a:solidFill>
              </a:rPr>
              <a:t>Review of Paper ‘</a:t>
            </a:r>
            <a:r>
              <a:rPr lang="en-IN" altLang="x-none" dirty="0">
                <a:solidFill>
                  <a:schemeClr val="bg2"/>
                </a:solidFill>
              </a:rPr>
              <a:t>Energy Efficiency Optimization for NOMA-Based Cognitive Radio With Energy Harvesting’ </a:t>
            </a:r>
            <a:endParaRPr lang="en-US" altLang="en-US" b="1" i="1" dirty="0">
              <a:solidFill>
                <a:schemeClr val="bg2"/>
              </a:solidFill>
            </a:endParaRPr>
          </a:p>
          <a:p>
            <a:pPr>
              <a:buFont typeface="Wingdings" panose="05000000000000000000" pitchFamily="2" charset="2"/>
              <a:buChar char="Ø"/>
            </a:pPr>
            <a:r>
              <a:rPr lang="en-US" altLang="en-US" b="1" i="1" dirty="0">
                <a:solidFill>
                  <a:schemeClr val="bg2"/>
                </a:solidFill>
              </a:rPr>
              <a:t>Case Study of  ‘CR_NOMA in 5G’ use cases  in SMART AUTONOMOUS VEHICLE </a:t>
            </a:r>
            <a:endParaRPr lang="en-US" altLang="en-US" b="1" i="1" dirty="0">
              <a:solidFill>
                <a:schemeClr val="bg2"/>
              </a:solidFill>
            </a:endParaRPr>
          </a:p>
          <a:p>
            <a:pPr>
              <a:buNone/>
            </a:pPr>
            <a:endParaRPr lang="en-US" altLang="en-US" b="1" i="1" dirty="0">
              <a:solidFill>
                <a:srgbClr val="0070C0"/>
              </a:solidFill>
            </a:endParaRPr>
          </a:p>
          <a:p>
            <a:pPr>
              <a:buNone/>
            </a:pPr>
            <a:r>
              <a:rPr lang="en-US" altLang="en-US" b="1" i="1" dirty="0">
                <a:solidFill>
                  <a:srgbClr val="0070C0"/>
                </a:solidFill>
              </a:rPr>
              <a:t> </a:t>
            </a:r>
            <a:endParaRPr lang="en-US" altLang="en-US" b="1" i="1" dirty="0">
              <a:solidFill>
                <a:srgbClr val="0070C0"/>
              </a:solidFill>
            </a:endParaRPr>
          </a:p>
          <a:p>
            <a:pPr>
              <a:buNone/>
            </a:pPr>
            <a:endParaRPr lang="en-US" altLang="en-US" b="1" i="1" dirty="0">
              <a:solidFill>
                <a:srgbClr val="0070C0"/>
              </a:solidFill>
            </a:endParaRPr>
          </a:p>
          <a:p>
            <a:pPr>
              <a:buNone/>
            </a:pPr>
            <a:endParaRPr lang="en-US" altLang="en-US" b="1" i="1" dirty="0">
              <a:solidFill>
                <a:srgbClr val="0070C0"/>
              </a:solidFill>
            </a:endParaRPr>
          </a:p>
          <a:p>
            <a:pPr>
              <a:buFont typeface="Wingdings" panose="05000000000000000000" pitchFamily="2" charset="2"/>
              <a:buChar char="Ø"/>
            </a:pPr>
            <a:endParaRPr lang="en-US" altLang="en-US" b="1" i="1" dirty="0">
              <a:solidFill>
                <a:srgbClr val="0070C0"/>
              </a:solidFill>
            </a:endParaRPr>
          </a:p>
          <a:p>
            <a:pPr>
              <a:buNone/>
            </a:pPr>
            <a:r>
              <a:rPr b="1" i="1" dirty="0">
                <a:solidFill>
                  <a:srgbClr val="0070C0"/>
                </a:solidFill>
              </a:rPr>
              <a:t>    </a:t>
            </a:r>
            <a:endParaRPr dirty="0"/>
          </a:p>
          <a:p>
            <a:pPr>
              <a:buNone/>
            </a:pPr>
            <a:endParaRPr lang="en-IN" altLang="x-none"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vert="horz" wrap="square" lIns="91440" tIns="45720" rIns="91440" bIns="45720" anchor="ctr" anchorCtr="0"/>
          <a:lstStyle/>
          <a:p>
            <a:r>
              <a:rPr dirty="0"/>
              <a:t>5G NOMA   Simulation in Systemvue software </a:t>
            </a:r>
            <a:endParaRPr lang="en-IN" altLang="x-none" dirty="0"/>
          </a:p>
        </p:txBody>
      </p:sp>
      <p:sp>
        <p:nvSpPr>
          <p:cNvPr id="14339" name="Content Placeholder 2"/>
          <p:cNvSpPr>
            <a:spLocks noGrp="1"/>
          </p:cNvSpPr>
          <p:nvPr>
            <p:ph idx="1"/>
          </p:nvPr>
        </p:nvSpPr>
        <p:spPr/>
        <p:txBody>
          <a:bodyPr vert="horz" wrap="square" lIns="91440" tIns="45720" rIns="91440" bIns="45720" anchor="t" anchorCtr="0"/>
          <a:lstStyle/>
          <a:p>
            <a:endParaRPr lang="en-IN" altLang="x-none"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vert="horz" wrap="square" lIns="91440" tIns="45720" rIns="91440" bIns="45720" anchor="ctr" anchorCtr="0"/>
          <a:lstStyle/>
          <a:p>
            <a:endParaRPr lang="en-IN" altLang="x-none" dirty="0"/>
          </a:p>
        </p:txBody>
      </p:sp>
      <p:sp>
        <p:nvSpPr>
          <p:cNvPr id="15363" name="Content Placeholder 2"/>
          <p:cNvSpPr>
            <a:spLocks noGrp="1"/>
          </p:cNvSpPr>
          <p:nvPr>
            <p:ph idx="1"/>
          </p:nvPr>
        </p:nvSpPr>
        <p:spPr/>
        <p:txBody>
          <a:bodyPr vert="horz" wrap="square" lIns="91440" tIns="45720" rIns="91440" bIns="45720" anchor="t" anchorCtr="0"/>
          <a:lstStyle/>
          <a:p>
            <a:endParaRPr lang="en-IN" altLang="x-none" dirty="0"/>
          </a:p>
        </p:txBody>
      </p:sp>
      <p:pic>
        <p:nvPicPr>
          <p:cNvPr id="15364" name="Picture 5"/>
          <p:cNvPicPr>
            <a:picLocks noChangeAspect="1"/>
          </p:cNvPicPr>
          <p:nvPr/>
        </p:nvPicPr>
        <p:blipFill>
          <a:blip r:embed="rId1"/>
          <a:stretch>
            <a:fillRect/>
          </a:stretch>
        </p:blipFill>
        <p:spPr>
          <a:xfrm>
            <a:off x="231775" y="273050"/>
            <a:ext cx="11706225" cy="6391275"/>
          </a:xfrm>
          <a:prstGeom prst="rect">
            <a:avLst/>
          </a:prstGeom>
          <a:noFill/>
          <a:ln w="9525">
            <a:noFill/>
          </a:ln>
        </p:spPr>
      </p:pic>
      <p:sp>
        <p:nvSpPr>
          <p:cNvPr id="15365" name="TextBox 5"/>
          <p:cNvSpPr txBox="1"/>
          <p:nvPr/>
        </p:nvSpPr>
        <p:spPr>
          <a:xfrm>
            <a:off x="573088" y="1246188"/>
            <a:ext cx="2265362" cy="369887"/>
          </a:xfrm>
          <a:prstGeom prst="rect">
            <a:avLst/>
          </a:prstGeom>
          <a:noFill/>
          <a:ln w="9525">
            <a:noFill/>
          </a:ln>
        </p:spPr>
        <p:txBody>
          <a:bodyPr wrap="none">
            <a:spAutoFit/>
          </a:bodyPr>
          <a:lstStyle/>
          <a:p>
            <a:r>
              <a:rPr dirty="0">
                <a:latin typeface="Arial" panose="020B0604020202020204" pitchFamily="34" charset="0"/>
              </a:rPr>
              <a:t>5G  BASE STATION</a:t>
            </a:r>
            <a:endParaRPr lang="en-IN" altLang="x-none" dirty="0">
              <a:latin typeface="Arial" panose="020B0604020202020204" pitchFamily="34" charset="0"/>
            </a:endParaRPr>
          </a:p>
        </p:txBody>
      </p:sp>
      <p:sp>
        <p:nvSpPr>
          <p:cNvPr id="15366" name="TextBox 6"/>
          <p:cNvSpPr txBox="1"/>
          <p:nvPr/>
        </p:nvSpPr>
        <p:spPr>
          <a:xfrm>
            <a:off x="8731250" y="1677988"/>
            <a:ext cx="1749425" cy="369887"/>
          </a:xfrm>
          <a:prstGeom prst="rect">
            <a:avLst/>
          </a:prstGeom>
          <a:noFill/>
          <a:ln w="9525">
            <a:noFill/>
          </a:ln>
        </p:spPr>
        <p:txBody>
          <a:bodyPr wrap="none">
            <a:spAutoFit/>
          </a:bodyPr>
          <a:lstStyle/>
          <a:p>
            <a:r>
              <a:rPr dirty="0">
                <a:latin typeface="Arial" panose="020B0604020202020204" pitchFamily="34" charset="0"/>
              </a:rPr>
              <a:t>UE 1 with  SIC </a:t>
            </a:r>
            <a:endParaRPr lang="en-IN" altLang="x-none" dirty="0">
              <a:latin typeface="Arial" panose="020B0604020202020204" pitchFamily="34" charset="0"/>
            </a:endParaRPr>
          </a:p>
        </p:txBody>
      </p:sp>
      <p:pic>
        <p:nvPicPr>
          <p:cNvPr id="15367" name="Picture 6"/>
          <p:cNvPicPr>
            <a:picLocks noChangeAspect="1"/>
          </p:cNvPicPr>
          <p:nvPr/>
        </p:nvPicPr>
        <p:blipFill>
          <a:blip r:embed="rId2"/>
          <a:stretch>
            <a:fillRect/>
          </a:stretch>
        </p:blipFill>
        <p:spPr>
          <a:xfrm>
            <a:off x="2246313" y="4313238"/>
            <a:ext cx="1771650" cy="1628775"/>
          </a:xfrm>
          <a:prstGeom prst="rect">
            <a:avLst/>
          </a:prstGeom>
          <a:noFill/>
          <a:ln w="9525">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838200" y="365125"/>
            <a:ext cx="10515600" cy="688975"/>
          </a:xfrm>
        </p:spPr>
        <p:txBody>
          <a:bodyPr vert="horz" wrap="square" lIns="91440" tIns="45720" rIns="91440" bIns="45720" anchor="ctr" anchorCtr="0"/>
          <a:lstStyle/>
          <a:p>
            <a:r>
              <a:rPr lang="en-IN" altLang="en-US" b="1" dirty="0"/>
              <a:t>5G_NOMA  Throughput</a:t>
            </a:r>
            <a:br>
              <a:rPr lang="en-IN" altLang="en-US" dirty="0"/>
            </a:br>
            <a:endParaRPr lang="en-IN" altLang="en-US" dirty="0"/>
          </a:p>
        </p:txBody>
      </p:sp>
      <p:sp>
        <p:nvSpPr>
          <p:cNvPr id="16387" name="Content Placeholder 2"/>
          <p:cNvSpPr>
            <a:spLocks noGrp="1"/>
          </p:cNvSpPr>
          <p:nvPr>
            <p:ph idx="1"/>
          </p:nvPr>
        </p:nvSpPr>
        <p:spPr>
          <a:xfrm>
            <a:off x="228600" y="657225"/>
            <a:ext cx="11734800" cy="4351338"/>
          </a:xfrm>
        </p:spPr>
        <p:txBody>
          <a:bodyPr vert="horz" wrap="square" lIns="91440" tIns="45720" rIns="91440" bIns="45720" anchor="t" anchorCtr="0"/>
          <a:lstStyle/>
          <a:p>
            <a:r>
              <a:rPr lang="en-IN" altLang="en-US" sz="2000" dirty="0"/>
              <a:t>This example workspace demonstrates </a:t>
            </a:r>
            <a:r>
              <a:rPr lang="en-IN" altLang="en-US" sz="2000" b="1" dirty="0"/>
              <a:t>NOMA</a:t>
            </a:r>
            <a:r>
              <a:rPr lang="en-IN" altLang="en-US" sz="2000" dirty="0"/>
              <a:t> (Non-Orthogonal Multiple Access) access link-level performance with 2 UEs for 5G downlink SISO system in AWGN environment. In </a:t>
            </a:r>
            <a:r>
              <a:rPr lang="en-IN" altLang="en-US" sz="2000" b="1" dirty="0"/>
              <a:t>NOMA</a:t>
            </a:r>
            <a:r>
              <a:rPr lang="en-IN" altLang="en-US" sz="2000" dirty="0"/>
              <a:t> access scheme, different UES are transmitted on the same frequency with different power. In the receiver, for the UE with higher power, it just demodulate the signal regardless of the signal of lower power UE. For the UE with lower power, firstly it needs to demodulate the signal of higher power UE using SIC (successive interference cancellation) method, then demodulate its own signal.</a:t>
            </a:r>
            <a:endParaRPr lang="en-IN" altLang="en-US" sz="2000" dirty="0"/>
          </a:p>
          <a:p>
            <a:r>
              <a:rPr lang="en-IN" altLang="en-US" sz="2000" dirty="0"/>
              <a:t>In the design “</a:t>
            </a:r>
            <a:r>
              <a:rPr lang="en-IN" altLang="en-US" sz="2000" b="1" dirty="0"/>
              <a:t>NOMA_5G_Design</a:t>
            </a:r>
            <a:r>
              <a:rPr lang="en-IN" altLang="en-US" sz="2000" dirty="0"/>
              <a:t>”, the input parameters includes </a:t>
            </a:r>
            <a:endParaRPr lang="en-IN" altLang="en-US" sz="2000" dirty="0"/>
          </a:p>
          <a:p>
            <a:r>
              <a:rPr lang="en-IN" altLang="en-US" sz="2000" dirty="0"/>
              <a:t>1.       </a:t>
            </a:r>
            <a:r>
              <a:rPr lang="en-IN" altLang="en-US" sz="2000" b="1" dirty="0"/>
              <a:t>Bandwidth</a:t>
            </a:r>
            <a:r>
              <a:rPr lang="en-IN" altLang="en-US" sz="2000" dirty="0"/>
              <a:t>: the bandwidth of 5G signal</a:t>
            </a:r>
            <a:endParaRPr lang="en-IN" altLang="en-US" sz="2000" dirty="0"/>
          </a:p>
          <a:p>
            <a:r>
              <a:rPr lang="en-IN" altLang="en-US" sz="2000" dirty="0"/>
              <a:t>2.       </a:t>
            </a:r>
            <a:r>
              <a:rPr lang="en-IN" altLang="en-US" sz="2000" b="1" dirty="0"/>
              <a:t>SINR0</a:t>
            </a:r>
            <a:r>
              <a:rPr lang="en-IN" altLang="en-US" sz="2000" dirty="0"/>
              <a:t> and </a:t>
            </a:r>
            <a:r>
              <a:rPr lang="en-IN" altLang="en-US" sz="2000" b="1" dirty="0"/>
              <a:t>SINR0</a:t>
            </a:r>
            <a:r>
              <a:rPr lang="en-IN" altLang="en-US" sz="2000" dirty="0"/>
              <a:t>: the ratio of signal to interference and noise for UE0 and UE1. </a:t>
            </a:r>
            <a:r>
              <a:rPr lang="en-IN" altLang="en-US" sz="2000" b="1" dirty="0"/>
              <a:t>SINR0</a:t>
            </a:r>
            <a:r>
              <a:rPr lang="en-IN" altLang="en-US" sz="2000" dirty="0"/>
              <a:t> should be larger than </a:t>
            </a:r>
            <a:r>
              <a:rPr lang="en-IN" altLang="en-US" sz="2000" b="1" dirty="0"/>
              <a:t>SINR1</a:t>
            </a:r>
            <a:r>
              <a:rPr lang="en-IN" altLang="en-US" sz="2000" dirty="0"/>
              <a:t> in this simulation, and the difference should be larger enough in order to have SIC work properly.</a:t>
            </a:r>
            <a:endParaRPr lang="en-IN" altLang="en-US" sz="2000" dirty="0"/>
          </a:p>
          <a:p>
            <a:r>
              <a:rPr lang="en-IN" altLang="en-US" sz="2000" dirty="0"/>
              <a:t>In the design “</a:t>
            </a:r>
            <a:r>
              <a:rPr lang="en-IN" altLang="en-US" sz="2000" b="1" dirty="0"/>
              <a:t>NOMA_5G_Design</a:t>
            </a:r>
            <a:r>
              <a:rPr lang="en-IN" altLang="en-US" sz="2000" dirty="0"/>
              <a:t>”, </a:t>
            </a:r>
            <a:r>
              <a:rPr lang="en-IN" altLang="en-US" sz="2000" b="1" dirty="0"/>
              <a:t>FTPA</a:t>
            </a:r>
            <a:r>
              <a:rPr lang="en-IN" altLang="en-US" sz="2000" dirty="0"/>
              <a:t> (Fractional Transmit Power Allocation) method is used to determine the power allocation among two users given the SINRs. And MCS for each UE is selected according to SINR and MCS table. With the default, all RB resources are allocated to these two UEs.</a:t>
            </a:r>
            <a:endParaRPr lang="en-IN" altLang="en-US" sz="2000" dirty="0"/>
          </a:p>
          <a:p>
            <a:r>
              <a:rPr lang="en-IN" altLang="en-US" sz="2000" dirty="0"/>
              <a:t>In the design "</a:t>
            </a:r>
            <a:r>
              <a:rPr lang="en-IN" altLang="en-US" sz="2000" b="1" dirty="0"/>
              <a:t>NOMA_5G _Design</a:t>
            </a:r>
            <a:r>
              <a:rPr lang="en-IN" altLang="en-US" sz="2000" dirty="0"/>
              <a:t>", NOMA source and receiver are created based on 5G.</a:t>
            </a:r>
            <a:endParaRPr lang="en-IN" altLang="en-US" sz="2000" dirty="0"/>
          </a:p>
          <a:p>
            <a:r>
              <a:rPr lang="en-IN" altLang="en-US" sz="2000" dirty="0"/>
              <a:t>Subnet "</a:t>
            </a:r>
            <a:r>
              <a:rPr lang="en-IN" altLang="en-US" sz="2000" b="1" dirty="0"/>
              <a:t>NOMA_5G_DL_Src</a:t>
            </a:r>
            <a:r>
              <a:rPr lang="en-IN" altLang="en-US" sz="2000" dirty="0"/>
              <a:t>" shows the new NOMA source, a new UE is added with channel coding and constellation mapping, then the constellations of new UE and exised UE are superposed with different power. </a:t>
            </a:r>
            <a:endParaRPr lang="en-IN" altLang="en-US" sz="2000" dirty="0"/>
          </a:p>
          <a:p>
            <a:r>
              <a:rPr lang="en-IN" altLang="en-US" sz="2000" dirty="0"/>
              <a:t>Subnet "NOMA_5G_DL_Rrc" shows the new NOMA receiver,  a new SIC procedure is added after layer demapper and deprecoder. For the high power UE, the SIC is bypassed, for the low power UE, SIC can help remove the interference from high power UE.</a:t>
            </a:r>
            <a:endParaRPr lang="en-IN" altLang="en-US" sz="20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381000" y="0"/>
            <a:ext cx="11811000" cy="1325563"/>
          </a:xfrm>
        </p:spPr>
        <p:txBody>
          <a:bodyPr vert="horz" wrap="square" lIns="91440" tIns="45720" rIns="91440" bIns="45720" anchor="ctr" anchorCtr="0"/>
          <a:lstStyle/>
          <a:p>
            <a:r>
              <a:rPr lang="en-US" altLang="en-US" dirty="0"/>
              <a:t>SIC (</a:t>
            </a:r>
            <a:r>
              <a:rPr lang="en-IN" altLang="en-US" dirty="0"/>
              <a:t>successive</a:t>
            </a:r>
            <a:r>
              <a:rPr lang="en-US" altLang="en-US" dirty="0"/>
              <a:t> Interference cancellation) part of the Receiver </a:t>
            </a:r>
            <a:endParaRPr lang="en-IN" altLang="en-US" dirty="0"/>
          </a:p>
        </p:txBody>
      </p:sp>
      <p:sp>
        <p:nvSpPr>
          <p:cNvPr id="17411" name="Content Placeholder 2"/>
          <p:cNvSpPr>
            <a:spLocks noGrp="1"/>
          </p:cNvSpPr>
          <p:nvPr>
            <p:ph idx="1"/>
          </p:nvPr>
        </p:nvSpPr>
        <p:spPr/>
        <p:txBody>
          <a:bodyPr vert="horz" wrap="square" lIns="91440" tIns="45720" rIns="91440" bIns="45720" anchor="t" anchorCtr="0"/>
          <a:lstStyle/>
          <a:p>
            <a:endParaRPr lang="en-IN" altLang="en-US" dirty="0"/>
          </a:p>
        </p:txBody>
      </p:sp>
      <p:pic>
        <p:nvPicPr>
          <p:cNvPr id="17412" name="Picture 2"/>
          <p:cNvPicPr>
            <a:picLocks noChangeAspect="1"/>
          </p:cNvPicPr>
          <p:nvPr/>
        </p:nvPicPr>
        <p:blipFill>
          <a:blip r:embed="rId1"/>
          <a:stretch>
            <a:fillRect/>
          </a:stretch>
        </p:blipFill>
        <p:spPr>
          <a:xfrm>
            <a:off x="328613" y="1155700"/>
            <a:ext cx="11534775" cy="5511800"/>
          </a:xfrm>
          <a:prstGeom prst="rect">
            <a:avLst/>
          </a:prstGeom>
          <a:noFill/>
          <a:ln w="9525">
            <a:noFill/>
          </a:ln>
        </p:spPr>
      </p:pic>
      <p:sp>
        <p:nvSpPr>
          <p:cNvPr id="17413" name="TextBox 4"/>
          <p:cNvSpPr txBox="1"/>
          <p:nvPr/>
        </p:nvSpPr>
        <p:spPr>
          <a:xfrm>
            <a:off x="1346200" y="3797300"/>
            <a:ext cx="4605338" cy="369888"/>
          </a:xfrm>
          <a:prstGeom prst="rect">
            <a:avLst/>
          </a:prstGeom>
          <a:noFill/>
          <a:ln w="9525">
            <a:noFill/>
          </a:ln>
        </p:spPr>
        <p:txBody>
          <a:bodyPr wrap="none">
            <a:spAutoFit/>
          </a:bodyPr>
          <a:lstStyle/>
          <a:p>
            <a:r>
              <a:rPr lang="en-US" altLang="en-US" dirty="0">
                <a:latin typeface="Arial" panose="020B0604020202020204" pitchFamily="34" charset="0"/>
              </a:rPr>
              <a:t>SIC   realized  using A Differential Receiver </a:t>
            </a:r>
            <a:endParaRPr lang="en-IN" altLang="en-US" dirty="0">
              <a:latin typeface="Arial" panose="020B0604020202020204" pitchFamily="34" charset="0"/>
            </a:endParaRPr>
          </a:p>
        </p:txBody>
      </p:sp>
      <p:sp>
        <p:nvSpPr>
          <p:cNvPr id="17414" name="TextBox 5"/>
          <p:cNvSpPr txBox="1"/>
          <p:nvPr/>
        </p:nvSpPr>
        <p:spPr>
          <a:xfrm>
            <a:off x="8788400" y="4254500"/>
            <a:ext cx="3403600" cy="369888"/>
          </a:xfrm>
          <a:prstGeom prst="rect">
            <a:avLst/>
          </a:prstGeom>
          <a:noFill/>
          <a:ln w="9525">
            <a:noFill/>
          </a:ln>
        </p:spPr>
        <p:txBody>
          <a:bodyPr wrap="none">
            <a:spAutoFit/>
          </a:bodyPr>
          <a:lstStyle/>
          <a:p>
            <a:r>
              <a:rPr lang="en-US" altLang="en-US" dirty="0">
                <a:latin typeface="Arial" panose="020B0604020202020204" pitchFamily="34" charset="0"/>
              </a:rPr>
              <a:t>Receiver 1  … Normal receiver </a:t>
            </a:r>
            <a:endParaRPr lang="en-IN" altLang="en-US" dirty="0">
              <a:latin typeface="Arial" panose="020B0604020202020204" pitchFamily="34" charset="0"/>
            </a:endParaRPr>
          </a:p>
        </p:txBody>
      </p:sp>
      <p:sp>
        <p:nvSpPr>
          <p:cNvPr id="17415" name="TextBox 6"/>
          <p:cNvSpPr txBox="1"/>
          <p:nvPr/>
        </p:nvSpPr>
        <p:spPr>
          <a:xfrm>
            <a:off x="8561388" y="5626100"/>
            <a:ext cx="3630612" cy="369888"/>
          </a:xfrm>
          <a:prstGeom prst="rect">
            <a:avLst/>
          </a:prstGeom>
          <a:noFill/>
          <a:ln w="9525">
            <a:noFill/>
          </a:ln>
        </p:spPr>
        <p:txBody>
          <a:bodyPr wrap="none">
            <a:spAutoFit/>
          </a:bodyPr>
          <a:lstStyle/>
          <a:p>
            <a:r>
              <a:rPr lang="en-US" altLang="en-US" dirty="0">
                <a:latin typeface="Arial" panose="020B0604020202020204" pitchFamily="34" charset="0"/>
              </a:rPr>
              <a:t>Receiver 2 … Differential receiver</a:t>
            </a:r>
            <a:endParaRPr lang="en-IN" altLang="en-US"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147638" y="166688"/>
            <a:ext cx="10515600" cy="393700"/>
          </a:xfrm>
        </p:spPr>
        <p:txBody>
          <a:bodyPr vert="horz" wrap="square" lIns="91440" tIns="45720" rIns="91440" bIns="45720" anchor="ctr" anchorCtr="0"/>
          <a:lstStyle/>
          <a:p>
            <a:r>
              <a:rPr dirty="0"/>
              <a:t>AGENDA</a:t>
            </a:r>
            <a:endParaRPr lang="en-IN" altLang="x-none" dirty="0"/>
          </a:p>
        </p:txBody>
      </p:sp>
      <p:sp>
        <p:nvSpPr>
          <p:cNvPr id="18435" name="Content Placeholder 2"/>
          <p:cNvSpPr>
            <a:spLocks noGrp="1"/>
          </p:cNvSpPr>
          <p:nvPr>
            <p:ph idx="1"/>
          </p:nvPr>
        </p:nvSpPr>
        <p:spPr>
          <a:xfrm>
            <a:off x="146050" y="669925"/>
            <a:ext cx="11610975" cy="4351338"/>
          </a:xfrm>
        </p:spPr>
        <p:txBody>
          <a:bodyPr vert="horz" wrap="square" lIns="91440" tIns="45720" rIns="91440" bIns="45720" anchor="t" anchorCtr="0"/>
          <a:lstStyle/>
          <a:p>
            <a:pPr>
              <a:buFont typeface="Wingdings" panose="05000000000000000000" pitchFamily="2" charset="2"/>
              <a:buChar char="Ø"/>
            </a:pPr>
            <a:r>
              <a:rPr lang="en-US" altLang="en-US" b="1" i="1" dirty="0">
                <a:solidFill>
                  <a:schemeClr val="bg2"/>
                </a:solidFill>
              </a:rPr>
              <a:t>Why CR_NOMA in 5G </a:t>
            </a:r>
            <a:endParaRPr lang="en-US" altLang="en-US" b="1" i="1" dirty="0">
              <a:solidFill>
                <a:schemeClr val="bg2"/>
              </a:solidFill>
            </a:endParaRPr>
          </a:p>
          <a:p>
            <a:pPr>
              <a:buFont typeface="Wingdings" panose="05000000000000000000" pitchFamily="2" charset="2"/>
              <a:buChar char="Ø"/>
            </a:pPr>
            <a:r>
              <a:rPr lang="en-US" altLang="en-US" b="1" i="1" dirty="0">
                <a:solidFill>
                  <a:schemeClr val="bg2"/>
                </a:solidFill>
              </a:rPr>
              <a:t>CR_NOMA in 5G simulation</a:t>
            </a:r>
            <a:endParaRPr lang="en-US" altLang="en-US" b="1" i="1" dirty="0">
              <a:solidFill>
                <a:schemeClr val="bg2"/>
              </a:solidFill>
            </a:endParaRPr>
          </a:p>
          <a:p>
            <a:pPr>
              <a:buFont typeface="Wingdings" panose="05000000000000000000" pitchFamily="2" charset="2"/>
              <a:buChar char="Ø"/>
            </a:pPr>
            <a:r>
              <a:rPr lang="en-US" altLang="en-US" b="1" i="1" dirty="0" smtClean="0">
                <a:solidFill>
                  <a:srgbClr val="0070C0"/>
                </a:solidFill>
              </a:rPr>
              <a:t>NOMA </a:t>
            </a:r>
            <a:r>
              <a:rPr lang="en-US" altLang="en-US" b="1" i="1" dirty="0">
                <a:solidFill>
                  <a:srgbClr val="0070C0"/>
                </a:solidFill>
              </a:rPr>
              <a:t>in 5G use cases</a:t>
            </a:r>
            <a:endParaRPr lang="en-US" altLang="en-US" b="1" i="1" dirty="0">
              <a:solidFill>
                <a:srgbClr val="0070C0"/>
              </a:solidFill>
            </a:endParaRPr>
          </a:p>
          <a:p>
            <a:pPr>
              <a:buFont typeface="Wingdings" panose="05000000000000000000" pitchFamily="2" charset="2"/>
              <a:buChar char="Ø"/>
            </a:pPr>
            <a:r>
              <a:rPr lang="en-US" altLang="en-US" b="1" i="1" dirty="0">
                <a:solidFill>
                  <a:schemeClr val="bg2"/>
                </a:solidFill>
              </a:rPr>
              <a:t>Review of Paper ‘</a:t>
            </a:r>
            <a:r>
              <a:rPr lang="en-IN" altLang="x-none" dirty="0">
                <a:solidFill>
                  <a:schemeClr val="bg2"/>
                </a:solidFill>
              </a:rPr>
              <a:t>Energy Efficiency Optimization for NOMA-Based Cognitive Radio With Energy Harvesting’ </a:t>
            </a:r>
            <a:endParaRPr lang="en-US" altLang="en-US" b="1" i="1" dirty="0">
              <a:solidFill>
                <a:schemeClr val="bg2"/>
              </a:solidFill>
            </a:endParaRPr>
          </a:p>
          <a:p>
            <a:pPr>
              <a:buFont typeface="Wingdings" panose="05000000000000000000" pitchFamily="2" charset="2"/>
              <a:buChar char="Ø"/>
            </a:pPr>
            <a:r>
              <a:rPr lang="en-US" altLang="en-US" b="1" i="1" dirty="0">
                <a:solidFill>
                  <a:schemeClr val="bg2"/>
                </a:solidFill>
              </a:rPr>
              <a:t>Case Study of  ‘CR_NOMA in 5G’ use cases  in SMART AUTONOMOUS VEHICLE </a:t>
            </a:r>
            <a:endParaRPr lang="en-US" altLang="en-US" b="1" i="1" dirty="0">
              <a:solidFill>
                <a:schemeClr val="bg2"/>
              </a:solidFill>
            </a:endParaRPr>
          </a:p>
          <a:p>
            <a:pPr>
              <a:buNone/>
            </a:pPr>
            <a:endParaRPr lang="en-US" altLang="en-US" b="1" i="1" dirty="0">
              <a:solidFill>
                <a:srgbClr val="0070C0"/>
              </a:solidFill>
            </a:endParaRPr>
          </a:p>
          <a:p>
            <a:pPr>
              <a:buNone/>
            </a:pPr>
            <a:r>
              <a:rPr lang="en-US" altLang="en-US" b="1" i="1" dirty="0">
                <a:solidFill>
                  <a:srgbClr val="0070C0"/>
                </a:solidFill>
              </a:rPr>
              <a:t> </a:t>
            </a:r>
            <a:endParaRPr lang="en-US" altLang="en-US" b="1" i="1" dirty="0">
              <a:solidFill>
                <a:srgbClr val="0070C0"/>
              </a:solidFill>
            </a:endParaRPr>
          </a:p>
          <a:p>
            <a:pPr>
              <a:buNone/>
            </a:pPr>
            <a:endParaRPr lang="en-US" altLang="en-US" b="1" i="1" dirty="0">
              <a:solidFill>
                <a:srgbClr val="0070C0"/>
              </a:solidFill>
            </a:endParaRPr>
          </a:p>
          <a:p>
            <a:pPr>
              <a:buNone/>
            </a:pPr>
            <a:endParaRPr lang="en-US" altLang="en-US" b="1" i="1" dirty="0">
              <a:solidFill>
                <a:srgbClr val="0070C0"/>
              </a:solidFill>
            </a:endParaRPr>
          </a:p>
          <a:p>
            <a:pPr>
              <a:buFont typeface="Wingdings" panose="05000000000000000000" pitchFamily="2" charset="2"/>
              <a:buChar char="Ø"/>
            </a:pPr>
            <a:endParaRPr lang="en-US" altLang="en-US" b="1" i="1" dirty="0">
              <a:solidFill>
                <a:srgbClr val="0070C0"/>
              </a:solidFill>
            </a:endParaRPr>
          </a:p>
          <a:p>
            <a:pPr>
              <a:buNone/>
            </a:pPr>
            <a:r>
              <a:rPr b="1" i="1" dirty="0">
                <a:solidFill>
                  <a:srgbClr val="0070C0"/>
                </a:solidFill>
              </a:rPr>
              <a:t>    </a:t>
            </a:r>
            <a:endParaRPr dirty="0"/>
          </a:p>
          <a:p>
            <a:pPr>
              <a:buNone/>
            </a:pPr>
            <a:endParaRPr lang="en-IN" altLang="x-none"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47638" y="166688"/>
            <a:ext cx="10515600" cy="393700"/>
          </a:xfrm>
        </p:spPr>
        <p:txBody>
          <a:bodyPr vert="horz" wrap="square" lIns="91440" tIns="45720" rIns="91440" bIns="45720" anchor="ctr" anchorCtr="0"/>
          <a:lstStyle/>
          <a:p>
            <a:r>
              <a:rPr dirty="0"/>
              <a:t>5G NOMA use CASES </a:t>
            </a:r>
            <a:endParaRPr lang="en-IN" altLang="x-none" dirty="0"/>
          </a:p>
        </p:txBody>
      </p:sp>
      <p:sp>
        <p:nvSpPr>
          <p:cNvPr id="19459" name="Content Placeholder 2"/>
          <p:cNvSpPr>
            <a:spLocks noGrp="1"/>
          </p:cNvSpPr>
          <p:nvPr>
            <p:ph idx="1"/>
          </p:nvPr>
        </p:nvSpPr>
        <p:spPr>
          <a:xfrm>
            <a:off x="146050" y="669925"/>
            <a:ext cx="11610975" cy="4351338"/>
          </a:xfrm>
        </p:spPr>
        <p:txBody>
          <a:bodyPr vert="horz" wrap="square" lIns="91440" tIns="45720" rIns="91440" bIns="45720" anchor="t" anchorCtr="0"/>
          <a:lstStyle/>
          <a:p>
            <a:pPr>
              <a:buFont typeface="Wingdings" panose="05000000000000000000" pitchFamily="2" charset="2"/>
              <a:buChar char="Ø"/>
            </a:pPr>
            <a:r>
              <a:rPr lang="en-US" altLang="en-US" b="1" i="1" dirty="0">
                <a:solidFill>
                  <a:schemeClr val="accent1"/>
                </a:solidFill>
              </a:rPr>
              <a:t>5G NOMA in 5G Vehicular Communication</a:t>
            </a:r>
            <a:endParaRPr lang="en-US" altLang="en-US" b="1" i="1" dirty="0">
              <a:solidFill>
                <a:schemeClr val="accent1"/>
              </a:solidFill>
            </a:endParaRPr>
          </a:p>
          <a:p>
            <a:pPr>
              <a:buFont typeface="Wingdings" panose="05000000000000000000" pitchFamily="2" charset="2"/>
              <a:buChar char="Ø"/>
            </a:pPr>
            <a:r>
              <a:rPr lang="en-US" altLang="en-US" b="1" i="1" dirty="0">
                <a:solidFill>
                  <a:schemeClr val="accent1"/>
                </a:solidFill>
              </a:rPr>
              <a:t>5G NOMA in 5G for SMART HOME 1 </a:t>
            </a:r>
            <a:endParaRPr lang="en-US" altLang="en-US" b="1" i="1" dirty="0">
              <a:solidFill>
                <a:schemeClr val="accent1"/>
              </a:solidFill>
            </a:endParaRPr>
          </a:p>
          <a:p>
            <a:pPr>
              <a:buFont typeface="Wingdings" panose="05000000000000000000" pitchFamily="2" charset="2"/>
              <a:buChar char="Ø"/>
            </a:pPr>
            <a:r>
              <a:rPr lang="en-US" altLang="en-US" b="1" i="1" dirty="0">
                <a:solidFill>
                  <a:schemeClr val="accent1"/>
                </a:solidFill>
              </a:rPr>
              <a:t>5G-NOMA in 5G for SMART Home 2  </a:t>
            </a:r>
            <a:endParaRPr lang="en-US" altLang="en-US" b="1" i="1" dirty="0">
              <a:solidFill>
                <a:schemeClr val="accent1"/>
              </a:solidFill>
            </a:endParaRPr>
          </a:p>
          <a:p>
            <a:pPr lvl="1">
              <a:buNone/>
            </a:pPr>
            <a:endParaRPr lang="en-US" altLang="en-US" b="1" i="1" dirty="0">
              <a:solidFill>
                <a:srgbClr val="0070C0"/>
              </a:solidFill>
            </a:endParaRPr>
          </a:p>
          <a:p>
            <a:pPr>
              <a:buFont typeface="Wingdings" panose="05000000000000000000" pitchFamily="2" charset="2"/>
              <a:buChar char="Ø"/>
            </a:pPr>
            <a:endParaRPr lang="en-US" altLang="en-US" b="1" i="1" dirty="0">
              <a:solidFill>
                <a:srgbClr val="0070C0"/>
              </a:solidFill>
            </a:endParaRPr>
          </a:p>
          <a:p>
            <a:pPr>
              <a:buNone/>
            </a:pPr>
            <a:r>
              <a:rPr b="1" i="1" dirty="0">
                <a:solidFill>
                  <a:srgbClr val="0070C0"/>
                </a:solidFill>
              </a:rPr>
              <a:t>    </a:t>
            </a:r>
            <a:endParaRPr dirty="0"/>
          </a:p>
          <a:p>
            <a:pPr>
              <a:buNone/>
            </a:pPr>
            <a:endParaRPr lang="en-IN" altLang="x-none"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vert="horz" wrap="square" lIns="91440" tIns="45720" rIns="91440" bIns="45720" anchor="ctr" anchorCtr="0"/>
          <a:lstStyle/>
          <a:p>
            <a:endParaRPr lang="en-IN" altLang="x-none" dirty="0"/>
          </a:p>
        </p:txBody>
      </p:sp>
      <p:sp>
        <p:nvSpPr>
          <p:cNvPr id="20483" name="Content Placeholder 2"/>
          <p:cNvSpPr>
            <a:spLocks noGrp="1"/>
          </p:cNvSpPr>
          <p:nvPr>
            <p:ph idx="1"/>
          </p:nvPr>
        </p:nvSpPr>
        <p:spPr/>
        <p:txBody>
          <a:bodyPr vert="horz" wrap="square" lIns="91440" tIns="45720" rIns="91440" bIns="45720" anchor="t" anchorCtr="0"/>
          <a:lstStyle/>
          <a:p>
            <a:endParaRPr lang="en-IN" altLang="x-none" dirty="0"/>
          </a:p>
        </p:txBody>
      </p:sp>
      <p:pic>
        <p:nvPicPr>
          <p:cNvPr id="20484" name="Picture 2"/>
          <p:cNvPicPr>
            <a:picLocks noChangeAspect="1"/>
          </p:cNvPicPr>
          <p:nvPr/>
        </p:nvPicPr>
        <p:blipFill>
          <a:blip r:embed="rId1"/>
          <a:stretch>
            <a:fillRect/>
          </a:stretch>
        </p:blipFill>
        <p:spPr>
          <a:xfrm>
            <a:off x="336550" y="198438"/>
            <a:ext cx="11344275" cy="6426200"/>
          </a:xfrm>
          <a:prstGeom prst="rect">
            <a:avLst/>
          </a:prstGeom>
          <a:noFill/>
          <a:ln w="9525">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06400" y="6184900"/>
            <a:ext cx="4064000" cy="260350"/>
          </a:xfrm>
        </p:spPr>
        <p:txBody>
          <a:bodyPr vert="horz" wrap="square" lIns="91440" tIns="45720" rIns="91440" bIns="45720" anchor="ctr" anchorCtr="0"/>
          <a:lstStyle/>
          <a:p>
            <a:pPr eaLnBrk="1" hangingPunct="1"/>
            <a:r>
              <a:rPr sz="1800" dirty="0">
                <a:latin typeface="Algerian" panose="04020705040A02060702" pitchFamily="82" charset="0"/>
                <a:cs typeface="Georgia" panose="02040502050405020303" pitchFamily="18" charset="0"/>
              </a:rPr>
              <a:t>Fig. 1(a) :- 5G  NSA ARCHITECTURE</a:t>
            </a:r>
            <a:endParaRPr sz="1800" dirty="0">
              <a:latin typeface="Algerian" panose="04020705040A02060702" pitchFamily="82" charset="0"/>
              <a:ea typeface="Georgia" panose="02040502050405020303" pitchFamily="18" charset="0"/>
            </a:endParaRPr>
          </a:p>
        </p:txBody>
      </p:sp>
      <p:pic>
        <p:nvPicPr>
          <p:cNvPr id="21507" name="Picture 3"/>
          <p:cNvPicPr>
            <a:picLocks noChangeAspect="1"/>
          </p:cNvPicPr>
          <p:nvPr/>
        </p:nvPicPr>
        <p:blipFill>
          <a:blip r:embed="rId1"/>
          <a:stretch>
            <a:fillRect/>
          </a:stretch>
        </p:blipFill>
        <p:spPr>
          <a:xfrm>
            <a:off x="0" y="1408113"/>
            <a:ext cx="4775200" cy="4408487"/>
          </a:xfrm>
          <a:prstGeom prst="rect">
            <a:avLst/>
          </a:prstGeom>
          <a:noFill/>
          <a:ln w="9525">
            <a:noFill/>
          </a:ln>
        </p:spPr>
      </p:pic>
      <p:sp>
        <p:nvSpPr>
          <p:cNvPr id="6" name="Title 1"/>
          <p:cNvSpPr txBox="1"/>
          <p:nvPr/>
        </p:nvSpPr>
        <p:spPr>
          <a:xfrm>
            <a:off x="4783138" y="6092825"/>
            <a:ext cx="7408863" cy="554038"/>
          </a:xfrm>
          <a:prstGeom prst="rect">
            <a:avLst/>
          </a:prstGeom>
        </p:spPr>
        <p:txBody>
          <a:bodyPr lIns="0" tIns="0" rIns="0" bIns="0">
            <a:spAutoFit/>
          </a:bodyPr>
          <a:lstStyle/>
          <a:p>
            <a:pPr marR="0" defTabSz="914400" fontAlgn="auto">
              <a:spcBef>
                <a:spcPts val="0"/>
              </a:spcBef>
              <a:spcAft>
                <a:spcPts val="0"/>
              </a:spcAft>
              <a:buClrTx/>
              <a:buSzTx/>
              <a:buFontTx/>
              <a:buNone/>
              <a:defRPr/>
            </a:pPr>
            <a:r>
              <a:rPr kumimoji="0" lang="en-US" b="1" kern="0" cap="none" spc="0" normalizeH="0" baseline="0" noProof="0" dirty="0">
                <a:latin typeface="Algerian" panose="04020705040A02060702" pitchFamily="82" charset="0"/>
                <a:ea typeface="+mj-ea"/>
                <a:cs typeface="Georgia" panose="02040502050405020303"/>
              </a:rPr>
              <a:t>Fig 1(b) :-</a:t>
            </a:r>
            <a:r>
              <a:rPr kumimoji="0" lang="en-US" b="1" kern="0" cap="none" spc="0" normalizeH="0" baseline="0" noProof="0" dirty="0">
                <a:solidFill>
                  <a:srgbClr val="C00000"/>
                </a:solidFill>
                <a:latin typeface="Algerian" panose="04020705040A02060702" pitchFamily="82" charset="0"/>
                <a:ea typeface="+mj-ea"/>
                <a:cs typeface="Georgia" panose="02040502050405020303"/>
              </a:rPr>
              <a:t> 5G  NOMA  </a:t>
            </a:r>
            <a:r>
              <a:rPr kumimoji="0" lang="en-US" b="1" kern="0" cap="none" spc="0" normalizeH="0" baseline="0" noProof="0" dirty="0">
                <a:latin typeface="Algerian" panose="04020705040A02060702" pitchFamily="82" charset="0"/>
                <a:ea typeface="+mj-ea"/>
                <a:cs typeface="Georgia" panose="02040502050405020303"/>
              </a:rPr>
              <a:t>(</a:t>
            </a:r>
            <a:r>
              <a:rPr kumimoji="0" lang="en-US" b="1" kern="1200" cap="none" spc="-6" normalizeH="0" baseline="0" noProof="0" dirty="0">
                <a:latin typeface="Algerian" panose="04020705040A02060702" pitchFamily="82" charset="0"/>
                <a:ea typeface="+mn-ea"/>
                <a:cs typeface="Times New Roman" panose="02020603050405020304"/>
              </a:rPr>
              <a:t>Connect  the</a:t>
            </a:r>
            <a:r>
              <a:rPr kumimoji="0" lang="en-US" b="1" kern="1200" cap="none" spc="-39" normalizeH="0" baseline="0" noProof="0" dirty="0">
                <a:latin typeface="Algerian" panose="04020705040A02060702" pitchFamily="82" charset="0"/>
                <a:ea typeface="+mn-ea"/>
                <a:cs typeface="Times New Roman" panose="02020603050405020304"/>
              </a:rPr>
              <a:t>  </a:t>
            </a:r>
            <a:r>
              <a:rPr kumimoji="0" lang="en-US" b="1" kern="1200" cap="none" spc="-6" normalizeH="0" baseline="0" noProof="0" dirty="0">
                <a:latin typeface="Algerian" panose="04020705040A02060702" pitchFamily="82" charset="0"/>
                <a:ea typeface="+mn-ea"/>
                <a:cs typeface="Times New Roman" panose="02020603050405020304"/>
              </a:rPr>
              <a:t>unconnected  </a:t>
            </a:r>
            <a:r>
              <a:rPr kumimoji="0" lang="en-US" b="1" kern="0" cap="none" spc="0" normalizeH="0" baseline="0" noProof="0" dirty="0">
                <a:latin typeface="Algerian" panose="04020705040A02060702" pitchFamily="82" charset="0"/>
                <a:ea typeface="+mj-ea"/>
                <a:cs typeface="Georgia" panose="02040502050405020303"/>
              </a:rPr>
              <a:t>REMOTE  HOME )  following  NSA  ARCHITECTURE</a:t>
            </a:r>
            <a:endParaRPr kumimoji="0" lang="en-US" b="1" kern="0" cap="none" spc="0" normalizeH="0" baseline="0" noProof="0" dirty="0">
              <a:latin typeface="Algerian" panose="04020705040A02060702" pitchFamily="82" charset="0"/>
              <a:ea typeface="+mj-ea"/>
              <a:cs typeface="Georgia" panose="02040502050405020303"/>
            </a:endParaRPr>
          </a:p>
        </p:txBody>
      </p:sp>
      <p:sp>
        <p:nvSpPr>
          <p:cNvPr id="8" name="Rectangle 7"/>
          <p:cNvSpPr/>
          <p:nvPr/>
        </p:nvSpPr>
        <p:spPr>
          <a:xfrm>
            <a:off x="203200" y="0"/>
            <a:ext cx="11988800" cy="673100"/>
          </a:xfrm>
          <a:prstGeom prst="rect">
            <a:avLst/>
          </a:prstGeom>
        </p:spPr>
        <p:txBody>
          <a:bodyPr lIns="117427" tIns="58714" rIns="117427" bIns="58714">
            <a:spAutoFit/>
          </a:bodyPr>
          <a:lstStyle/>
          <a:p>
            <a:pPr marL="16510" marR="0" lvl="0" indent="0" algn="ctr" defTabSz="914400" rtl="0" eaLnBrk="0" fontAlgn="auto" latinLnBrk="0" hangingPunct="0">
              <a:lnSpc>
                <a:spcPct val="100000"/>
              </a:lnSpc>
              <a:spcBef>
                <a:spcPts val="120"/>
              </a:spcBef>
              <a:spcAft>
                <a:spcPts val="0"/>
              </a:spcAft>
              <a:buClrTx/>
              <a:buSzTx/>
              <a:buFontTx/>
              <a:buNone/>
              <a:defRPr/>
            </a:pPr>
            <a:r>
              <a:rPr kumimoji="0" lang="en-IN" sz="1800" b="1" i="0" u="none" strike="noStrike" kern="0" cap="none" spc="-13" normalizeH="0" baseline="0" noProof="0" dirty="0">
                <a:ln>
                  <a:noFill/>
                </a:ln>
                <a:solidFill>
                  <a:schemeClr val="tx1"/>
                </a:solidFill>
                <a:effectLst/>
                <a:uLnTx/>
                <a:uFillTx/>
                <a:latin typeface="Georgia" panose="02040502050405020303"/>
                <a:ea typeface="+mn-ea"/>
                <a:cs typeface="Georgia" panose="02040502050405020303"/>
              </a:rPr>
              <a:t>‘</a:t>
            </a:r>
            <a:r>
              <a:rPr kumimoji="0" lang="en-IN" sz="1800" b="1" i="0" u="none" strike="noStrike" kern="0" cap="none" spc="-13" normalizeH="0" baseline="0" noProof="0" dirty="0">
                <a:ln>
                  <a:noFill/>
                </a:ln>
                <a:solidFill>
                  <a:srgbClr val="0070C0"/>
                </a:solidFill>
                <a:effectLst/>
                <a:uLnTx/>
                <a:uFillTx/>
                <a:latin typeface="Georgia" panose="02040502050405020303"/>
                <a:ea typeface="+mn-ea"/>
                <a:cs typeface="Georgia" panose="02040502050405020303"/>
              </a:rPr>
              <a:t>5G TTH … WIRELESS CONNECTIVITY</a:t>
            </a:r>
            <a:r>
              <a:rPr kumimoji="0" lang="en-IN" sz="1800" b="1" i="0" u="none" strike="noStrike" kern="0" cap="none" spc="-26" normalizeH="0" baseline="0" noProof="0" dirty="0">
                <a:ln>
                  <a:noFill/>
                </a:ln>
                <a:solidFill>
                  <a:schemeClr val="tx1"/>
                </a:solidFill>
                <a:effectLst/>
                <a:uLnTx/>
                <a:uFillTx/>
                <a:latin typeface="Georgia" panose="02040502050405020303"/>
                <a:ea typeface="+mn-ea"/>
                <a:cs typeface="Georgia" panose="02040502050405020303"/>
              </a:rPr>
              <a:t> ’ </a:t>
            </a:r>
            <a:r>
              <a:rPr kumimoji="0" lang="en-IN" sz="1800" b="1" i="0" u="none" strike="noStrike" kern="0" cap="none" spc="-13" normalizeH="0" baseline="0" noProof="0" dirty="0">
                <a:ln>
                  <a:noFill/>
                </a:ln>
                <a:solidFill>
                  <a:schemeClr val="tx1"/>
                </a:solidFill>
                <a:effectLst/>
                <a:uLnTx/>
                <a:uFillTx/>
                <a:latin typeface="Georgia" panose="02040502050405020303"/>
                <a:ea typeface="+mn-ea"/>
                <a:cs typeface="Georgia" panose="02040502050405020303"/>
              </a:rPr>
              <a:t>TO  SMART HOME  using ‘5G Hotspot’ and ‘5G CPE’ </a:t>
            </a:r>
            <a:r>
              <a:rPr kumimoji="0" lang="en-IN" sz="1800" b="1" i="0" u="none" strike="noStrike" kern="0" cap="none" spc="-13" normalizeH="0" baseline="0" noProof="0" dirty="0" err="1">
                <a:ln>
                  <a:noFill/>
                </a:ln>
                <a:solidFill>
                  <a:schemeClr val="tx1"/>
                </a:solidFill>
                <a:effectLst/>
                <a:uLnTx/>
                <a:uFillTx/>
                <a:latin typeface="Georgia" panose="02040502050405020303"/>
                <a:ea typeface="+mn-ea"/>
                <a:cs typeface="Georgia" panose="02040502050405020303"/>
              </a:rPr>
              <a:t>mmWave</a:t>
            </a:r>
            <a:r>
              <a:rPr kumimoji="0" lang="en-IN" sz="1800" b="1" i="0" u="none" strike="noStrike" kern="0" cap="none" spc="-13" normalizeH="0" baseline="0" noProof="0" dirty="0">
                <a:ln>
                  <a:noFill/>
                </a:ln>
                <a:solidFill>
                  <a:schemeClr val="tx1"/>
                </a:solidFill>
                <a:effectLst/>
                <a:uLnTx/>
                <a:uFillTx/>
                <a:latin typeface="Georgia" panose="02040502050405020303"/>
                <a:ea typeface="+mn-ea"/>
                <a:cs typeface="Georgia" panose="02040502050405020303"/>
              </a:rPr>
              <a:t> </a:t>
            </a:r>
            <a:r>
              <a:rPr kumimoji="0" lang="en-US" sz="1800" b="0" i="0" u="none" strike="noStrike" kern="1200" cap="none" spc="-13"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with NSA  ( Non </a:t>
            </a:r>
            <a:r>
              <a:rPr kumimoji="0" lang="en-US" sz="1800" b="0" i="0" u="none" strike="noStrike" kern="1200" cap="none" spc="-13"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StandAlone</a:t>
            </a:r>
            <a:r>
              <a:rPr kumimoji="0" lang="en-US" sz="1800" b="0" i="0" u="none" strike="noStrike" kern="1200" cap="none" spc="-13"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modes of Operation</a:t>
            </a:r>
            <a:endParaRPr kumimoji="0" lang="en-IN" sz="1800" b="1" i="0" u="none" strike="noStrike" kern="0" cap="none" spc="-19" normalizeH="0" baseline="0" noProof="0" dirty="0">
              <a:ln>
                <a:noFill/>
              </a:ln>
              <a:solidFill>
                <a:srgbClr val="00B050"/>
              </a:solidFill>
              <a:effectLst/>
              <a:uLnTx/>
              <a:uFillTx/>
              <a:latin typeface="Georgia" panose="02040502050405020303"/>
              <a:ea typeface="+mn-ea"/>
              <a:cs typeface="Georgia" panose="02040502050405020303"/>
            </a:endParaRPr>
          </a:p>
        </p:txBody>
      </p:sp>
      <p:pic>
        <p:nvPicPr>
          <p:cNvPr id="21510" name="Picture 2"/>
          <p:cNvPicPr>
            <a:picLocks noChangeAspect="1"/>
          </p:cNvPicPr>
          <p:nvPr/>
        </p:nvPicPr>
        <p:blipFill>
          <a:blip r:embed="rId2"/>
          <a:stretch>
            <a:fillRect/>
          </a:stretch>
        </p:blipFill>
        <p:spPr>
          <a:xfrm>
            <a:off x="4762500" y="1041400"/>
            <a:ext cx="7429500" cy="4775200"/>
          </a:xfrm>
          <a:prstGeom prst="rect">
            <a:avLst/>
          </a:prstGeom>
          <a:noFill/>
          <a:ln w="9525">
            <a:noFill/>
          </a:ln>
        </p:spPr>
      </p:pic>
      <p:pic>
        <p:nvPicPr>
          <p:cNvPr id="21511" name="Picture 9"/>
          <p:cNvPicPr>
            <a:picLocks noChangeAspect="1"/>
          </p:cNvPicPr>
          <p:nvPr/>
        </p:nvPicPr>
        <p:blipFill>
          <a:blip r:embed="rId3"/>
          <a:stretch>
            <a:fillRect/>
          </a:stretch>
        </p:blipFill>
        <p:spPr>
          <a:xfrm>
            <a:off x="4978400" y="765175"/>
            <a:ext cx="5181600" cy="1470025"/>
          </a:xfrm>
          <a:prstGeom prst="rect">
            <a:avLst/>
          </a:prstGeom>
          <a:noFill/>
          <a:ln w="9525">
            <a:noFill/>
          </a:ln>
        </p:spPr>
      </p:pic>
      <p:sp>
        <p:nvSpPr>
          <p:cNvPr id="9" name="Up Arrow 8"/>
          <p:cNvSpPr/>
          <p:nvPr/>
        </p:nvSpPr>
        <p:spPr>
          <a:xfrm>
            <a:off x="11684000" y="857250"/>
            <a:ext cx="61913" cy="12858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117427" tIns="58714" rIns="117427" bIns="58714"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Left Arrow 9"/>
          <p:cNvSpPr/>
          <p:nvPr/>
        </p:nvSpPr>
        <p:spPr>
          <a:xfrm>
            <a:off x="10058400" y="765175"/>
            <a:ext cx="1625600" cy="920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lIns="117427" tIns="58714" rIns="117427" bIns="58714"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1514" name="Picture 7"/>
          <p:cNvPicPr>
            <a:picLocks noChangeAspect="1"/>
          </p:cNvPicPr>
          <p:nvPr/>
        </p:nvPicPr>
        <p:blipFill>
          <a:blip r:embed="rId4"/>
          <a:stretch>
            <a:fillRect/>
          </a:stretch>
        </p:blipFill>
        <p:spPr>
          <a:xfrm>
            <a:off x="4978400" y="2601913"/>
            <a:ext cx="552450" cy="2319337"/>
          </a:xfrm>
          <a:prstGeom prst="rect">
            <a:avLst/>
          </a:prstGeom>
          <a:noFill/>
          <a:ln w="9525">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p:nvPr/>
        </p:nvSpPr>
        <p:spPr>
          <a:xfrm>
            <a:off x="425450" y="5921375"/>
            <a:ext cx="11520488" cy="946150"/>
          </a:xfrm>
          <a:prstGeom prst="rect">
            <a:avLst/>
          </a:prstGeom>
          <a:noFill/>
          <a:ln w="9525">
            <a:noFill/>
          </a:ln>
        </p:spPr>
        <p:txBody>
          <a:bodyPr lIns="114300" tIns="57150" rIns="114300" bIns="57150">
            <a:spAutoFit/>
          </a:bodyPr>
          <a:lstStyle/>
          <a:p>
            <a:r>
              <a:rPr lang="en-IN" altLang="en-US" dirty="0">
                <a:latin typeface="Arial" panose="020B0604020202020204" pitchFamily="34" charset="0"/>
              </a:rPr>
              <a:t>Fig 4: The FTTH extension with Two Milliemeter wave radio Link towards solutions related to Road Crossing and Long distant Extension to FTTH to a remote second Home </a:t>
            </a:r>
            <a:endParaRPr lang="en-IN" altLang="en-US" dirty="0">
              <a:latin typeface="Arial" panose="020B0604020202020204" pitchFamily="34" charset="0"/>
            </a:endParaRPr>
          </a:p>
          <a:p>
            <a:endParaRPr lang="en-IN" altLang="en-US" dirty="0">
              <a:latin typeface="Arial" panose="020B0604020202020204" pitchFamily="34" charset="0"/>
            </a:endParaRPr>
          </a:p>
        </p:txBody>
      </p:sp>
      <p:sp>
        <p:nvSpPr>
          <p:cNvPr id="22531" name="Rectangle 1"/>
          <p:cNvSpPr/>
          <p:nvPr/>
        </p:nvSpPr>
        <p:spPr>
          <a:xfrm>
            <a:off x="4778375" y="6465888"/>
            <a:ext cx="1928813" cy="392112"/>
          </a:xfrm>
          <a:prstGeom prst="rect">
            <a:avLst/>
          </a:prstGeom>
          <a:noFill/>
          <a:ln w="9525">
            <a:noFill/>
          </a:ln>
        </p:spPr>
        <p:txBody>
          <a:bodyPr wrap="none" lIns="114300" tIns="57150" rIns="114300" bIns="57150">
            <a:spAutoFit/>
          </a:bodyPr>
          <a:lstStyle/>
          <a:p>
            <a:r>
              <a:rPr lang="en-IN" altLang="en-US" dirty="0">
                <a:latin typeface="Arial" panose="020B0604020202020204" pitchFamily="34" charset="0"/>
              </a:rPr>
              <a:t>LOCAL HOME 1</a:t>
            </a:r>
            <a:endParaRPr lang="en-IN" altLang="en-US" dirty="0">
              <a:latin typeface="Arial" panose="020B0604020202020204" pitchFamily="34" charset="0"/>
            </a:endParaRPr>
          </a:p>
        </p:txBody>
      </p:sp>
      <p:sp>
        <p:nvSpPr>
          <p:cNvPr id="22532" name="Rectangle 5"/>
          <p:cNvSpPr/>
          <p:nvPr/>
        </p:nvSpPr>
        <p:spPr>
          <a:xfrm>
            <a:off x="9115425" y="6288088"/>
            <a:ext cx="2230438" cy="392112"/>
          </a:xfrm>
          <a:prstGeom prst="rect">
            <a:avLst/>
          </a:prstGeom>
          <a:noFill/>
          <a:ln w="9525">
            <a:noFill/>
          </a:ln>
        </p:spPr>
        <p:txBody>
          <a:bodyPr wrap="none" lIns="114300" tIns="57150" rIns="114300" bIns="57150">
            <a:spAutoFit/>
          </a:bodyPr>
          <a:lstStyle/>
          <a:p>
            <a:r>
              <a:rPr lang="en-IN" altLang="en-US" dirty="0">
                <a:latin typeface="Arial" panose="020B0604020202020204" pitchFamily="34" charset="0"/>
              </a:rPr>
              <a:t>REMOTE  HOME 2</a:t>
            </a:r>
            <a:endParaRPr lang="en-IN" altLang="en-US" dirty="0">
              <a:latin typeface="Arial" panose="020B0604020202020204" pitchFamily="34" charset="0"/>
            </a:endParaRPr>
          </a:p>
        </p:txBody>
      </p:sp>
      <p:pic>
        <p:nvPicPr>
          <p:cNvPr id="22533" name="Picture 5"/>
          <p:cNvPicPr>
            <a:picLocks noChangeAspect="1"/>
          </p:cNvPicPr>
          <p:nvPr/>
        </p:nvPicPr>
        <p:blipFill>
          <a:blip r:embed="rId1"/>
          <a:stretch>
            <a:fillRect/>
          </a:stretch>
        </p:blipFill>
        <p:spPr>
          <a:xfrm>
            <a:off x="1190625" y="1774825"/>
            <a:ext cx="9810750" cy="4152900"/>
          </a:xfrm>
          <a:prstGeom prst="rect">
            <a:avLst/>
          </a:prstGeom>
          <a:noFill/>
          <a:ln w="9525">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1565" y="119698"/>
            <a:ext cx="10363200" cy="626745"/>
          </a:xfrm>
          <a:prstGeom prst="rect">
            <a:avLst/>
          </a:prstGeom>
        </p:spPr>
        <p:txBody>
          <a:bodyPr vert="horz" wrap="square" lIns="0" tIns="11526" rIns="0" bIns="0" rtlCol="0">
            <a:spAutoFit/>
          </a:bodyPr>
          <a:lstStyle/>
          <a:p>
            <a:pPr marL="12700">
              <a:lnSpc>
                <a:spcPct val="100000"/>
              </a:lnSpc>
              <a:spcBef>
                <a:spcPts val="100"/>
              </a:spcBef>
            </a:pPr>
            <a:r>
              <a:rPr spc="-25" dirty="0"/>
              <a:t>F-</a:t>
            </a:r>
            <a:r>
              <a:rPr spc="-90" dirty="0"/>
              <a:t>/T-</a:t>
            </a:r>
            <a:r>
              <a:rPr spc="-10" dirty="0"/>
              <a:t>/CDMA</a:t>
            </a:r>
            <a:endParaRPr spc="-10" dirty="0"/>
          </a:p>
        </p:txBody>
      </p:sp>
      <p:sp>
        <p:nvSpPr>
          <p:cNvPr id="3" name="object 3"/>
          <p:cNvSpPr txBox="1"/>
          <p:nvPr/>
        </p:nvSpPr>
        <p:spPr>
          <a:xfrm>
            <a:off x="10103959" y="23313"/>
            <a:ext cx="522130" cy="485775"/>
          </a:xfrm>
          <a:prstGeom prst="rect">
            <a:avLst/>
          </a:prstGeom>
        </p:spPr>
        <p:txBody>
          <a:bodyPr vert="horz" wrap="square" lIns="0" tIns="22475" rIns="0" bIns="0" rtlCol="0">
            <a:spAutoFit/>
          </a:bodyPr>
          <a:lstStyle/>
          <a:p>
            <a:pPr marL="236220">
              <a:lnSpc>
                <a:spcPct val="100000"/>
              </a:lnSpc>
              <a:spcBef>
                <a:spcPts val="195"/>
              </a:spcBef>
            </a:pPr>
            <a:r>
              <a:rPr sz="1270" b="1" spc="-25" dirty="0">
                <a:solidFill>
                  <a:srgbClr val="FFFFFF"/>
                </a:solidFill>
                <a:latin typeface="Arial" panose="020B0604020202020204"/>
                <a:cs typeface="Arial" panose="020B0604020202020204"/>
                <a:hlinkClick r:id="" action="ppaction://noaction"/>
              </a:rPr>
              <a:t>Top</a:t>
            </a:r>
            <a:endParaRPr sz="1270">
              <a:latin typeface="Arial" panose="020B0604020202020204"/>
              <a:cs typeface="Arial" panose="020B0604020202020204"/>
            </a:endParaRPr>
          </a:p>
          <a:p>
            <a:pPr marL="12700">
              <a:lnSpc>
                <a:spcPct val="100000"/>
              </a:lnSpc>
              <a:spcBef>
                <a:spcPts val="130"/>
              </a:spcBef>
            </a:pPr>
            <a:r>
              <a:rPr sz="1635" spc="-20" dirty="0">
                <a:latin typeface="Arial MT"/>
                <a:cs typeface="Arial MT"/>
              </a:rPr>
              <a:t>14.2</a:t>
            </a:r>
            <a:endParaRPr sz="1635">
              <a:latin typeface="Arial MT"/>
              <a:cs typeface="Arial MT"/>
            </a:endParaRPr>
          </a:p>
        </p:txBody>
      </p:sp>
      <p:pic>
        <p:nvPicPr>
          <p:cNvPr id="4" name="object 4"/>
          <p:cNvPicPr/>
          <p:nvPr/>
        </p:nvPicPr>
        <p:blipFill>
          <a:blip r:embed="rId1" cstate="print"/>
          <a:stretch>
            <a:fillRect/>
          </a:stretch>
        </p:blipFill>
        <p:spPr>
          <a:xfrm>
            <a:off x="2479252" y="801522"/>
            <a:ext cx="7069849" cy="4955049"/>
          </a:xfrm>
          <a:prstGeom prst="rect">
            <a:avLst/>
          </a:prstGeom>
        </p:spPr>
      </p:pic>
      <p:sp>
        <p:nvSpPr>
          <p:cNvPr id="5" name="object 5"/>
          <p:cNvSpPr txBox="1"/>
          <p:nvPr/>
        </p:nvSpPr>
        <p:spPr>
          <a:xfrm rot="20220000">
            <a:off x="4334031" y="2061352"/>
            <a:ext cx="1003132" cy="230505"/>
          </a:xfrm>
          <a:prstGeom prst="rect">
            <a:avLst/>
          </a:prstGeom>
        </p:spPr>
        <p:txBody>
          <a:bodyPr vert="horz" wrap="square" lIns="0" tIns="0" rIns="0" bIns="0" rtlCol="0">
            <a:spAutoFit/>
          </a:bodyPr>
          <a:lstStyle/>
          <a:p>
            <a:pPr>
              <a:lnSpc>
                <a:spcPts val="1800"/>
              </a:lnSpc>
            </a:pPr>
            <a:r>
              <a:rPr sz="1635" spc="-10" dirty="0">
                <a:latin typeface="Arial MT"/>
                <a:cs typeface="Arial MT"/>
              </a:rPr>
              <a:t>Freq</a:t>
            </a:r>
            <a:r>
              <a:rPr sz="2450" spc="-15" baseline="2000" dirty="0">
                <a:latin typeface="Arial MT"/>
                <a:cs typeface="Arial MT"/>
              </a:rPr>
              <a:t>uency</a:t>
            </a:r>
            <a:endParaRPr sz="2450" baseline="2000">
              <a:latin typeface="Arial MT"/>
              <a:cs typeface="Arial MT"/>
            </a:endParaRPr>
          </a:p>
        </p:txBody>
      </p:sp>
      <p:sp>
        <p:nvSpPr>
          <p:cNvPr id="6" name="object 6"/>
          <p:cNvSpPr txBox="1"/>
          <p:nvPr/>
        </p:nvSpPr>
        <p:spPr>
          <a:xfrm rot="960000">
            <a:off x="3014839" y="2129931"/>
            <a:ext cx="507674" cy="230505"/>
          </a:xfrm>
          <a:prstGeom prst="rect">
            <a:avLst/>
          </a:prstGeom>
        </p:spPr>
        <p:txBody>
          <a:bodyPr vert="horz" wrap="square" lIns="0" tIns="0" rIns="0" bIns="0" rtlCol="0">
            <a:spAutoFit/>
          </a:bodyPr>
          <a:lstStyle/>
          <a:p>
            <a:pPr>
              <a:lnSpc>
                <a:spcPts val="1800"/>
              </a:lnSpc>
            </a:pPr>
            <a:r>
              <a:rPr sz="2450" spc="-30" baseline="2000" dirty="0">
                <a:latin typeface="Arial MT"/>
                <a:cs typeface="Arial MT"/>
              </a:rPr>
              <a:t>T</a:t>
            </a:r>
            <a:r>
              <a:rPr sz="1635" spc="-20" dirty="0">
                <a:latin typeface="Arial MT"/>
                <a:cs typeface="Arial MT"/>
              </a:rPr>
              <a:t>ime</a:t>
            </a:r>
            <a:endParaRPr sz="1635">
              <a:latin typeface="Arial MT"/>
              <a:cs typeface="Arial MT"/>
            </a:endParaRPr>
          </a:p>
        </p:txBody>
      </p:sp>
      <p:sp>
        <p:nvSpPr>
          <p:cNvPr id="7" name="object 7"/>
          <p:cNvSpPr txBox="1"/>
          <p:nvPr/>
        </p:nvSpPr>
        <p:spPr>
          <a:xfrm>
            <a:off x="2294428" y="1043294"/>
            <a:ext cx="267970" cy="610881"/>
          </a:xfrm>
          <a:prstGeom prst="rect">
            <a:avLst/>
          </a:prstGeom>
        </p:spPr>
        <p:txBody>
          <a:bodyPr vert="vert270" wrap="square" lIns="0" tIns="0" rIns="0" bIns="0" rtlCol="0">
            <a:spAutoFit/>
          </a:bodyPr>
          <a:lstStyle/>
          <a:p>
            <a:pPr marL="12700">
              <a:lnSpc>
                <a:spcPts val="2090"/>
              </a:lnSpc>
            </a:pPr>
            <a:r>
              <a:rPr sz="1635" spc="-10" dirty="0">
                <a:latin typeface="Arial MT"/>
                <a:cs typeface="Arial MT"/>
              </a:rPr>
              <a:t>Power</a:t>
            </a:r>
            <a:endParaRPr sz="1635">
              <a:latin typeface="Arial MT"/>
              <a:cs typeface="Arial MT"/>
            </a:endParaRPr>
          </a:p>
        </p:txBody>
      </p:sp>
      <p:sp>
        <p:nvSpPr>
          <p:cNvPr id="8" name="object 8"/>
          <p:cNvSpPr txBox="1"/>
          <p:nvPr/>
        </p:nvSpPr>
        <p:spPr>
          <a:xfrm rot="20220000">
            <a:off x="5771791" y="3759836"/>
            <a:ext cx="1003132" cy="230505"/>
          </a:xfrm>
          <a:prstGeom prst="rect">
            <a:avLst/>
          </a:prstGeom>
        </p:spPr>
        <p:txBody>
          <a:bodyPr vert="horz" wrap="square" lIns="0" tIns="0" rIns="0" bIns="0" rtlCol="0">
            <a:spAutoFit/>
          </a:bodyPr>
          <a:lstStyle/>
          <a:p>
            <a:pPr>
              <a:lnSpc>
                <a:spcPts val="1800"/>
              </a:lnSpc>
            </a:pPr>
            <a:r>
              <a:rPr sz="1635" spc="-10" dirty="0">
                <a:latin typeface="Arial MT"/>
                <a:cs typeface="Arial MT"/>
              </a:rPr>
              <a:t>Freq</a:t>
            </a:r>
            <a:r>
              <a:rPr sz="2450" spc="-15" baseline="2000" dirty="0">
                <a:latin typeface="Arial MT"/>
                <a:cs typeface="Arial MT"/>
              </a:rPr>
              <a:t>uency</a:t>
            </a:r>
            <a:endParaRPr sz="2450" baseline="2000">
              <a:latin typeface="Arial MT"/>
              <a:cs typeface="Arial MT"/>
            </a:endParaRPr>
          </a:p>
        </p:txBody>
      </p:sp>
      <p:sp>
        <p:nvSpPr>
          <p:cNvPr id="9" name="object 9"/>
          <p:cNvSpPr txBox="1"/>
          <p:nvPr/>
        </p:nvSpPr>
        <p:spPr>
          <a:xfrm rot="960000">
            <a:off x="4452603" y="3828394"/>
            <a:ext cx="507674" cy="230505"/>
          </a:xfrm>
          <a:prstGeom prst="rect">
            <a:avLst/>
          </a:prstGeom>
        </p:spPr>
        <p:txBody>
          <a:bodyPr vert="horz" wrap="square" lIns="0" tIns="0" rIns="0" bIns="0" rtlCol="0">
            <a:spAutoFit/>
          </a:bodyPr>
          <a:lstStyle/>
          <a:p>
            <a:pPr>
              <a:lnSpc>
                <a:spcPts val="1800"/>
              </a:lnSpc>
            </a:pPr>
            <a:r>
              <a:rPr sz="2450" spc="-30" baseline="2000" dirty="0">
                <a:latin typeface="Arial MT"/>
                <a:cs typeface="Arial MT"/>
              </a:rPr>
              <a:t>T</a:t>
            </a:r>
            <a:r>
              <a:rPr sz="1635" spc="-20" dirty="0">
                <a:latin typeface="Arial MT"/>
                <a:cs typeface="Arial MT"/>
              </a:rPr>
              <a:t>ime</a:t>
            </a:r>
            <a:endParaRPr sz="1635">
              <a:latin typeface="Arial MT"/>
              <a:cs typeface="Arial MT"/>
            </a:endParaRPr>
          </a:p>
        </p:txBody>
      </p:sp>
      <p:sp>
        <p:nvSpPr>
          <p:cNvPr id="10" name="object 10"/>
          <p:cNvSpPr txBox="1"/>
          <p:nvPr/>
        </p:nvSpPr>
        <p:spPr>
          <a:xfrm>
            <a:off x="3732186" y="2741772"/>
            <a:ext cx="267970" cy="610881"/>
          </a:xfrm>
          <a:prstGeom prst="rect">
            <a:avLst/>
          </a:prstGeom>
        </p:spPr>
        <p:txBody>
          <a:bodyPr vert="vert270" wrap="square" lIns="0" tIns="0" rIns="0" bIns="0" rtlCol="0">
            <a:spAutoFit/>
          </a:bodyPr>
          <a:lstStyle/>
          <a:p>
            <a:pPr marL="12700">
              <a:lnSpc>
                <a:spcPts val="2090"/>
              </a:lnSpc>
            </a:pPr>
            <a:r>
              <a:rPr sz="1635" spc="-10" dirty="0">
                <a:latin typeface="Arial MT"/>
                <a:cs typeface="Arial MT"/>
              </a:rPr>
              <a:t>Power</a:t>
            </a:r>
            <a:endParaRPr sz="1635">
              <a:latin typeface="Arial MT"/>
              <a:cs typeface="Arial MT"/>
            </a:endParaRPr>
          </a:p>
        </p:txBody>
      </p:sp>
      <p:sp>
        <p:nvSpPr>
          <p:cNvPr id="11" name="object 11"/>
          <p:cNvSpPr txBox="1"/>
          <p:nvPr/>
        </p:nvSpPr>
        <p:spPr>
          <a:xfrm rot="20220000">
            <a:off x="8549176" y="5340257"/>
            <a:ext cx="1002568" cy="230505"/>
          </a:xfrm>
          <a:prstGeom prst="rect">
            <a:avLst/>
          </a:prstGeom>
        </p:spPr>
        <p:txBody>
          <a:bodyPr vert="horz" wrap="square" lIns="0" tIns="0" rIns="0" bIns="0" rtlCol="0">
            <a:spAutoFit/>
          </a:bodyPr>
          <a:lstStyle/>
          <a:p>
            <a:pPr>
              <a:lnSpc>
                <a:spcPts val="1800"/>
              </a:lnSpc>
            </a:pPr>
            <a:r>
              <a:rPr sz="1635" spc="-10" dirty="0">
                <a:latin typeface="Arial MT"/>
                <a:cs typeface="Arial MT"/>
              </a:rPr>
              <a:t>Frequ</a:t>
            </a:r>
            <a:r>
              <a:rPr sz="2450" spc="-15" baseline="2000" dirty="0">
                <a:latin typeface="Arial MT"/>
                <a:cs typeface="Arial MT"/>
              </a:rPr>
              <a:t>ency</a:t>
            </a:r>
            <a:endParaRPr sz="2450" baseline="2000">
              <a:latin typeface="Arial MT"/>
              <a:cs typeface="Arial MT"/>
            </a:endParaRPr>
          </a:p>
        </p:txBody>
      </p:sp>
      <p:sp>
        <p:nvSpPr>
          <p:cNvPr id="12" name="object 12"/>
          <p:cNvSpPr txBox="1"/>
          <p:nvPr/>
        </p:nvSpPr>
        <p:spPr>
          <a:xfrm rot="1260000">
            <a:off x="7189802" y="5376176"/>
            <a:ext cx="509253" cy="230505"/>
          </a:xfrm>
          <a:prstGeom prst="rect">
            <a:avLst/>
          </a:prstGeom>
        </p:spPr>
        <p:txBody>
          <a:bodyPr vert="horz" wrap="square" lIns="0" tIns="0" rIns="0" bIns="0" rtlCol="0">
            <a:spAutoFit/>
          </a:bodyPr>
          <a:lstStyle/>
          <a:p>
            <a:pPr>
              <a:lnSpc>
                <a:spcPts val="1800"/>
              </a:lnSpc>
            </a:pPr>
            <a:r>
              <a:rPr sz="2450" spc="-30" baseline="2000" dirty="0">
                <a:latin typeface="Arial MT"/>
                <a:cs typeface="Arial MT"/>
              </a:rPr>
              <a:t>Tim</a:t>
            </a:r>
            <a:r>
              <a:rPr sz="1635" spc="-20" dirty="0">
                <a:latin typeface="Arial MT"/>
                <a:cs typeface="Arial MT"/>
              </a:rPr>
              <a:t>e</a:t>
            </a:r>
            <a:endParaRPr sz="1635">
              <a:latin typeface="Arial MT"/>
              <a:cs typeface="Arial MT"/>
            </a:endParaRPr>
          </a:p>
        </p:txBody>
      </p:sp>
      <p:sp>
        <p:nvSpPr>
          <p:cNvPr id="13" name="object 13"/>
          <p:cNvSpPr txBox="1"/>
          <p:nvPr/>
        </p:nvSpPr>
        <p:spPr>
          <a:xfrm>
            <a:off x="6531634" y="4264594"/>
            <a:ext cx="267970" cy="610881"/>
          </a:xfrm>
          <a:prstGeom prst="rect">
            <a:avLst/>
          </a:prstGeom>
        </p:spPr>
        <p:txBody>
          <a:bodyPr vert="vert270" wrap="square" lIns="0" tIns="0" rIns="0" bIns="0" rtlCol="0">
            <a:spAutoFit/>
          </a:bodyPr>
          <a:lstStyle/>
          <a:p>
            <a:pPr marL="12700">
              <a:lnSpc>
                <a:spcPts val="2090"/>
              </a:lnSpc>
            </a:pPr>
            <a:r>
              <a:rPr sz="1635" spc="-10" dirty="0">
                <a:latin typeface="Arial MT"/>
                <a:cs typeface="Arial MT"/>
              </a:rPr>
              <a:t>Power</a:t>
            </a:r>
            <a:endParaRPr sz="1635">
              <a:latin typeface="Arial MT"/>
              <a:cs typeface="Arial MT"/>
            </a:endParaRPr>
          </a:p>
        </p:txBody>
      </p:sp>
      <p:sp>
        <p:nvSpPr>
          <p:cNvPr id="14" name="object 14"/>
          <p:cNvSpPr/>
          <p:nvPr/>
        </p:nvSpPr>
        <p:spPr>
          <a:xfrm>
            <a:off x="6776625" y="4219917"/>
            <a:ext cx="2042416" cy="1433264"/>
          </a:xfrm>
          <a:custGeom>
            <a:avLst/>
            <a:gdLst/>
            <a:ahLst/>
            <a:cxnLst/>
            <a:rect l="l" t="t" r="r" b="b"/>
            <a:pathLst>
              <a:path w="2250440" h="1579245">
                <a:moveTo>
                  <a:pt x="185915" y="359664"/>
                </a:moveTo>
                <a:lnTo>
                  <a:pt x="185153" y="362712"/>
                </a:lnTo>
                <a:lnTo>
                  <a:pt x="185343" y="362331"/>
                </a:lnTo>
                <a:lnTo>
                  <a:pt x="185915" y="359664"/>
                </a:lnTo>
                <a:close/>
              </a:path>
              <a:path w="2250440" h="1579245">
                <a:moveTo>
                  <a:pt x="246888" y="232410"/>
                </a:moveTo>
                <a:lnTo>
                  <a:pt x="246126" y="233934"/>
                </a:lnTo>
                <a:lnTo>
                  <a:pt x="246608" y="233222"/>
                </a:lnTo>
                <a:lnTo>
                  <a:pt x="246888" y="232410"/>
                </a:lnTo>
                <a:close/>
              </a:path>
              <a:path w="2250440" h="1579245">
                <a:moveTo>
                  <a:pt x="557784" y="0"/>
                </a:moveTo>
                <a:lnTo>
                  <a:pt x="492226" y="12192"/>
                </a:lnTo>
                <a:lnTo>
                  <a:pt x="395465" y="66294"/>
                </a:lnTo>
                <a:lnTo>
                  <a:pt x="324612" y="120396"/>
                </a:lnTo>
                <a:lnTo>
                  <a:pt x="246608" y="233222"/>
                </a:lnTo>
                <a:lnTo>
                  <a:pt x="246126" y="234696"/>
                </a:lnTo>
                <a:lnTo>
                  <a:pt x="186575" y="359841"/>
                </a:lnTo>
                <a:lnTo>
                  <a:pt x="185343" y="362331"/>
                </a:lnTo>
                <a:lnTo>
                  <a:pt x="146494" y="544639"/>
                </a:lnTo>
                <a:lnTo>
                  <a:pt x="144018" y="557022"/>
                </a:lnTo>
                <a:lnTo>
                  <a:pt x="126606" y="657656"/>
                </a:lnTo>
                <a:lnTo>
                  <a:pt x="132588" y="659892"/>
                </a:lnTo>
                <a:lnTo>
                  <a:pt x="132588" y="659130"/>
                </a:lnTo>
                <a:lnTo>
                  <a:pt x="150101" y="557784"/>
                </a:lnTo>
                <a:lnTo>
                  <a:pt x="191871" y="361899"/>
                </a:lnTo>
                <a:lnTo>
                  <a:pt x="186639" y="359943"/>
                </a:lnTo>
                <a:lnTo>
                  <a:pt x="187121" y="360057"/>
                </a:lnTo>
                <a:lnTo>
                  <a:pt x="191871" y="361899"/>
                </a:lnTo>
                <a:lnTo>
                  <a:pt x="192024" y="361950"/>
                </a:lnTo>
                <a:lnTo>
                  <a:pt x="251155" y="237591"/>
                </a:lnTo>
                <a:lnTo>
                  <a:pt x="246888" y="235140"/>
                </a:lnTo>
                <a:lnTo>
                  <a:pt x="246710" y="235013"/>
                </a:lnTo>
                <a:lnTo>
                  <a:pt x="246888" y="235026"/>
                </a:lnTo>
                <a:lnTo>
                  <a:pt x="251155" y="237591"/>
                </a:lnTo>
                <a:lnTo>
                  <a:pt x="251447" y="237744"/>
                </a:lnTo>
                <a:lnTo>
                  <a:pt x="329184" y="124968"/>
                </a:lnTo>
                <a:lnTo>
                  <a:pt x="328777" y="124688"/>
                </a:lnTo>
                <a:lnTo>
                  <a:pt x="398437" y="71526"/>
                </a:lnTo>
                <a:lnTo>
                  <a:pt x="398437" y="71678"/>
                </a:lnTo>
                <a:lnTo>
                  <a:pt x="399288" y="71208"/>
                </a:lnTo>
                <a:lnTo>
                  <a:pt x="493687" y="18338"/>
                </a:lnTo>
                <a:lnTo>
                  <a:pt x="493687" y="18161"/>
                </a:lnTo>
                <a:lnTo>
                  <a:pt x="557784" y="6248"/>
                </a:lnTo>
                <a:lnTo>
                  <a:pt x="557784" y="6096"/>
                </a:lnTo>
                <a:lnTo>
                  <a:pt x="557784" y="0"/>
                </a:lnTo>
                <a:close/>
              </a:path>
              <a:path w="2250440" h="1579245">
                <a:moveTo>
                  <a:pt x="1745729" y="1081278"/>
                </a:moveTo>
                <a:lnTo>
                  <a:pt x="1744980" y="1083564"/>
                </a:lnTo>
                <a:lnTo>
                  <a:pt x="1745576" y="1082370"/>
                </a:lnTo>
                <a:lnTo>
                  <a:pt x="1745729" y="1081278"/>
                </a:lnTo>
                <a:close/>
              </a:path>
              <a:path w="2250440" h="1579245">
                <a:moveTo>
                  <a:pt x="1806689" y="922782"/>
                </a:moveTo>
                <a:lnTo>
                  <a:pt x="1806130" y="923886"/>
                </a:lnTo>
                <a:lnTo>
                  <a:pt x="1806486" y="923366"/>
                </a:lnTo>
                <a:lnTo>
                  <a:pt x="1806689" y="922782"/>
                </a:lnTo>
                <a:close/>
              </a:path>
              <a:path w="2250440" h="1579245">
                <a:moveTo>
                  <a:pt x="2099475" y="679399"/>
                </a:moveTo>
                <a:lnTo>
                  <a:pt x="2099310" y="678942"/>
                </a:lnTo>
                <a:lnTo>
                  <a:pt x="2099475" y="679602"/>
                </a:lnTo>
                <a:lnTo>
                  <a:pt x="2099475" y="679399"/>
                </a:lnTo>
                <a:close/>
              </a:path>
              <a:path w="2250440" h="1579245">
                <a:moveTo>
                  <a:pt x="2250186" y="662178"/>
                </a:moveTo>
                <a:lnTo>
                  <a:pt x="2248624" y="661543"/>
                </a:lnTo>
                <a:lnTo>
                  <a:pt x="2248649" y="661416"/>
                </a:lnTo>
                <a:lnTo>
                  <a:pt x="2248331" y="661416"/>
                </a:lnTo>
                <a:lnTo>
                  <a:pt x="649224" y="762"/>
                </a:lnTo>
                <a:lnTo>
                  <a:pt x="647687" y="0"/>
                </a:lnTo>
                <a:lnTo>
                  <a:pt x="557784" y="0"/>
                </a:lnTo>
                <a:lnTo>
                  <a:pt x="558533" y="6096"/>
                </a:lnTo>
                <a:lnTo>
                  <a:pt x="646925" y="6096"/>
                </a:lnTo>
                <a:lnTo>
                  <a:pt x="647687" y="6413"/>
                </a:lnTo>
                <a:lnTo>
                  <a:pt x="2233142" y="661416"/>
                </a:lnTo>
                <a:lnTo>
                  <a:pt x="2171700" y="661416"/>
                </a:lnTo>
                <a:lnTo>
                  <a:pt x="2170925" y="661416"/>
                </a:lnTo>
                <a:lnTo>
                  <a:pt x="2102294" y="678218"/>
                </a:lnTo>
                <a:lnTo>
                  <a:pt x="2099551" y="679589"/>
                </a:lnTo>
                <a:lnTo>
                  <a:pt x="2099475" y="679399"/>
                </a:lnTo>
                <a:lnTo>
                  <a:pt x="2099538" y="679602"/>
                </a:lnTo>
                <a:lnTo>
                  <a:pt x="1997951" y="727710"/>
                </a:lnTo>
                <a:lnTo>
                  <a:pt x="1878330" y="804672"/>
                </a:lnTo>
                <a:lnTo>
                  <a:pt x="1806486" y="923366"/>
                </a:lnTo>
                <a:lnTo>
                  <a:pt x="1805927" y="925068"/>
                </a:lnTo>
                <a:lnTo>
                  <a:pt x="1746491" y="1080516"/>
                </a:lnTo>
                <a:lnTo>
                  <a:pt x="1745576" y="1082370"/>
                </a:lnTo>
                <a:lnTo>
                  <a:pt x="1728203" y="1206246"/>
                </a:lnTo>
                <a:lnTo>
                  <a:pt x="1692427" y="1401876"/>
                </a:lnTo>
                <a:lnTo>
                  <a:pt x="1692376" y="1402092"/>
                </a:lnTo>
                <a:lnTo>
                  <a:pt x="1692313" y="1402499"/>
                </a:lnTo>
                <a:lnTo>
                  <a:pt x="1692313" y="1402080"/>
                </a:lnTo>
                <a:lnTo>
                  <a:pt x="1633715" y="1507998"/>
                </a:lnTo>
                <a:lnTo>
                  <a:pt x="1581073" y="1571777"/>
                </a:lnTo>
                <a:lnTo>
                  <a:pt x="9753" y="901484"/>
                </a:lnTo>
                <a:lnTo>
                  <a:pt x="32600" y="869251"/>
                </a:lnTo>
                <a:lnTo>
                  <a:pt x="36995" y="862355"/>
                </a:lnTo>
                <a:lnTo>
                  <a:pt x="90678" y="778764"/>
                </a:lnTo>
                <a:lnTo>
                  <a:pt x="126492" y="677189"/>
                </a:lnTo>
                <a:lnTo>
                  <a:pt x="126492" y="658368"/>
                </a:lnTo>
                <a:lnTo>
                  <a:pt x="126492" y="657606"/>
                </a:lnTo>
                <a:lnTo>
                  <a:pt x="84582" y="776478"/>
                </a:lnTo>
                <a:lnTo>
                  <a:pt x="84797" y="776566"/>
                </a:lnTo>
                <a:lnTo>
                  <a:pt x="32004" y="858774"/>
                </a:lnTo>
                <a:lnTo>
                  <a:pt x="2286" y="900684"/>
                </a:lnTo>
                <a:lnTo>
                  <a:pt x="0" y="903732"/>
                </a:lnTo>
                <a:lnTo>
                  <a:pt x="3810" y="905256"/>
                </a:lnTo>
                <a:lnTo>
                  <a:pt x="1579626" y="1577454"/>
                </a:lnTo>
                <a:lnTo>
                  <a:pt x="1581073" y="1578076"/>
                </a:lnTo>
                <a:lnTo>
                  <a:pt x="1582674" y="1578864"/>
                </a:lnTo>
                <a:lnTo>
                  <a:pt x="1584198" y="1577340"/>
                </a:lnTo>
                <a:lnTo>
                  <a:pt x="1638300" y="1511808"/>
                </a:lnTo>
                <a:lnTo>
                  <a:pt x="1639023" y="1511084"/>
                </a:lnTo>
                <a:lnTo>
                  <a:pt x="1638350" y="1510665"/>
                </a:lnTo>
                <a:lnTo>
                  <a:pt x="1639023" y="1511046"/>
                </a:lnTo>
                <a:lnTo>
                  <a:pt x="1639824" y="1509649"/>
                </a:lnTo>
                <a:lnTo>
                  <a:pt x="1698498" y="1403604"/>
                </a:lnTo>
                <a:lnTo>
                  <a:pt x="1698498" y="1402842"/>
                </a:lnTo>
                <a:lnTo>
                  <a:pt x="1734299" y="1207008"/>
                </a:lnTo>
                <a:lnTo>
                  <a:pt x="1751647" y="1083246"/>
                </a:lnTo>
                <a:lnTo>
                  <a:pt x="1811274" y="927354"/>
                </a:lnTo>
                <a:lnTo>
                  <a:pt x="1882355" y="809371"/>
                </a:lnTo>
                <a:lnTo>
                  <a:pt x="1882889" y="809028"/>
                </a:lnTo>
                <a:lnTo>
                  <a:pt x="2000250" y="733044"/>
                </a:lnTo>
                <a:lnTo>
                  <a:pt x="2099310" y="686130"/>
                </a:lnTo>
                <a:lnTo>
                  <a:pt x="2099475" y="686041"/>
                </a:lnTo>
                <a:lnTo>
                  <a:pt x="2101519" y="685076"/>
                </a:lnTo>
                <a:lnTo>
                  <a:pt x="2101519" y="684872"/>
                </a:lnTo>
                <a:lnTo>
                  <a:pt x="2172449" y="667512"/>
                </a:lnTo>
                <a:lnTo>
                  <a:pt x="2247900" y="667512"/>
                </a:lnTo>
                <a:lnTo>
                  <a:pt x="2248649" y="667512"/>
                </a:lnTo>
                <a:lnTo>
                  <a:pt x="2250186" y="662178"/>
                </a:lnTo>
                <a:close/>
              </a:path>
            </a:pathLst>
          </a:custGeom>
          <a:solidFill>
            <a:srgbClr val="FF0000"/>
          </a:solidFill>
        </p:spPr>
        <p:txBody>
          <a:bodyPr wrap="square" lIns="0" tIns="0" rIns="0" bIns="0" rtlCol="0"/>
          <a:lstStyle/>
          <a:p>
            <a:endParaRPr sz="100"/>
          </a:p>
        </p:txBody>
      </p:sp>
      <p:sp>
        <p:nvSpPr>
          <p:cNvPr id="15" name="object 15"/>
          <p:cNvSpPr txBox="1"/>
          <p:nvPr/>
        </p:nvSpPr>
        <p:spPr>
          <a:xfrm>
            <a:off x="3648218" y="3881281"/>
            <a:ext cx="805671" cy="346710"/>
          </a:xfrm>
          <a:prstGeom prst="rect">
            <a:avLst/>
          </a:prstGeom>
        </p:spPr>
        <p:txBody>
          <a:bodyPr vert="horz" wrap="square" lIns="0" tIns="11526" rIns="0" bIns="0" rtlCol="0">
            <a:spAutoFit/>
          </a:bodyPr>
          <a:lstStyle/>
          <a:p>
            <a:pPr marL="12700">
              <a:lnSpc>
                <a:spcPct val="100000"/>
              </a:lnSpc>
              <a:spcBef>
                <a:spcPts val="100"/>
              </a:spcBef>
            </a:pPr>
            <a:r>
              <a:rPr sz="2180" spc="-20" dirty="0">
                <a:latin typeface="Arial MT"/>
                <a:cs typeface="Arial MT"/>
              </a:rPr>
              <a:t>TDMA</a:t>
            </a:r>
            <a:endParaRPr sz="2180">
              <a:latin typeface="Arial MT"/>
              <a:cs typeface="Arial MT"/>
            </a:endParaRPr>
          </a:p>
        </p:txBody>
      </p:sp>
      <p:sp>
        <p:nvSpPr>
          <p:cNvPr id="16" name="object 16"/>
          <p:cNvSpPr txBox="1"/>
          <p:nvPr/>
        </p:nvSpPr>
        <p:spPr>
          <a:xfrm>
            <a:off x="6449048" y="5438681"/>
            <a:ext cx="837944" cy="346710"/>
          </a:xfrm>
          <a:prstGeom prst="rect">
            <a:avLst/>
          </a:prstGeom>
        </p:spPr>
        <p:txBody>
          <a:bodyPr vert="horz" wrap="square" lIns="0" tIns="11526" rIns="0" bIns="0" rtlCol="0">
            <a:spAutoFit/>
          </a:bodyPr>
          <a:lstStyle/>
          <a:p>
            <a:pPr marL="12700">
              <a:lnSpc>
                <a:spcPct val="100000"/>
              </a:lnSpc>
              <a:spcBef>
                <a:spcPts val="100"/>
              </a:spcBef>
            </a:pPr>
            <a:r>
              <a:rPr sz="2180" spc="-20" dirty="0">
                <a:latin typeface="Arial MT"/>
                <a:cs typeface="Arial MT"/>
              </a:rPr>
              <a:t>CDMA</a:t>
            </a:r>
            <a:endParaRPr sz="2180">
              <a:latin typeface="Arial MT"/>
              <a:cs typeface="Arial MT"/>
            </a:endParaRPr>
          </a:p>
        </p:txBody>
      </p:sp>
      <p:sp>
        <p:nvSpPr>
          <p:cNvPr id="17" name="object 17"/>
          <p:cNvSpPr txBox="1"/>
          <p:nvPr/>
        </p:nvSpPr>
        <p:spPr>
          <a:xfrm>
            <a:off x="2357762" y="2259567"/>
            <a:ext cx="806824" cy="346710"/>
          </a:xfrm>
          <a:prstGeom prst="rect">
            <a:avLst/>
          </a:prstGeom>
        </p:spPr>
        <p:txBody>
          <a:bodyPr vert="horz" wrap="square" lIns="0" tIns="11526" rIns="0" bIns="0" rtlCol="0">
            <a:spAutoFit/>
          </a:bodyPr>
          <a:lstStyle/>
          <a:p>
            <a:pPr marL="12700">
              <a:lnSpc>
                <a:spcPct val="100000"/>
              </a:lnSpc>
              <a:spcBef>
                <a:spcPts val="100"/>
              </a:spcBef>
            </a:pPr>
            <a:r>
              <a:rPr sz="2180" spc="-20" dirty="0">
                <a:latin typeface="Arial MT"/>
                <a:cs typeface="Arial MT"/>
              </a:rPr>
              <a:t>FDMA</a:t>
            </a:r>
            <a:endParaRPr sz="2180">
              <a:latin typeface="Arial MT"/>
              <a:cs typeface="Arial MT"/>
            </a:endParaRPr>
          </a:p>
        </p:txBody>
      </p:sp>
      <p:sp>
        <p:nvSpPr>
          <p:cNvPr id="18" name="object 18"/>
          <p:cNvSpPr txBox="1"/>
          <p:nvPr/>
        </p:nvSpPr>
        <p:spPr>
          <a:xfrm>
            <a:off x="5487774" y="919317"/>
            <a:ext cx="4498617" cy="598805"/>
          </a:xfrm>
          <a:prstGeom prst="rect">
            <a:avLst/>
          </a:prstGeom>
        </p:spPr>
        <p:txBody>
          <a:bodyPr vert="horz" wrap="square" lIns="0" tIns="10949" rIns="0" bIns="0" rtlCol="0">
            <a:spAutoFit/>
          </a:bodyPr>
          <a:lstStyle/>
          <a:p>
            <a:pPr marL="1270" algn="ctr">
              <a:lnSpc>
                <a:spcPct val="100000"/>
              </a:lnSpc>
              <a:spcBef>
                <a:spcPts val="95"/>
              </a:spcBef>
            </a:pPr>
            <a:r>
              <a:rPr sz="1270" dirty="0">
                <a:latin typeface="Arial MT"/>
                <a:cs typeface="Arial MT"/>
              </a:rPr>
              <a:t>One</a:t>
            </a:r>
            <a:r>
              <a:rPr sz="1270" spc="-10" dirty="0">
                <a:latin typeface="Arial MT"/>
                <a:cs typeface="Arial MT"/>
              </a:rPr>
              <a:t> </a:t>
            </a:r>
            <a:r>
              <a:rPr sz="1270" dirty="0">
                <a:latin typeface="Arial MT"/>
                <a:cs typeface="Arial MT"/>
              </a:rPr>
              <a:t>call</a:t>
            </a:r>
            <a:r>
              <a:rPr sz="1270" spc="-5" dirty="0">
                <a:latin typeface="Arial MT"/>
                <a:cs typeface="Arial MT"/>
              </a:rPr>
              <a:t> </a:t>
            </a:r>
            <a:r>
              <a:rPr sz="1270" dirty="0">
                <a:latin typeface="Arial MT"/>
                <a:cs typeface="Arial MT"/>
              </a:rPr>
              <a:t>per</a:t>
            </a:r>
            <a:r>
              <a:rPr sz="1270" spc="-15" dirty="0">
                <a:latin typeface="Arial MT"/>
                <a:cs typeface="Arial MT"/>
              </a:rPr>
              <a:t> </a:t>
            </a:r>
            <a:r>
              <a:rPr sz="1270" dirty="0">
                <a:latin typeface="Arial MT"/>
                <a:cs typeface="Arial MT"/>
              </a:rPr>
              <a:t>30kHz</a:t>
            </a:r>
            <a:r>
              <a:rPr sz="1270" spc="-5" dirty="0">
                <a:latin typeface="Arial MT"/>
                <a:cs typeface="Arial MT"/>
              </a:rPr>
              <a:t> </a:t>
            </a:r>
            <a:r>
              <a:rPr sz="1270" spc="-10" dirty="0">
                <a:latin typeface="Arial MT"/>
                <a:cs typeface="Arial MT"/>
              </a:rPr>
              <a:t>(AMPS)</a:t>
            </a:r>
            <a:endParaRPr sz="1270">
              <a:latin typeface="Arial MT"/>
              <a:cs typeface="Arial MT"/>
            </a:endParaRPr>
          </a:p>
          <a:p>
            <a:pPr marL="12700" marR="5080" algn="ctr">
              <a:lnSpc>
                <a:spcPct val="101000"/>
              </a:lnSpc>
            </a:pPr>
            <a:r>
              <a:rPr sz="1270" dirty="0">
                <a:latin typeface="Arial MT"/>
                <a:cs typeface="Arial MT"/>
              </a:rPr>
              <a:t>Frequency</a:t>
            </a:r>
            <a:r>
              <a:rPr sz="1270" spc="-15" dirty="0">
                <a:latin typeface="Arial MT"/>
                <a:cs typeface="Arial MT"/>
              </a:rPr>
              <a:t> </a:t>
            </a:r>
            <a:r>
              <a:rPr sz="1270" spc="-10" dirty="0">
                <a:latin typeface="Arial MT"/>
                <a:cs typeface="Arial MT"/>
              </a:rPr>
              <a:t>re-</a:t>
            </a:r>
            <a:r>
              <a:rPr sz="1270" dirty="0">
                <a:latin typeface="Arial MT"/>
                <a:cs typeface="Arial MT"/>
              </a:rPr>
              <a:t>use</a:t>
            </a:r>
            <a:r>
              <a:rPr sz="1270" spc="-15" dirty="0">
                <a:latin typeface="Arial MT"/>
                <a:cs typeface="Arial MT"/>
              </a:rPr>
              <a:t> </a:t>
            </a:r>
            <a:r>
              <a:rPr sz="1270" dirty="0">
                <a:latin typeface="Arial MT"/>
                <a:cs typeface="Arial MT"/>
              </a:rPr>
              <a:t>factor</a:t>
            </a:r>
            <a:r>
              <a:rPr sz="1270" spc="-15" dirty="0">
                <a:latin typeface="Arial MT"/>
                <a:cs typeface="Arial MT"/>
              </a:rPr>
              <a:t> </a:t>
            </a:r>
            <a:r>
              <a:rPr sz="1270" dirty="0">
                <a:latin typeface="Arial MT"/>
                <a:cs typeface="Arial MT"/>
              </a:rPr>
              <a:t>of</a:t>
            </a:r>
            <a:r>
              <a:rPr sz="1270" spc="-15" dirty="0">
                <a:latin typeface="Arial MT"/>
                <a:cs typeface="Arial MT"/>
              </a:rPr>
              <a:t> </a:t>
            </a:r>
            <a:r>
              <a:rPr sz="1270" dirty="0">
                <a:latin typeface="Arial MT"/>
                <a:cs typeface="Arial MT"/>
              </a:rPr>
              <a:t>7</a:t>
            </a:r>
            <a:r>
              <a:rPr sz="1270" spc="-15" dirty="0">
                <a:latin typeface="Arial MT"/>
                <a:cs typeface="Arial MT"/>
              </a:rPr>
              <a:t> </a:t>
            </a:r>
            <a:r>
              <a:rPr sz="1270" dirty="0">
                <a:latin typeface="Arial MT"/>
                <a:cs typeface="Arial MT"/>
              </a:rPr>
              <a:t>(carrier</a:t>
            </a:r>
            <a:r>
              <a:rPr sz="1270" spc="-20" dirty="0">
                <a:latin typeface="Arial MT"/>
                <a:cs typeface="Arial MT"/>
              </a:rPr>
              <a:t> </a:t>
            </a:r>
            <a:r>
              <a:rPr sz="1270" dirty="0">
                <a:latin typeface="Arial MT"/>
                <a:cs typeface="Arial MT"/>
              </a:rPr>
              <a:t>to</a:t>
            </a:r>
            <a:r>
              <a:rPr sz="1270" spc="-20" dirty="0">
                <a:latin typeface="Arial MT"/>
                <a:cs typeface="Arial MT"/>
              </a:rPr>
              <a:t> </a:t>
            </a:r>
            <a:r>
              <a:rPr sz="1270" dirty="0">
                <a:latin typeface="Arial MT"/>
                <a:cs typeface="Arial MT"/>
              </a:rPr>
              <a:t>interference</a:t>
            </a:r>
            <a:r>
              <a:rPr sz="1270" spc="-20" dirty="0">
                <a:latin typeface="Arial MT"/>
                <a:cs typeface="Arial MT"/>
              </a:rPr>
              <a:t> </a:t>
            </a:r>
            <a:r>
              <a:rPr sz="1270" dirty="0">
                <a:latin typeface="Arial MT"/>
                <a:cs typeface="Arial MT"/>
              </a:rPr>
              <a:t>ratio</a:t>
            </a:r>
            <a:r>
              <a:rPr sz="1270" spc="-20" dirty="0">
                <a:latin typeface="Arial MT"/>
                <a:cs typeface="Arial MT"/>
              </a:rPr>
              <a:t> </a:t>
            </a:r>
            <a:r>
              <a:rPr sz="1270" spc="-10" dirty="0">
                <a:latin typeface="Arial MT"/>
                <a:cs typeface="Arial MT"/>
              </a:rPr>
              <a:t>18dB) </a:t>
            </a:r>
            <a:r>
              <a:rPr sz="1270" dirty="0">
                <a:latin typeface="Arial MT"/>
                <a:cs typeface="Arial MT"/>
              </a:rPr>
              <a:t>One</a:t>
            </a:r>
            <a:r>
              <a:rPr sz="1270" spc="-10" dirty="0">
                <a:latin typeface="Arial MT"/>
                <a:cs typeface="Arial MT"/>
              </a:rPr>
              <a:t> </a:t>
            </a:r>
            <a:r>
              <a:rPr sz="1270" dirty="0">
                <a:latin typeface="Arial MT"/>
                <a:cs typeface="Arial MT"/>
              </a:rPr>
              <a:t>call</a:t>
            </a:r>
            <a:r>
              <a:rPr sz="1270" spc="-5" dirty="0">
                <a:latin typeface="Arial MT"/>
                <a:cs typeface="Arial MT"/>
              </a:rPr>
              <a:t> </a:t>
            </a:r>
            <a:r>
              <a:rPr sz="1270" dirty="0">
                <a:latin typeface="Arial MT"/>
                <a:cs typeface="Arial MT"/>
              </a:rPr>
              <a:t>per</a:t>
            </a:r>
            <a:r>
              <a:rPr sz="1270" spc="-5" dirty="0">
                <a:latin typeface="Arial MT"/>
                <a:cs typeface="Arial MT"/>
              </a:rPr>
              <a:t> </a:t>
            </a:r>
            <a:r>
              <a:rPr sz="1270" dirty="0">
                <a:latin typeface="Arial MT"/>
                <a:cs typeface="Arial MT"/>
              </a:rPr>
              <a:t>210</a:t>
            </a:r>
            <a:r>
              <a:rPr sz="1270" spc="-10" dirty="0">
                <a:latin typeface="Arial MT"/>
                <a:cs typeface="Arial MT"/>
              </a:rPr>
              <a:t> </a:t>
            </a:r>
            <a:r>
              <a:rPr sz="1270" spc="-25" dirty="0">
                <a:latin typeface="Arial MT"/>
                <a:cs typeface="Arial MT"/>
              </a:rPr>
              <a:t>kHz</a:t>
            </a:r>
            <a:endParaRPr sz="1270">
              <a:latin typeface="Arial MT"/>
              <a:cs typeface="Arial MT"/>
            </a:endParaRPr>
          </a:p>
        </p:txBody>
      </p:sp>
      <p:sp>
        <p:nvSpPr>
          <p:cNvPr id="19" name="object 19"/>
          <p:cNvSpPr txBox="1"/>
          <p:nvPr/>
        </p:nvSpPr>
        <p:spPr>
          <a:xfrm>
            <a:off x="7415857" y="2617108"/>
            <a:ext cx="2049908" cy="598805"/>
          </a:xfrm>
          <a:prstGeom prst="rect">
            <a:avLst/>
          </a:prstGeom>
        </p:spPr>
        <p:txBody>
          <a:bodyPr vert="horz" wrap="square" lIns="0" tIns="8644" rIns="0" bIns="0" rtlCol="0">
            <a:spAutoFit/>
          </a:bodyPr>
          <a:lstStyle/>
          <a:p>
            <a:pPr marL="12700" marR="5080" indent="1270" algn="ctr">
              <a:lnSpc>
                <a:spcPct val="101000"/>
              </a:lnSpc>
              <a:spcBef>
                <a:spcPts val="75"/>
              </a:spcBef>
            </a:pPr>
            <a:r>
              <a:rPr sz="1270" dirty="0">
                <a:latin typeface="Arial MT"/>
                <a:cs typeface="Arial MT"/>
              </a:rPr>
              <a:t>Three</a:t>
            </a:r>
            <a:r>
              <a:rPr sz="1270" spc="-10" dirty="0">
                <a:latin typeface="Arial MT"/>
                <a:cs typeface="Arial MT"/>
              </a:rPr>
              <a:t> </a:t>
            </a:r>
            <a:r>
              <a:rPr sz="1270" dirty="0">
                <a:latin typeface="Arial MT"/>
                <a:cs typeface="Arial MT"/>
              </a:rPr>
              <a:t>time</a:t>
            </a:r>
            <a:r>
              <a:rPr sz="1270" spc="-5" dirty="0">
                <a:latin typeface="Arial MT"/>
                <a:cs typeface="Arial MT"/>
              </a:rPr>
              <a:t> </a:t>
            </a:r>
            <a:r>
              <a:rPr sz="1270" dirty="0">
                <a:latin typeface="Arial MT"/>
                <a:cs typeface="Arial MT"/>
              </a:rPr>
              <a:t>slots</a:t>
            </a:r>
            <a:r>
              <a:rPr sz="1270" spc="-10" dirty="0">
                <a:latin typeface="Arial MT"/>
                <a:cs typeface="Arial MT"/>
              </a:rPr>
              <a:t> </a:t>
            </a:r>
            <a:r>
              <a:rPr sz="1270" dirty="0">
                <a:latin typeface="Arial MT"/>
                <a:cs typeface="Arial MT"/>
              </a:rPr>
              <a:t>per</a:t>
            </a:r>
            <a:r>
              <a:rPr sz="1270" spc="-5" dirty="0">
                <a:latin typeface="Arial MT"/>
                <a:cs typeface="Arial MT"/>
              </a:rPr>
              <a:t> </a:t>
            </a:r>
            <a:r>
              <a:rPr sz="1270" spc="-10" dirty="0">
                <a:latin typeface="Arial MT"/>
                <a:cs typeface="Arial MT"/>
              </a:rPr>
              <a:t>30kHz </a:t>
            </a:r>
            <a:r>
              <a:rPr sz="1270" dirty="0">
                <a:latin typeface="Arial MT"/>
                <a:cs typeface="Arial MT"/>
              </a:rPr>
              <a:t>Frequency re-use factor of </a:t>
            </a:r>
            <a:r>
              <a:rPr sz="1270" spc="-50" dirty="0">
                <a:latin typeface="Arial MT"/>
                <a:cs typeface="Arial MT"/>
              </a:rPr>
              <a:t>7 </a:t>
            </a:r>
            <a:r>
              <a:rPr sz="1270" dirty="0">
                <a:latin typeface="Arial MT"/>
                <a:cs typeface="Arial MT"/>
              </a:rPr>
              <a:t>One</a:t>
            </a:r>
            <a:r>
              <a:rPr sz="1270" spc="-15" dirty="0">
                <a:latin typeface="Arial MT"/>
                <a:cs typeface="Arial MT"/>
              </a:rPr>
              <a:t> </a:t>
            </a:r>
            <a:r>
              <a:rPr sz="1270" dirty="0">
                <a:latin typeface="Arial MT"/>
                <a:cs typeface="Arial MT"/>
              </a:rPr>
              <a:t>call</a:t>
            </a:r>
            <a:r>
              <a:rPr sz="1270" spc="-10" dirty="0">
                <a:latin typeface="Arial MT"/>
                <a:cs typeface="Arial MT"/>
              </a:rPr>
              <a:t> </a:t>
            </a:r>
            <a:r>
              <a:rPr sz="1270" dirty="0">
                <a:latin typeface="Arial MT"/>
                <a:cs typeface="Arial MT"/>
              </a:rPr>
              <a:t>per</a:t>
            </a:r>
            <a:r>
              <a:rPr sz="1270" spc="-10" dirty="0">
                <a:latin typeface="Arial MT"/>
                <a:cs typeface="Arial MT"/>
              </a:rPr>
              <a:t> </a:t>
            </a:r>
            <a:r>
              <a:rPr sz="1270" dirty="0">
                <a:latin typeface="Arial MT"/>
                <a:cs typeface="Arial MT"/>
              </a:rPr>
              <a:t>70</a:t>
            </a:r>
            <a:r>
              <a:rPr sz="1270" spc="-10" dirty="0">
                <a:latin typeface="Arial MT"/>
                <a:cs typeface="Arial MT"/>
              </a:rPr>
              <a:t> </a:t>
            </a:r>
            <a:r>
              <a:rPr sz="1270" spc="-25" dirty="0">
                <a:latin typeface="Arial MT"/>
                <a:cs typeface="Arial MT"/>
              </a:rPr>
              <a:t>kHz</a:t>
            </a:r>
            <a:endParaRPr sz="1270">
              <a:latin typeface="Arial MT"/>
              <a:cs typeface="Arial MT"/>
            </a:endParaRPr>
          </a:p>
        </p:txBody>
      </p:sp>
      <p:sp>
        <p:nvSpPr>
          <p:cNvPr id="20" name="object 20"/>
          <p:cNvSpPr txBox="1"/>
          <p:nvPr/>
        </p:nvSpPr>
        <p:spPr>
          <a:xfrm>
            <a:off x="2851538" y="4796222"/>
            <a:ext cx="2685570" cy="600075"/>
          </a:xfrm>
          <a:prstGeom prst="rect">
            <a:avLst/>
          </a:prstGeom>
        </p:spPr>
        <p:txBody>
          <a:bodyPr vert="horz" wrap="square" lIns="0" tIns="10949" rIns="0" bIns="0" rtlCol="0">
            <a:spAutoFit/>
          </a:bodyPr>
          <a:lstStyle/>
          <a:p>
            <a:pPr algn="ctr">
              <a:lnSpc>
                <a:spcPct val="100000"/>
              </a:lnSpc>
              <a:spcBef>
                <a:spcPts val="95"/>
              </a:spcBef>
            </a:pPr>
            <a:r>
              <a:rPr sz="1270" dirty="0">
                <a:latin typeface="Arial MT"/>
                <a:cs typeface="Arial MT"/>
              </a:rPr>
              <a:t>Wideband </a:t>
            </a:r>
            <a:r>
              <a:rPr sz="1270" spc="-10" dirty="0">
                <a:latin typeface="Arial MT"/>
                <a:cs typeface="Arial MT"/>
              </a:rPr>
              <a:t>Spectrum</a:t>
            </a:r>
            <a:endParaRPr sz="1270">
              <a:latin typeface="Arial MT"/>
              <a:cs typeface="Arial MT"/>
            </a:endParaRPr>
          </a:p>
          <a:p>
            <a:pPr marL="12065" marR="5080" algn="ctr">
              <a:lnSpc>
                <a:spcPct val="101000"/>
              </a:lnSpc>
              <a:spcBef>
                <a:spcPts val="5"/>
              </a:spcBef>
            </a:pPr>
            <a:r>
              <a:rPr sz="1270" dirty="0">
                <a:latin typeface="Arial MT"/>
                <a:cs typeface="Arial MT"/>
              </a:rPr>
              <a:t>Typical frequency re-use factor of </a:t>
            </a:r>
            <a:r>
              <a:rPr sz="1270" spc="-25" dirty="0">
                <a:latin typeface="Arial MT"/>
                <a:cs typeface="Arial MT"/>
              </a:rPr>
              <a:t>3/2 </a:t>
            </a:r>
            <a:r>
              <a:rPr sz="1270" dirty="0">
                <a:latin typeface="Arial MT"/>
                <a:cs typeface="Arial MT"/>
              </a:rPr>
              <a:t>One</a:t>
            </a:r>
            <a:r>
              <a:rPr sz="1270" spc="-15" dirty="0">
                <a:latin typeface="Arial MT"/>
                <a:cs typeface="Arial MT"/>
              </a:rPr>
              <a:t> </a:t>
            </a:r>
            <a:r>
              <a:rPr sz="1270" dirty="0">
                <a:latin typeface="Arial MT"/>
                <a:cs typeface="Arial MT"/>
              </a:rPr>
              <a:t>call</a:t>
            </a:r>
            <a:r>
              <a:rPr sz="1270" spc="-10" dirty="0">
                <a:latin typeface="Arial MT"/>
                <a:cs typeface="Arial MT"/>
              </a:rPr>
              <a:t> </a:t>
            </a:r>
            <a:r>
              <a:rPr sz="1270" dirty="0">
                <a:latin typeface="Arial MT"/>
                <a:cs typeface="Arial MT"/>
              </a:rPr>
              <a:t>per</a:t>
            </a:r>
            <a:r>
              <a:rPr sz="1270" spc="-5" dirty="0">
                <a:latin typeface="Arial MT"/>
                <a:cs typeface="Arial MT"/>
              </a:rPr>
              <a:t> </a:t>
            </a:r>
            <a:r>
              <a:rPr sz="1270" dirty="0">
                <a:latin typeface="Arial MT"/>
                <a:cs typeface="Arial MT"/>
              </a:rPr>
              <a:t>10kHz</a:t>
            </a:r>
            <a:r>
              <a:rPr sz="1270" spc="-5" dirty="0">
                <a:latin typeface="Arial MT"/>
                <a:cs typeface="Arial MT"/>
              </a:rPr>
              <a:t> </a:t>
            </a:r>
            <a:r>
              <a:rPr sz="1270" spc="-10" dirty="0">
                <a:latin typeface="Arial MT"/>
                <a:cs typeface="Arial MT"/>
              </a:rPr>
              <a:t>average</a:t>
            </a:r>
            <a:endParaRPr sz="1270">
              <a:latin typeface="Arial MT"/>
              <a:cs typeface="Arial MT"/>
            </a:endParaRPr>
          </a:p>
        </p:txBody>
      </p:sp>
      <p:grpSp>
        <p:nvGrpSpPr>
          <p:cNvPr id="21" name="object 21"/>
          <p:cNvGrpSpPr/>
          <p:nvPr/>
        </p:nvGrpSpPr>
        <p:grpSpPr>
          <a:xfrm>
            <a:off x="4922544" y="1233057"/>
            <a:ext cx="1894883" cy="3777663"/>
            <a:chOff x="3787025" y="1358646"/>
            <a:chExt cx="2087880" cy="4162425"/>
          </a:xfrm>
        </p:grpSpPr>
        <p:sp>
          <p:nvSpPr>
            <p:cNvPr id="22" name="object 22"/>
            <p:cNvSpPr/>
            <p:nvPr/>
          </p:nvSpPr>
          <p:spPr>
            <a:xfrm>
              <a:off x="3787026" y="1358645"/>
              <a:ext cx="2087880" cy="4162425"/>
            </a:xfrm>
            <a:custGeom>
              <a:avLst/>
              <a:gdLst/>
              <a:ahLst/>
              <a:cxnLst/>
              <a:rect l="l" t="t" r="r" b="b"/>
              <a:pathLst>
                <a:path w="2087879" h="4162425">
                  <a:moveTo>
                    <a:pt x="533400" y="54864"/>
                  </a:moveTo>
                  <a:lnTo>
                    <a:pt x="514350" y="54864"/>
                  </a:lnTo>
                  <a:lnTo>
                    <a:pt x="260604" y="54864"/>
                  </a:lnTo>
                  <a:lnTo>
                    <a:pt x="256794" y="54864"/>
                  </a:lnTo>
                  <a:lnTo>
                    <a:pt x="256794" y="8382"/>
                  </a:lnTo>
                  <a:lnTo>
                    <a:pt x="256794" y="0"/>
                  </a:lnTo>
                  <a:lnTo>
                    <a:pt x="248412" y="2286"/>
                  </a:lnTo>
                  <a:lnTo>
                    <a:pt x="21336" y="67818"/>
                  </a:lnTo>
                  <a:lnTo>
                    <a:pt x="0" y="73914"/>
                  </a:lnTo>
                  <a:lnTo>
                    <a:pt x="243840" y="143484"/>
                  </a:lnTo>
                  <a:lnTo>
                    <a:pt x="248412" y="144780"/>
                  </a:lnTo>
                  <a:lnTo>
                    <a:pt x="252222" y="145821"/>
                  </a:lnTo>
                  <a:lnTo>
                    <a:pt x="256794" y="147066"/>
                  </a:lnTo>
                  <a:lnTo>
                    <a:pt x="256794" y="92964"/>
                  </a:lnTo>
                  <a:lnTo>
                    <a:pt x="514350" y="92964"/>
                  </a:lnTo>
                  <a:lnTo>
                    <a:pt x="533400" y="92964"/>
                  </a:lnTo>
                  <a:lnTo>
                    <a:pt x="533400" y="54864"/>
                  </a:lnTo>
                  <a:close/>
                </a:path>
                <a:path w="2087879" h="4162425">
                  <a:moveTo>
                    <a:pt x="1565910" y="4088892"/>
                  </a:moveTo>
                  <a:lnTo>
                    <a:pt x="1544535" y="4082796"/>
                  </a:lnTo>
                  <a:lnTo>
                    <a:pt x="1317498" y="4017264"/>
                  </a:lnTo>
                  <a:lnTo>
                    <a:pt x="1309116" y="4014978"/>
                  </a:lnTo>
                  <a:lnTo>
                    <a:pt x="1309116" y="4069842"/>
                  </a:lnTo>
                  <a:lnTo>
                    <a:pt x="1304544" y="4069842"/>
                  </a:lnTo>
                  <a:lnTo>
                    <a:pt x="1301496" y="4071366"/>
                  </a:lnTo>
                  <a:lnTo>
                    <a:pt x="1299210" y="4072128"/>
                  </a:lnTo>
                  <a:lnTo>
                    <a:pt x="1297686" y="4072890"/>
                  </a:lnTo>
                  <a:lnTo>
                    <a:pt x="1293876" y="4076700"/>
                  </a:lnTo>
                  <a:lnTo>
                    <a:pt x="1293114" y="4078224"/>
                  </a:lnTo>
                  <a:lnTo>
                    <a:pt x="1291590" y="4079748"/>
                  </a:lnTo>
                  <a:lnTo>
                    <a:pt x="1290066" y="4082796"/>
                  </a:lnTo>
                  <a:lnTo>
                    <a:pt x="1290066" y="4085082"/>
                  </a:lnTo>
                  <a:lnTo>
                    <a:pt x="1289304" y="4086606"/>
                  </a:lnTo>
                  <a:lnTo>
                    <a:pt x="1289304" y="4090416"/>
                  </a:lnTo>
                  <a:lnTo>
                    <a:pt x="1290066" y="4092702"/>
                  </a:lnTo>
                  <a:lnTo>
                    <a:pt x="1290066" y="4094226"/>
                  </a:lnTo>
                  <a:lnTo>
                    <a:pt x="1290828" y="4096512"/>
                  </a:lnTo>
                  <a:lnTo>
                    <a:pt x="1291590" y="4098036"/>
                  </a:lnTo>
                  <a:lnTo>
                    <a:pt x="1293114" y="4099560"/>
                  </a:lnTo>
                  <a:lnTo>
                    <a:pt x="1293876" y="4101084"/>
                  </a:lnTo>
                  <a:lnTo>
                    <a:pt x="1295400" y="4101846"/>
                  </a:lnTo>
                  <a:lnTo>
                    <a:pt x="1296162" y="4103370"/>
                  </a:lnTo>
                  <a:lnTo>
                    <a:pt x="1297686" y="4104894"/>
                  </a:lnTo>
                  <a:lnTo>
                    <a:pt x="1299210" y="4105656"/>
                  </a:lnTo>
                  <a:lnTo>
                    <a:pt x="1301496" y="4106418"/>
                  </a:lnTo>
                  <a:lnTo>
                    <a:pt x="1303020" y="4107180"/>
                  </a:lnTo>
                  <a:lnTo>
                    <a:pt x="1304544" y="4107180"/>
                  </a:lnTo>
                  <a:lnTo>
                    <a:pt x="1306830" y="4107942"/>
                  </a:lnTo>
                  <a:lnTo>
                    <a:pt x="1310640" y="4107942"/>
                  </a:lnTo>
                  <a:lnTo>
                    <a:pt x="1312164" y="4107180"/>
                  </a:lnTo>
                  <a:lnTo>
                    <a:pt x="1314450" y="4107180"/>
                  </a:lnTo>
                  <a:lnTo>
                    <a:pt x="1319022" y="4104894"/>
                  </a:lnTo>
                  <a:lnTo>
                    <a:pt x="1322070" y="4101846"/>
                  </a:lnTo>
                  <a:lnTo>
                    <a:pt x="1323594" y="4101084"/>
                  </a:lnTo>
                  <a:lnTo>
                    <a:pt x="1325880" y="4096512"/>
                  </a:lnTo>
                  <a:lnTo>
                    <a:pt x="1326642" y="4094226"/>
                  </a:lnTo>
                  <a:lnTo>
                    <a:pt x="1327404" y="4092702"/>
                  </a:lnTo>
                  <a:lnTo>
                    <a:pt x="1327404" y="4088892"/>
                  </a:lnTo>
                  <a:lnTo>
                    <a:pt x="1327404" y="4085082"/>
                  </a:lnTo>
                  <a:lnTo>
                    <a:pt x="1326642" y="4082796"/>
                  </a:lnTo>
                  <a:lnTo>
                    <a:pt x="1323594" y="4076700"/>
                  </a:lnTo>
                  <a:lnTo>
                    <a:pt x="1322070" y="4075176"/>
                  </a:lnTo>
                  <a:lnTo>
                    <a:pt x="1322070" y="4031881"/>
                  </a:lnTo>
                  <a:lnTo>
                    <a:pt x="1519516" y="4088866"/>
                  </a:lnTo>
                  <a:lnTo>
                    <a:pt x="1313688" y="4147566"/>
                  </a:lnTo>
                  <a:lnTo>
                    <a:pt x="1309116" y="4153662"/>
                  </a:lnTo>
                  <a:lnTo>
                    <a:pt x="1309116" y="4162044"/>
                  </a:lnTo>
                  <a:lnTo>
                    <a:pt x="1317498" y="4159758"/>
                  </a:lnTo>
                  <a:lnTo>
                    <a:pt x="1544535" y="4094988"/>
                  </a:lnTo>
                  <a:lnTo>
                    <a:pt x="1540764" y="4082796"/>
                  </a:lnTo>
                  <a:lnTo>
                    <a:pt x="1544535" y="4094886"/>
                  </a:lnTo>
                  <a:lnTo>
                    <a:pt x="1565910" y="4088892"/>
                  </a:lnTo>
                  <a:close/>
                </a:path>
                <a:path w="2087879" h="4162425">
                  <a:moveTo>
                    <a:pt x="2087880" y="1865376"/>
                  </a:moveTo>
                  <a:lnTo>
                    <a:pt x="2068830" y="1865376"/>
                  </a:lnTo>
                  <a:lnTo>
                    <a:pt x="1812798" y="1865376"/>
                  </a:lnTo>
                  <a:lnTo>
                    <a:pt x="1810512" y="1865376"/>
                  </a:lnTo>
                  <a:lnTo>
                    <a:pt x="1810512" y="1819656"/>
                  </a:lnTo>
                  <a:lnTo>
                    <a:pt x="1810512" y="1811274"/>
                  </a:lnTo>
                  <a:lnTo>
                    <a:pt x="1802130" y="1813560"/>
                  </a:lnTo>
                  <a:lnTo>
                    <a:pt x="1575092" y="1878330"/>
                  </a:lnTo>
                  <a:lnTo>
                    <a:pt x="1553718" y="1884426"/>
                  </a:lnTo>
                  <a:lnTo>
                    <a:pt x="1575054" y="1890522"/>
                  </a:lnTo>
                  <a:lnTo>
                    <a:pt x="1797558" y="1954745"/>
                  </a:lnTo>
                  <a:lnTo>
                    <a:pt x="1802130" y="1956054"/>
                  </a:lnTo>
                  <a:lnTo>
                    <a:pt x="1805940" y="1957095"/>
                  </a:lnTo>
                  <a:lnTo>
                    <a:pt x="1810512" y="1958340"/>
                  </a:lnTo>
                  <a:lnTo>
                    <a:pt x="1810512" y="1903476"/>
                  </a:lnTo>
                  <a:lnTo>
                    <a:pt x="1814322" y="1903476"/>
                  </a:lnTo>
                  <a:lnTo>
                    <a:pt x="2068830" y="1903476"/>
                  </a:lnTo>
                  <a:lnTo>
                    <a:pt x="2087880" y="1903476"/>
                  </a:lnTo>
                  <a:lnTo>
                    <a:pt x="2087880" y="1865376"/>
                  </a:lnTo>
                  <a:close/>
                </a:path>
              </a:pathLst>
            </a:custGeom>
            <a:solidFill>
              <a:srgbClr val="000000"/>
            </a:solidFill>
          </p:spPr>
          <p:txBody>
            <a:bodyPr wrap="square" lIns="0" tIns="0" rIns="0" bIns="0" rtlCol="0"/>
            <a:lstStyle/>
            <a:p>
              <a:endParaRPr sz="100"/>
            </a:p>
          </p:txBody>
        </p:sp>
        <p:pic>
          <p:nvPicPr>
            <p:cNvPr id="23" name="object 23"/>
            <p:cNvPicPr/>
            <p:nvPr/>
          </p:nvPicPr>
          <p:blipFill>
            <a:blip r:embed="rId2" cstate="print"/>
            <a:stretch>
              <a:fillRect/>
            </a:stretch>
          </p:blipFill>
          <p:spPr>
            <a:xfrm>
              <a:off x="5095379" y="5382005"/>
              <a:ext cx="233933" cy="130302"/>
            </a:xfrm>
            <a:prstGeom prst="rect">
              <a:avLst/>
            </a:prstGeom>
          </p:spPr>
        </p:pic>
        <p:sp>
          <p:nvSpPr>
            <p:cNvPr id="24" name="object 24"/>
            <p:cNvSpPr/>
            <p:nvPr/>
          </p:nvSpPr>
          <p:spPr>
            <a:xfrm>
              <a:off x="4818773" y="5428487"/>
              <a:ext cx="276860" cy="38100"/>
            </a:xfrm>
            <a:custGeom>
              <a:avLst/>
              <a:gdLst/>
              <a:ahLst/>
              <a:cxnLst/>
              <a:rect l="l" t="t" r="r" b="b"/>
              <a:pathLst>
                <a:path w="276860" h="38100">
                  <a:moveTo>
                    <a:pt x="276605" y="38100"/>
                  </a:moveTo>
                  <a:lnTo>
                    <a:pt x="276605" y="0"/>
                  </a:lnTo>
                  <a:lnTo>
                    <a:pt x="0" y="0"/>
                  </a:lnTo>
                  <a:lnTo>
                    <a:pt x="0" y="38100"/>
                  </a:lnTo>
                  <a:lnTo>
                    <a:pt x="276605" y="38100"/>
                  </a:lnTo>
                  <a:close/>
                </a:path>
              </a:pathLst>
            </a:custGeom>
            <a:solidFill>
              <a:srgbClr val="000000"/>
            </a:solidFill>
          </p:spPr>
          <p:txBody>
            <a:bodyPr wrap="square" lIns="0" tIns="0" rIns="0" bIns="0" rtlCol="0"/>
            <a:lstStyle/>
            <a:p>
              <a:endParaRPr sz="100"/>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147638" y="166688"/>
            <a:ext cx="10515600" cy="393700"/>
          </a:xfrm>
        </p:spPr>
        <p:txBody>
          <a:bodyPr vert="horz" wrap="square" lIns="91440" tIns="45720" rIns="91440" bIns="45720" anchor="ctr" anchorCtr="0"/>
          <a:lstStyle/>
          <a:p>
            <a:r>
              <a:rPr dirty="0"/>
              <a:t>AGENDA</a:t>
            </a:r>
            <a:endParaRPr lang="en-IN" altLang="x-none" dirty="0"/>
          </a:p>
        </p:txBody>
      </p:sp>
      <p:sp>
        <p:nvSpPr>
          <p:cNvPr id="23555" name="Content Placeholder 2"/>
          <p:cNvSpPr>
            <a:spLocks noGrp="1"/>
          </p:cNvSpPr>
          <p:nvPr>
            <p:ph idx="1"/>
          </p:nvPr>
        </p:nvSpPr>
        <p:spPr>
          <a:xfrm>
            <a:off x="146050" y="669925"/>
            <a:ext cx="11610975" cy="4351338"/>
          </a:xfrm>
        </p:spPr>
        <p:txBody>
          <a:bodyPr vert="horz" wrap="square" lIns="91440" tIns="45720" rIns="91440" bIns="45720" anchor="t" anchorCtr="0"/>
          <a:lstStyle/>
          <a:p>
            <a:pPr>
              <a:buFont typeface="Wingdings" panose="05000000000000000000" pitchFamily="2" charset="2"/>
              <a:buChar char="Ø"/>
            </a:pPr>
            <a:r>
              <a:rPr lang="en-US" altLang="en-US" b="1" i="1" dirty="0">
                <a:solidFill>
                  <a:schemeClr val="bg2"/>
                </a:solidFill>
              </a:rPr>
              <a:t>Why CR_NOMA in 5G </a:t>
            </a:r>
            <a:endParaRPr lang="en-US" altLang="en-US" b="1" i="1" dirty="0">
              <a:solidFill>
                <a:schemeClr val="bg2"/>
              </a:solidFill>
            </a:endParaRPr>
          </a:p>
          <a:p>
            <a:pPr>
              <a:buFont typeface="Wingdings" panose="05000000000000000000" pitchFamily="2" charset="2"/>
              <a:buChar char="Ø"/>
            </a:pPr>
            <a:r>
              <a:rPr lang="en-US" altLang="en-US" b="1" i="1" dirty="0">
                <a:solidFill>
                  <a:schemeClr val="bg2"/>
                </a:solidFill>
              </a:rPr>
              <a:t>CR_NOMA in 5G simulation</a:t>
            </a:r>
            <a:endParaRPr lang="en-US" altLang="en-US" b="1" i="1" dirty="0">
              <a:solidFill>
                <a:schemeClr val="bg2"/>
              </a:solidFill>
            </a:endParaRPr>
          </a:p>
          <a:p>
            <a:pPr>
              <a:buFont typeface="Wingdings" panose="05000000000000000000" pitchFamily="2" charset="2"/>
              <a:buChar char="Ø"/>
            </a:pPr>
            <a:r>
              <a:rPr lang="en-US" altLang="en-US" b="1" i="1" dirty="0">
                <a:solidFill>
                  <a:schemeClr val="bg2"/>
                </a:solidFill>
              </a:rPr>
              <a:t>CR_NOMA in 5G use cases</a:t>
            </a:r>
            <a:endParaRPr lang="en-US" altLang="en-US" b="1" i="1" dirty="0">
              <a:solidFill>
                <a:schemeClr val="bg2"/>
              </a:solidFill>
            </a:endParaRPr>
          </a:p>
          <a:p>
            <a:pPr>
              <a:buFont typeface="Wingdings" panose="05000000000000000000" pitchFamily="2" charset="2"/>
              <a:buChar char="Ø"/>
            </a:pPr>
            <a:r>
              <a:rPr lang="en-US" altLang="en-US" b="1" i="1" dirty="0">
                <a:solidFill>
                  <a:srgbClr val="0070C0"/>
                </a:solidFill>
              </a:rPr>
              <a:t>Review of Paper ‘</a:t>
            </a:r>
            <a:r>
              <a:rPr lang="en-IN" altLang="x-none" dirty="0"/>
              <a:t>Energy Efficiency Optimization for NOMA-Based Cognitive Radio With Energy Harvesting’ </a:t>
            </a:r>
            <a:endParaRPr lang="en-US" altLang="en-US" b="1" i="1" dirty="0">
              <a:solidFill>
                <a:srgbClr val="0070C0"/>
              </a:solidFill>
            </a:endParaRPr>
          </a:p>
          <a:p>
            <a:pPr>
              <a:buFont typeface="Wingdings" panose="05000000000000000000" pitchFamily="2" charset="2"/>
              <a:buChar char="Ø"/>
            </a:pPr>
            <a:r>
              <a:rPr lang="en-US" altLang="en-US" b="1" i="1" dirty="0">
                <a:solidFill>
                  <a:schemeClr val="bg2"/>
                </a:solidFill>
              </a:rPr>
              <a:t>Case Study of  ‘CR_NOMA in 5G’ use cases  in SMART AUTONOMOUS VEHICLE </a:t>
            </a:r>
            <a:endParaRPr lang="en-US" altLang="en-US" b="1" i="1" dirty="0">
              <a:solidFill>
                <a:schemeClr val="bg2"/>
              </a:solidFill>
            </a:endParaRPr>
          </a:p>
          <a:p>
            <a:pPr>
              <a:buNone/>
            </a:pPr>
            <a:endParaRPr lang="en-US" altLang="en-US" b="1" i="1" dirty="0">
              <a:solidFill>
                <a:srgbClr val="0070C0"/>
              </a:solidFill>
            </a:endParaRPr>
          </a:p>
          <a:p>
            <a:pPr>
              <a:buNone/>
            </a:pPr>
            <a:r>
              <a:rPr lang="en-US" altLang="en-US" b="1" i="1" dirty="0">
                <a:solidFill>
                  <a:srgbClr val="0070C0"/>
                </a:solidFill>
              </a:rPr>
              <a:t> </a:t>
            </a:r>
            <a:endParaRPr lang="en-US" altLang="en-US" b="1" i="1" dirty="0">
              <a:solidFill>
                <a:srgbClr val="0070C0"/>
              </a:solidFill>
            </a:endParaRPr>
          </a:p>
          <a:p>
            <a:pPr>
              <a:buNone/>
            </a:pPr>
            <a:endParaRPr lang="en-US" altLang="en-US" b="1" i="1" dirty="0">
              <a:solidFill>
                <a:srgbClr val="0070C0"/>
              </a:solidFill>
            </a:endParaRPr>
          </a:p>
          <a:p>
            <a:pPr>
              <a:buNone/>
            </a:pPr>
            <a:endParaRPr lang="en-US" altLang="en-US" b="1" i="1" dirty="0">
              <a:solidFill>
                <a:srgbClr val="0070C0"/>
              </a:solidFill>
            </a:endParaRPr>
          </a:p>
          <a:p>
            <a:pPr>
              <a:buFont typeface="Wingdings" panose="05000000000000000000" pitchFamily="2" charset="2"/>
              <a:buChar char="Ø"/>
            </a:pPr>
            <a:endParaRPr lang="en-US" altLang="en-US" b="1" i="1" dirty="0">
              <a:solidFill>
                <a:srgbClr val="0070C0"/>
              </a:solidFill>
            </a:endParaRPr>
          </a:p>
          <a:p>
            <a:pPr>
              <a:buNone/>
            </a:pPr>
            <a:r>
              <a:rPr b="1" i="1" dirty="0">
                <a:solidFill>
                  <a:srgbClr val="0070C0"/>
                </a:solidFill>
              </a:rPr>
              <a:t>    </a:t>
            </a:r>
            <a:endParaRPr dirty="0"/>
          </a:p>
          <a:p>
            <a:pPr>
              <a:buNone/>
            </a:pPr>
            <a:endParaRPr lang="en-IN" altLang="x-none"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p:cNvSpPr/>
          <p:nvPr/>
        </p:nvSpPr>
        <p:spPr>
          <a:xfrm>
            <a:off x="138113" y="174625"/>
            <a:ext cx="11749087" cy="5354638"/>
          </a:xfrm>
          <a:prstGeom prst="rect">
            <a:avLst/>
          </a:prstGeom>
          <a:noFill/>
          <a:ln w="9525">
            <a:noFill/>
          </a:ln>
        </p:spPr>
        <p:txBody>
          <a:bodyPr>
            <a:spAutoFit/>
          </a:bodyPr>
          <a:lstStyle/>
          <a:p>
            <a:pPr algn="just"/>
            <a:r>
              <a:rPr lang="en-IN" altLang="x-none" dirty="0">
                <a:latin typeface="Arial" panose="020B0604020202020204" pitchFamily="34" charset="0"/>
              </a:rPr>
              <a:t>X. Wang et al., "Energy Efficiency Optimization for NOMA-Based Cognitive Radio With Energy Harvesting," in IEEE Access, vol. 7, pp. 139172-139180, 2019, doi: 10.1109/ACCESS.2019.2940698.</a:t>
            </a:r>
            <a:endParaRPr lang="en-IN" altLang="x-none" dirty="0">
              <a:latin typeface="Arial" panose="020B0604020202020204" pitchFamily="34" charset="0"/>
            </a:endParaRPr>
          </a:p>
          <a:p>
            <a:pPr algn="just"/>
            <a:r>
              <a:rPr lang="en-IN" altLang="x-none" b="1" u="sng" dirty="0">
                <a:latin typeface="Arial" panose="020B0604020202020204" pitchFamily="34" charset="0"/>
              </a:rPr>
              <a:t>Abstract: </a:t>
            </a:r>
            <a:r>
              <a:rPr lang="en-IN" altLang="x-none" dirty="0">
                <a:latin typeface="Arial" panose="020B0604020202020204" pitchFamily="34" charset="0"/>
              </a:rPr>
              <a:t>Energy Efficiency (EE) is a significant problem for Cognitive Radio (CR) network. Recently, more interest has focused on EE optimization problem in wireless-powered communication. In conventional CR network, spectrum sensing and limited battery capacity may decrease system performance. In this article, a Non-Orthogonal Multiple Access (NOMA) system with Simultaneous Wireless Information and Power Transfer (SWIPT) for CR network is studied. The frame structure is designed with two subslots. In the downlink subslot, the Secondary Users (SUs) harvest wireless energy from Radio Frequency (RF) signals and sense the spectrum state simultaneously. In the uplink subslot, SUs transmit their independent information to Base Station (BS). Two modes are considered in this article: overlay network and underlay network. A CR-NOMA system model is presented and the approximate expressions of EE for two modes are obtained. Based on the subslot allocation, two optimization problems aiming to maximize EE are formulated. In the overlay network, the constraints are transmit power and total transmission slot. In the underlay network, instead of sensing the spectrum, SUs utilize the channel with primary user (PU) simultaneously. Thus, the constraints of interference threshold and channel gain of PU are also taken into considered. The proposed optimization problems can be regarded as nonlinear fractional programming. The Dinkelbach method is used to transform the nonlinear fractional programming problems into the parametric ones. Simulation results show that there indeed exists a best downlink subslot to maximize the EE of CR-NOMA networks.</a:t>
            </a:r>
            <a:endParaRPr lang="en-IN" altLang="x-none" dirty="0">
              <a:latin typeface="Arial" panose="020B0604020202020204" pitchFamily="34" charset="0"/>
            </a:endParaRPr>
          </a:p>
          <a:p>
            <a:pPr algn="just"/>
            <a:r>
              <a:rPr lang="en-IN" altLang="x-none" b="1" u="sng" dirty="0">
                <a:latin typeface="Arial" panose="020B0604020202020204" pitchFamily="34" charset="0"/>
              </a:rPr>
              <a:t>URL:</a:t>
            </a:r>
            <a:r>
              <a:rPr lang="en-IN" altLang="x-none" dirty="0">
                <a:latin typeface="Arial" panose="020B0604020202020204" pitchFamily="34" charset="0"/>
              </a:rPr>
              <a:t> https://ieeexplore.ieee.org/stamp/stamp.jsp?tp=&amp;arnumber=8835017&amp;isnumber=8600701</a:t>
            </a:r>
            <a:endParaRPr lang="en-IN" altLang="x-none"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p:nvPr/>
        </p:nvSpPr>
        <p:spPr>
          <a:xfrm>
            <a:off x="227013" y="103188"/>
            <a:ext cx="6096000" cy="647700"/>
          </a:xfrm>
          <a:prstGeom prst="rect">
            <a:avLst/>
          </a:prstGeom>
          <a:noFill/>
          <a:ln w="9525">
            <a:noFill/>
          </a:ln>
        </p:spPr>
        <p:txBody>
          <a:bodyPr>
            <a:spAutoFit/>
          </a:bodyPr>
          <a:lstStyle/>
          <a:p>
            <a:r>
              <a:rPr lang="en-IN" altLang="x-none" b="1" dirty="0">
                <a:latin typeface="Arial" panose="020B0604020202020204" pitchFamily="34" charset="0"/>
              </a:rPr>
              <a:t>I. INTRODUCTION</a:t>
            </a:r>
            <a:r>
              <a:rPr lang="en-IN" altLang="x-none" dirty="0">
                <a:latin typeface="Arial" panose="020B0604020202020204" pitchFamily="34" charset="0"/>
              </a:rPr>
              <a:t> </a:t>
            </a:r>
            <a:br>
              <a:rPr lang="en-IN" altLang="x-none" dirty="0">
                <a:latin typeface="Arial" panose="020B0604020202020204" pitchFamily="34" charset="0"/>
              </a:rPr>
            </a:br>
            <a:endParaRPr lang="en-IN" altLang="x-none" dirty="0">
              <a:latin typeface="Arial" panose="020B0604020202020204" pitchFamily="34" charset="0"/>
            </a:endParaRPr>
          </a:p>
        </p:txBody>
      </p:sp>
      <p:sp>
        <p:nvSpPr>
          <p:cNvPr id="25603" name="TextBox 2"/>
          <p:cNvSpPr txBox="1"/>
          <p:nvPr/>
        </p:nvSpPr>
        <p:spPr>
          <a:xfrm>
            <a:off x="146050" y="587375"/>
            <a:ext cx="11749088" cy="6092825"/>
          </a:xfrm>
          <a:prstGeom prst="rect">
            <a:avLst/>
          </a:prstGeom>
          <a:noFill/>
          <a:ln w="9525">
            <a:noFill/>
          </a:ln>
        </p:spPr>
        <p:txBody>
          <a:bodyPr>
            <a:spAutoFit/>
          </a:bodyPr>
          <a:lstStyle/>
          <a:p>
            <a:pPr algn="just"/>
            <a:r>
              <a:rPr lang="en-IN" altLang="x-none" sz="2400" dirty="0">
                <a:solidFill>
                  <a:srgbClr val="FF0000"/>
                </a:solidFill>
                <a:latin typeface="Arial" panose="020B0604020202020204" pitchFamily="34" charset="0"/>
              </a:rPr>
              <a:t>Cognitive Radio (CR) </a:t>
            </a:r>
            <a:r>
              <a:rPr lang="en-IN" altLang="x-none" sz="2400" dirty="0">
                <a:latin typeface="Arial" panose="020B0604020202020204" pitchFamily="34" charset="0"/>
              </a:rPr>
              <a:t>can effectively alleviate spectrum resource shortage by performing opportunistic spectrum access in time, frequency and airspace [1]–[5]. When the Primary User (PU) is absent, CR allows the Secondary Users (SUs) to access idle channel to improve the spectrum utilization. Since PU has the priority to use the licensed frequency band, the SUs must detect the licensed frequency band occupancy in real time via spectrum sensing [6], [7]. Energy detection is widely used to perform spectrum sensing currently because it is easily implemented and no PU’s prior information is required. However, sensing performance may suffer from the effects of hidden terminal problems [8], [9] such as shadow effect and multipath fading. Two main modes, i.e., overlay CR network and underlay CR network, have been widely studied in current researches. For the former, the SUs can utilize the frequency band released by PU so that the conflict with the PU’s information transmission can be avoided. For the latter, the SUs can utilize the frequency band with PU as long as the interference with PU is limited below a certain threshold </a:t>
            </a:r>
            <a:br>
              <a:rPr lang="en-IN" altLang="x-none" dirty="0">
                <a:latin typeface="Arial" panose="020B0604020202020204" pitchFamily="34" charset="0"/>
              </a:rPr>
            </a:br>
            <a:r>
              <a:rPr lang="en-IN" altLang="x-none" dirty="0">
                <a:latin typeface="Arial" panose="020B0604020202020204" pitchFamily="34" charset="0"/>
              </a:rPr>
              <a:t> </a:t>
            </a:r>
            <a:br>
              <a:rPr lang="en-IN" altLang="x-none" dirty="0">
                <a:latin typeface="Arial" panose="020B0604020202020204" pitchFamily="34" charset="0"/>
              </a:rPr>
            </a:br>
            <a:r>
              <a:rPr lang="en-IN" altLang="x-none" dirty="0">
                <a:latin typeface="Arial" panose="020B0604020202020204" pitchFamily="34" charset="0"/>
              </a:rPr>
              <a:t> </a:t>
            </a:r>
            <a:br>
              <a:rPr lang="en-IN" altLang="x-none" dirty="0">
                <a:latin typeface="Arial" panose="020B0604020202020204" pitchFamily="34" charset="0"/>
              </a:rPr>
            </a:br>
            <a:endParaRPr lang="en-IN" altLang="x-none"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p:nvPr/>
        </p:nvSpPr>
        <p:spPr>
          <a:xfrm>
            <a:off x="1500188" y="152400"/>
            <a:ext cx="9191625" cy="369888"/>
          </a:xfrm>
          <a:prstGeom prst="rect">
            <a:avLst/>
          </a:prstGeom>
          <a:noFill/>
          <a:ln w="9525">
            <a:noFill/>
          </a:ln>
        </p:spPr>
        <p:txBody>
          <a:bodyPr>
            <a:spAutoFit/>
          </a:bodyPr>
          <a:lstStyle/>
          <a:p>
            <a:r>
              <a:rPr lang="en-IN" altLang="x-none" dirty="0">
                <a:latin typeface="Arial" panose="020B0604020202020204" pitchFamily="34" charset="0"/>
              </a:rPr>
              <a:t>Overlay and Underlay spectrum in CR</a:t>
            </a:r>
            <a:endParaRPr lang="en-IN" altLang="x-none" dirty="0">
              <a:latin typeface="Arial" panose="020B0604020202020204" pitchFamily="34" charset="0"/>
            </a:endParaRPr>
          </a:p>
        </p:txBody>
      </p:sp>
      <p:pic>
        <p:nvPicPr>
          <p:cNvPr id="26627" name="Picture 2"/>
          <p:cNvPicPr>
            <a:picLocks noChangeAspect="1"/>
          </p:cNvPicPr>
          <p:nvPr/>
        </p:nvPicPr>
        <p:blipFill>
          <a:blip r:embed="rId1"/>
          <a:stretch>
            <a:fillRect/>
          </a:stretch>
        </p:blipFill>
        <p:spPr>
          <a:xfrm>
            <a:off x="1431925" y="990600"/>
            <a:ext cx="10655300" cy="2933700"/>
          </a:xfrm>
          <a:prstGeom prst="rect">
            <a:avLst/>
          </a:prstGeom>
          <a:noFill/>
          <a:ln w="9525">
            <a:noFill/>
          </a:ln>
        </p:spPr>
      </p:pic>
      <p:pic>
        <p:nvPicPr>
          <p:cNvPr id="26628" name="Picture 3"/>
          <p:cNvPicPr>
            <a:picLocks noChangeAspect="1"/>
          </p:cNvPicPr>
          <p:nvPr/>
        </p:nvPicPr>
        <p:blipFill>
          <a:blip r:embed="rId2"/>
          <a:stretch>
            <a:fillRect/>
          </a:stretch>
        </p:blipFill>
        <p:spPr>
          <a:xfrm>
            <a:off x="1552575" y="3676650"/>
            <a:ext cx="10498138" cy="2809875"/>
          </a:xfrm>
          <a:prstGeom prst="rect">
            <a:avLst/>
          </a:prstGeom>
          <a:noFill/>
          <a:ln w="9525">
            <a:noFill/>
          </a:ln>
        </p:spPr>
      </p:pic>
      <p:sp>
        <p:nvSpPr>
          <p:cNvPr id="26629" name="TextBox 4"/>
          <p:cNvSpPr txBox="1"/>
          <p:nvPr/>
        </p:nvSpPr>
        <p:spPr>
          <a:xfrm>
            <a:off x="6846888" y="806450"/>
            <a:ext cx="2805112" cy="368300"/>
          </a:xfrm>
          <a:prstGeom prst="rect">
            <a:avLst/>
          </a:prstGeom>
          <a:noFill/>
          <a:ln w="9525">
            <a:noFill/>
          </a:ln>
        </p:spPr>
        <p:txBody>
          <a:bodyPr wrap="none">
            <a:spAutoFit/>
          </a:bodyPr>
          <a:lstStyle/>
          <a:p>
            <a:r>
              <a:rPr lang="en-IN" altLang="x-none" dirty="0">
                <a:latin typeface="Arial" panose="020B0604020202020204" pitchFamily="34" charset="0"/>
              </a:rPr>
              <a:t>OVERLAY SPECTRUM   </a:t>
            </a:r>
            <a:endParaRPr lang="en-IN" altLang="x-none" dirty="0">
              <a:latin typeface="Arial" panose="020B0604020202020204" pitchFamily="34" charset="0"/>
            </a:endParaRPr>
          </a:p>
        </p:txBody>
      </p:sp>
      <p:sp>
        <p:nvSpPr>
          <p:cNvPr id="26630" name="TextBox 7"/>
          <p:cNvSpPr txBox="1"/>
          <p:nvPr/>
        </p:nvSpPr>
        <p:spPr>
          <a:xfrm>
            <a:off x="7073900" y="3860800"/>
            <a:ext cx="4002088" cy="369888"/>
          </a:xfrm>
          <a:prstGeom prst="rect">
            <a:avLst/>
          </a:prstGeom>
          <a:noFill/>
          <a:ln w="9525">
            <a:noFill/>
          </a:ln>
        </p:spPr>
        <p:txBody>
          <a:bodyPr wrap="none">
            <a:spAutoFit/>
          </a:bodyPr>
          <a:lstStyle/>
          <a:p>
            <a:r>
              <a:rPr lang="en-IN" altLang="x-none" dirty="0">
                <a:latin typeface="Arial" panose="020B0604020202020204" pitchFamily="34" charset="0"/>
              </a:rPr>
              <a:t>UNDERLAY SPECTRUM  using  SS </a:t>
            </a:r>
            <a:endParaRPr lang="en-IN" altLang="x-none"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
          <p:cNvSpPr/>
          <p:nvPr/>
        </p:nvSpPr>
        <p:spPr>
          <a:xfrm>
            <a:off x="130175" y="174625"/>
            <a:ext cx="11679238" cy="6646863"/>
          </a:xfrm>
          <a:prstGeom prst="rect">
            <a:avLst/>
          </a:prstGeom>
          <a:noFill/>
          <a:ln w="9525">
            <a:noFill/>
          </a:ln>
        </p:spPr>
        <p:txBody>
          <a:bodyPr>
            <a:spAutoFit/>
          </a:bodyPr>
          <a:lstStyle/>
          <a:p>
            <a:pPr algn="just"/>
            <a:r>
              <a:rPr lang="en-IN" altLang="x-none" sz="2400" dirty="0">
                <a:solidFill>
                  <a:srgbClr val="FF0000"/>
                </a:solidFill>
                <a:latin typeface="Arial" panose="020B0604020202020204" pitchFamily="34" charset="0"/>
              </a:rPr>
              <a:t>Non-Orthogonal Multiple Access (NOMA)</a:t>
            </a:r>
            <a:r>
              <a:rPr lang="en-IN" altLang="x-none" sz="2400" dirty="0">
                <a:latin typeface="Arial" panose="020B0604020202020204" pitchFamily="34" charset="0"/>
              </a:rPr>
              <a:t> [10]–[13] is a promising wireless access technique for the coming 5G era. NOMA uses non-orthogonal transmission at the transmitter and users’ information is superposed in power domain for higher spectrum efficiency. Different from Orthogonal Multiple Access (OMA), NOMA can serve multiple terminals over the same resource block, thus it can effectively enhance sum rate. Successive Interference Cancellation (SIC) is adopted to decode the users’ information at the receiver. Specifically, the user with the best channel condition is decoded firstly, while other users are regarded as interference. Reference [14] gave the review on NOMA and compared OFDMA and NOMA.</a:t>
            </a:r>
            <a:br>
              <a:rPr lang="en-IN" altLang="x-none" sz="2400" dirty="0">
                <a:latin typeface="Arial" panose="020B0604020202020204" pitchFamily="34" charset="0"/>
              </a:rPr>
            </a:br>
            <a:r>
              <a:rPr lang="en-IN" altLang="x-none" sz="2400" dirty="0">
                <a:latin typeface="Arial" panose="020B0604020202020204" pitchFamily="34" charset="0"/>
              </a:rPr>
              <a:t>Specifically, OFDMA is applied to Long Term Evolution (LTE) radio access scheme, while NOMA is applied to 5G communication system. NOMA can improve Spectrum Efficiency (SE) due to non-orthogonal transmission and SIC, thus the application of NOMA to CR secondary network is necessary to improve the SE in CR network. Reference [15] designed a CR-NOMA model and an SE optimization problem was solved by optimizing the sensing subslot. Since CR-NOMA combines the advantages of both the techniques, it is considered as a promising technique for the coming 5G communication system [16], [17]. </a:t>
            </a:r>
            <a:br>
              <a:rPr lang="en-IN" altLang="x-none" dirty="0">
                <a:latin typeface="Arial" panose="020B0604020202020204" pitchFamily="34" charset="0"/>
              </a:rPr>
            </a:br>
            <a:endParaRPr lang="en-IN" altLang="x-none"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
          <p:cNvSpPr/>
          <p:nvPr/>
        </p:nvSpPr>
        <p:spPr>
          <a:xfrm>
            <a:off x="206375" y="247650"/>
            <a:ext cx="11672888" cy="5170488"/>
          </a:xfrm>
          <a:prstGeom prst="rect">
            <a:avLst/>
          </a:prstGeom>
          <a:noFill/>
          <a:ln w="9525">
            <a:noFill/>
          </a:ln>
        </p:spPr>
        <p:txBody>
          <a:bodyPr>
            <a:spAutoFit/>
          </a:bodyPr>
          <a:lstStyle/>
          <a:p>
            <a:pPr algn="just"/>
            <a:r>
              <a:rPr lang="en-IN" altLang="x-none" sz="2400" dirty="0">
                <a:latin typeface="Arial" panose="020B0604020202020204" pitchFamily="34" charset="0"/>
              </a:rPr>
              <a:t>Recently, </a:t>
            </a:r>
            <a:r>
              <a:rPr lang="en-IN" altLang="x-none" sz="2400" dirty="0">
                <a:solidFill>
                  <a:srgbClr val="FF0000"/>
                </a:solidFill>
                <a:latin typeface="Arial" panose="020B0604020202020204" pitchFamily="34" charset="0"/>
              </a:rPr>
              <a:t>Simultaneous Wireless Information and Power Transfer (SWIPT) </a:t>
            </a:r>
            <a:r>
              <a:rPr lang="en-IN" altLang="x-none" sz="2400" dirty="0">
                <a:latin typeface="Arial" panose="020B0604020202020204" pitchFamily="34" charset="0"/>
              </a:rPr>
              <a:t>[18]–[21] has been regarded as a promising solution to energy-limited wireless communication networks. From the perspective of information and energy transmission, SWIPT can effectively balance information transmission in the uplink and energy harvesting in the downlink. Thus, there are numerous research efforts to the optimization of uplink and downlink transmission subslot allocation in most existing literature. Actually, Radio Frequency (RF) signals at the receiver can be divided into two streams: one stream is used to harvest energy, while the other one is used to transmit information [22]. However, due to the practical circuit limitation, it is not realizable to perform energy harvesting and information decoding simultaneously at the receiver. In order to deal with the problem, Power Splitting (PS) and Time Switching (TS) mode were proposed [23]. The harvested energy can be used for information transmission and circuit power consumption so that the lifetime of wireless devices can be prolonged</a:t>
            </a:r>
            <a:r>
              <a:rPr lang="en-IN" altLang="x-none" dirty="0">
                <a:latin typeface="Arial" panose="020B0604020202020204" pitchFamily="34" charset="0"/>
              </a:rPr>
              <a:t>. </a:t>
            </a:r>
            <a:br>
              <a:rPr lang="en-IN" altLang="x-none" dirty="0">
                <a:latin typeface="Arial" panose="020B0604020202020204" pitchFamily="34" charset="0"/>
              </a:rPr>
            </a:br>
            <a:endParaRPr lang="en-IN" altLang="x-none"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
          <p:cNvSpPr/>
          <p:nvPr/>
        </p:nvSpPr>
        <p:spPr>
          <a:xfrm>
            <a:off x="219075" y="155575"/>
            <a:ext cx="6096000" cy="646113"/>
          </a:xfrm>
          <a:prstGeom prst="rect">
            <a:avLst/>
          </a:prstGeom>
          <a:noFill/>
          <a:ln w="9525">
            <a:noFill/>
          </a:ln>
        </p:spPr>
        <p:txBody>
          <a:bodyPr>
            <a:spAutoFit/>
          </a:bodyPr>
          <a:lstStyle/>
          <a:p>
            <a:r>
              <a:rPr lang="en-IN" altLang="x-none" b="1" dirty="0">
                <a:latin typeface="Arial" panose="020B0604020202020204" pitchFamily="34" charset="0"/>
              </a:rPr>
              <a:t>II. SYSTEM MODEL</a:t>
            </a:r>
            <a:r>
              <a:rPr lang="en-IN" altLang="x-none" dirty="0">
                <a:latin typeface="Arial" panose="020B0604020202020204" pitchFamily="34" charset="0"/>
              </a:rPr>
              <a:t> </a:t>
            </a:r>
            <a:br>
              <a:rPr lang="en-IN" altLang="x-none" dirty="0">
                <a:latin typeface="Arial" panose="020B0604020202020204" pitchFamily="34" charset="0"/>
              </a:rPr>
            </a:br>
            <a:endParaRPr lang="en-IN" altLang="x-none" dirty="0">
              <a:latin typeface="Arial" panose="020B0604020202020204" pitchFamily="34" charset="0"/>
            </a:endParaRPr>
          </a:p>
        </p:txBody>
      </p:sp>
      <p:sp>
        <p:nvSpPr>
          <p:cNvPr id="29699" name="Rectangle 2"/>
          <p:cNvSpPr/>
          <p:nvPr/>
        </p:nvSpPr>
        <p:spPr>
          <a:xfrm>
            <a:off x="215900" y="612775"/>
            <a:ext cx="11749088" cy="5170488"/>
          </a:xfrm>
          <a:prstGeom prst="rect">
            <a:avLst/>
          </a:prstGeom>
          <a:noFill/>
          <a:ln w="9525">
            <a:noFill/>
          </a:ln>
        </p:spPr>
        <p:txBody>
          <a:bodyPr>
            <a:spAutoFit/>
          </a:bodyPr>
          <a:lstStyle/>
          <a:p>
            <a:pPr marL="457200" indent="-457200">
              <a:buAutoNum type="alphaUcPeriod"/>
            </a:pPr>
            <a:r>
              <a:rPr lang="en-IN" altLang="x-none" sz="2400" i="1" dirty="0">
                <a:latin typeface="Arial" panose="020B0604020202020204" pitchFamily="34" charset="0"/>
              </a:rPr>
              <a:t>OVERLAY CR NETWORK</a:t>
            </a:r>
            <a:endParaRPr lang="en-IN" altLang="x-none" sz="2400" i="1" dirty="0">
              <a:latin typeface="Arial" panose="020B0604020202020204" pitchFamily="34" charset="0"/>
            </a:endParaRPr>
          </a:p>
          <a:p>
            <a:pPr marL="457200" indent="-457200" algn="just">
              <a:buNone/>
            </a:pPr>
            <a:br>
              <a:rPr lang="en-IN" altLang="x-none" sz="2400" i="1" dirty="0">
                <a:latin typeface="Arial" panose="020B0604020202020204" pitchFamily="34" charset="0"/>
              </a:rPr>
            </a:br>
            <a:r>
              <a:rPr lang="en-IN" altLang="x-none" sz="2400" dirty="0">
                <a:latin typeface="Arial" panose="020B0604020202020204" pitchFamily="34" charset="0"/>
              </a:rPr>
              <a:t>In this section, a SWIPT based CR-NOMA system model consisting of one BS, one PU and </a:t>
            </a:r>
            <a:r>
              <a:rPr lang="en-IN" altLang="x-none" sz="2400" i="1" dirty="0">
                <a:latin typeface="Arial" panose="020B0604020202020204" pitchFamily="34" charset="0"/>
              </a:rPr>
              <a:t>N </a:t>
            </a:r>
            <a:r>
              <a:rPr lang="en-IN" altLang="x-none" sz="2400" dirty="0">
                <a:latin typeface="Arial" panose="020B0604020202020204" pitchFamily="34" charset="0"/>
              </a:rPr>
              <a:t>SUs is proposed as shown in Fig. 1. The notation of necessary parameters is listed in Table 1. In the proposed model, PU and SUs harvest energy first, then transmit independent information to BS.</a:t>
            </a:r>
            <a:br>
              <a:rPr lang="en-IN" altLang="x-none" sz="2400" dirty="0">
                <a:latin typeface="Arial" panose="020B0604020202020204" pitchFamily="34" charset="0"/>
              </a:rPr>
            </a:br>
            <a:r>
              <a:rPr lang="en-IN" altLang="x-none" sz="2400" dirty="0">
                <a:latin typeface="Arial" panose="020B0604020202020204" pitchFamily="34" charset="0"/>
              </a:rPr>
              <a:t>Furthermore, SUs perform spectrum sensing which may produce interference with PU’s information transmission. Fig. 2 shows the frame structure of the overlay CR-NOMA network. </a:t>
            </a:r>
            <a:r>
              <a:rPr lang="en-IN" altLang="x-none" sz="2400" i="1" dirty="0">
                <a:latin typeface="Arial" panose="020B0604020202020204" pitchFamily="34" charset="0"/>
              </a:rPr>
              <a:t>T </a:t>
            </a:r>
            <a:r>
              <a:rPr lang="en-IN" altLang="x-none" sz="2400" dirty="0">
                <a:latin typeface="Arial" panose="020B0604020202020204" pitchFamily="34" charset="0"/>
              </a:rPr>
              <a:t>is the duration of one frame which is called transmission slot and the frame is divided into two subslots: downlink subslot </a:t>
            </a:r>
            <a:r>
              <a:rPr lang="en-IN" altLang="x-none" sz="2400" i="1" dirty="0">
                <a:latin typeface="Arial" panose="020B0604020202020204" pitchFamily="34" charset="0"/>
              </a:rPr>
              <a:t>τ </a:t>
            </a:r>
            <a:r>
              <a:rPr lang="en-IN" altLang="x-none" sz="2400" dirty="0">
                <a:latin typeface="Arial" panose="020B0604020202020204" pitchFamily="34" charset="0"/>
              </a:rPr>
              <a:t>is used for spectrum sensing and SWIPT, while uplink subslot </a:t>
            </a:r>
            <a:r>
              <a:rPr lang="en-IN" altLang="x-none" sz="2400" i="1" dirty="0">
                <a:latin typeface="Arial" panose="020B0604020202020204" pitchFamily="34" charset="0"/>
              </a:rPr>
              <a:t>T </a:t>
            </a:r>
            <a:r>
              <a:rPr lang="en-IN" altLang="x-none" sz="2400" dirty="0">
                <a:latin typeface="Arial" panose="020B0604020202020204" pitchFamily="34" charset="0"/>
              </a:rPr>
              <a:t>- </a:t>
            </a:r>
            <a:r>
              <a:rPr lang="en-IN" altLang="x-none" sz="2400" i="1" dirty="0">
                <a:latin typeface="Arial" panose="020B0604020202020204" pitchFamily="34" charset="0"/>
              </a:rPr>
              <a:t>τ </a:t>
            </a:r>
            <a:r>
              <a:rPr lang="en-IN" altLang="x-none" sz="2400" dirty="0">
                <a:latin typeface="Arial" panose="020B0604020202020204" pitchFamily="34" charset="0"/>
              </a:rPr>
              <a:t>is used for transmitting SUs’ data.</a:t>
            </a:r>
            <a:br>
              <a:rPr lang="en-IN" altLang="x-none" sz="2400" dirty="0">
                <a:latin typeface="Arial" panose="020B0604020202020204" pitchFamily="34" charset="0"/>
              </a:rPr>
            </a:br>
            <a:r>
              <a:rPr lang="en-IN" altLang="x-none" sz="2400" dirty="0">
                <a:latin typeface="Arial" panose="020B0604020202020204" pitchFamily="34" charset="0"/>
              </a:rPr>
              <a:t>Here, SWIPT means that PU and SUs harvest energy and PU transmits its information simultaneously. </a:t>
            </a:r>
            <a:br>
              <a:rPr lang="en-IN" altLang="x-none" dirty="0">
                <a:latin typeface="Arial" panose="020B0604020202020204" pitchFamily="34" charset="0"/>
              </a:rPr>
            </a:br>
            <a:endParaRPr lang="en-IN" altLang="x-none" dirty="0">
              <a:latin typeface="Arial" panose="020B0604020202020204"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p:cNvPicPr>
          <p:nvPr/>
        </p:nvPicPr>
        <p:blipFill>
          <a:blip r:embed="rId1"/>
          <a:stretch>
            <a:fillRect/>
          </a:stretch>
        </p:blipFill>
        <p:spPr>
          <a:xfrm>
            <a:off x="7797800" y="233363"/>
            <a:ext cx="4394200" cy="6280150"/>
          </a:xfrm>
          <a:prstGeom prst="rect">
            <a:avLst/>
          </a:prstGeom>
          <a:noFill/>
          <a:ln w="9525">
            <a:noFill/>
          </a:ln>
        </p:spPr>
      </p:pic>
      <p:pic>
        <p:nvPicPr>
          <p:cNvPr id="30723" name="Picture 3"/>
          <p:cNvPicPr>
            <a:picLocks noChangeAspect="1"/>
          </p:cNvPicPr>
          <p:nvPr/>
        </p:nvPicPr>
        <p:blipFill>
          <a:blip r:embed="rId2"/>
          <a:stretch>
            <a:fillRect/>
          </a:stretch>
        </p:blipFill>
        <p:spPr>
          <a:xfrm>
            <a:off x="177800" y="312738"/>
            <a:ext cx="7524750" cy="5819775"/>
          </a:xfrm>
          <a:prstGeom prst="rect">
            <a:avLst/>
          </a:prstGeom>
          <a:noFill/>
          <a:ln w="9525">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p:cNvPicPr>
          <p:nvPr/>
        </p:nvPicPr>
        <p:blipFill>
          <a:blip r:embed="rId1"/>
          <a:stretch>
            <a:fillRect/>
          </a:stretch>
        </p:blipFill>
        <p:spPr>
          <a:xfrm>
            <a:off x="342900" y="234950"/>
            <a:ext cx="6400800" cy="3419475"/>
          </a:xfrm>
          <a:prstGeom prst="rect">
            <a:avLst/>
          </a:prstGeom>
          <a:noFill/>
          <a:ln w="9525">
            <a:noFill/>
          </a:ln>
        </p:spPr>
      </p:pic>
      <p:pic>
        <p:nvPicPr>
          <p:cNvPr id="31747" name="Picture 3"/>
          <p:cNvPicPr>
            <a:picLocks noChangeAspect="1"/>
          </p:cNvPicPr>
          <p:nvPr/>
        </p:nvPicPr>
        <p:blipFill>
          <a:blip r:embed="rId2"/>
          <a:stretch>
            <a:fillRect/>
          </a:stretch>
        </p:blipFill>
        <p:spPr>
          <a:xfrm>
            <a:off x="5002213" y="3552825"/>
            <a:ext cx="6467475" cy="3305175"/>
          </a:xfrm>
          <a:prstGeom prst="rect">
            <a:avLst/>
          </a:prstGeom>
          <a:noFill/>
          <a:ln w="9525">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p:cNvPicPr>
          <p:nvPr/>
        </p:nvPicPr>
        <p:blipFill>
          <a:blip r:embed="rId1"/>
          <a:stretch>
            <a:fillRect/>
          </a:stretch>
        </p:blipFill>
        <p:spPr>
          <a:xfrm>
            <a:off x="0" y="765175"/>
            <a:ext cx="6096000" cy="4638675"/>
          </a:xfrm>
          <a:prstGeom prst="rect">
            <a:avLst/>
          </a:prstGeom>
          <a:noFill/>
          <a:ln w="9525">
            <a:noFill/>
          </a:ln>
        </p:spPr>
      </p:pic>
      <p:pic>
        <p:nvPicPr>
          <p:cNvPr id="32771" name="Picture 3"/>
          <p:cNvPicPr>
            <a:picLocks noChangeAspect="1"/>
          </p:cNvPicPr>
          <p:nvPr/>
        </p:nvPicPr>
        <p:blipFill>
          <a:blip r:embed="rId2"/>
          <a:stretch>
            <a:fillRect/>
          </a:stretch>
        </p:blipFill>
        <p:spPr>
          <a:xfrm>
            <a:off x="6072188" y="1114425"/>
            <a:ext cx="5981700" cy="424815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07278" y="34809"/>
            <a:ext cx="319272" cy="205105"/>
          </a:xfrm>
          <a:prstGeom prst="rect">
            <a:avLst/>
          </a:prstGeom>
        </p:spPr>
        <p:txBody>
          <a:bodyPr vert="horz" wrap="square" lIns="0" tIns="10949" rIns="0" bIns="0" rtlCol="0">
            <a:spAutoFit/>
          </a:bodyPr>
          <a:lstStyle/>
          <a:p>
            <a:pPr marL="12700">
              <a:lnSpc>
                <a:spcPct val="100000"/>
              </a:lnSpc>
              <a:spcBef>
                <a:spcPts val="95"/>
              </a:spcBef>
            </a:pPr>
            <a:r>
              <a:rPr sz="1270" b="1" spc="-25" dirty="0">
                <a:solidFill>
                  <a:srgbClr val="FFFFFF"/>
                </a:solidFill>
                <a:latin typeface="Arial" panose="020B0604020202020204"/>
                <a:cs typeface="Arial" panose="020B0604020202020204"/>
                <a:hlinkClick r:id="" action="ppaction://noaction"/>
              </a:rPr>
              <a:t>Top</a:t>
            </a:r>
            <a:endParaRPr sz="1270">
              <a:latin typeface="Arial" panose="020B0604020202020204"/>
              <a:cs typeface="Arial" panose="020B0604020202020204"/>
            </a:endParaRPr>
          </a:p>
        </p:txBody>
      </p:sp>
      <p:pic>
        <p:nvPicPr>
          <p:cNvPr id="3" name="object 3"/>
          <p:cNvPicPr/>
          <p:nvPr/>
        </p:nvPicPr>
        <p:blipFill>
          <a:blip r:embed="rId1" cstate="print"/>
          <a:stretch>
            <a:fillRect/>
          </a:stretch>
        </p:blipFill>
        <p:spPr>
          <a:xfrm>
            <a:off x="10086439" y="72614"/>
            <a:ext cx="177046" cy="177040"/>
          </a:xfrm>
          <a:prstGeom prst="rect">
            <a:avLst/>
          </a:prstGeom>
        </p:spPr>
      </p:pic>
      <p:sp>
        <p:nvSpPr>
          <p:cNvPr id="4" name="object 4"/>
          <p:cNvSpPr txBox="1"/>
          <p:nvPr/>
        </p:nvSpPr>
        <p:spPr>
          <a:xfrm>
            <a:off x="1624705" y="81834"/>
            <a:ext cx="668511" cy="262890"/>
          </a:xfrm>
          <a:prstGeom prst="rect">
            <a:avLst/>
          </a:prstGeom>
        </p:spPr>
        <p:txBody>
          <a:bodyPr vert="horz" wrap="square" lIns="0" tIns="11526" rIns="0" bIns="0" rtlCol="0">
            <a:spAutoFit/>
          </a:bodyPr>
          <a:lstStyle/>
          <a:p>
            <a:pPr marL="12700">
              <a:lnSpc>
                <a:spcPct val="100000"/>
              </a:lnSpc>
              <a:spcBef>
                <a:spcPts val="100"/>
              </a:spcBef>
            </a:pPr>
            <a:r>
              <a:rPr sz="1635" b="1" spc="-10" dirty="0">
                <a:solidFill>
                  <a:srgbClr val="FF0000"/>
                </a:solidFill>
                <a:latin typeface="Arial" panose="020B0604020202020204"/>
                <a:cs typeface="Arial" panose="020B0604020202020204"/>
              </a:rPr>
              <a:t>Notes:</a:t>
            </a:r>
            <a:endParaRPr sz="1635">
              <a:latin typeface="Arial" panose="020B0604020202020204"/>
              <a:cs typeface="Arial" panose="020B0604020202020204"/>
            </a:endParaRPr>
          </a:p>
        </p:txBody>
      </p:sp>
      <p:pic>
        <p:nvPicPr>
          <p:cNvPr id="5" name="object 5">
            <a:hlinkClick r:id="rId2"/>
          </p:cNvPr>
          <p:cNvPicPr/>
          <p:nvPr/>
        </p:nvPicPr>
        <p:blipFill>
          <a:blip r:embed="rId3" cstate="print"/>
          <a:stretch>
            <a:fillRect/>
          </a:stretch>
        </p:blipFill>
        <p:spPr>
          <a:xfrm>
            <a:off x="9320181" y="6378977"/>
            <a:ext cx="1315364" cy="433610"/>
          </a:xfrm>
          <a:prstGeom prst="rect">
            <a:avLst/>
          </a:prstGeom>
        </p:spPr>
      </p:pic>
      <p:sp>
        <p:nvSpPr>
          <p:cNvPr id="6" name="object 6"/>
          <p:cNvSpPr txBox="1"/>
          <p:nvPr/>
        </p:nvSpPr>
        <p:spPr>
          <a:xfrm>
            <a:off x="7928302" y="57630"/>
            <a:ext cx="2020517" cy="178435"/>
          </a:xfrm>
          <a:prstGeom prst="rect">
            <a:avLst/>
          </a:prstGeom>
        </p:spPr>
        <p:txBody>
          <a:bodyPr vert="horz" wrap="square" lIns="0" tIns="11526" rIns="0" bIns="0" rtlCol="0">
            <a:spAutoFit/>
          </a:bodyPr>
          <a:lstStyle/>
          <a:p>
            <a:pPr marL="12700">
              <a:lnSpc>
                <a:spcPct val="100000"/>
              </a:lnSpc>
              <a:spcBef>
                <a:spcPts val="100"/>
              </a:spcBef>
            </a:pPr>
            <a:r>
              <a:rPr sz="1090" b="1" dirty="0">
                <a:latin typeface="Arial" panose="020B0604020202020204"/>
                <a:cs typeface="Arial" panose="020B0604020202020204"/>
              </a:rPr>
              <a:t>Multiple</a:t>
            </a:r>
            <a:r>
              <a:rPr sz="1090" b="1" spc="-40" dirty="0">
                <a:latin typeface="Arial" panose="020B0604020202020204"/>
                <a:cs typeface="Arial" panose="020B0604020202020204"/>
              </a:rPr>
              <a:t> </a:t>
            </a:r>
            <a:r>
              <a:rPr sz="1090" b="1" dirty="0">
                <a:latin typeface="Arial" panose="020B0604020202020204"/>
                <a:cs typeface="Arial" panose="020B0604020202020204"/>
              </a:rPr>
              <a:t>Access</a:t>
            </a:r>
            <a:r>
              <a:rPr sz="1090" b="1" spc="-40" dirty="0">
                <a:latin typeface="Arial" panose="020B0604020202020204"/>
                <a:cs typeface="Arial" panose="020B0604020202020204"/>
              </a:rPr>
              <a:t> </a:t>
            </a:r>
            <a:r>
              <a:rPr sz="1090" b="1" dirty="0">
                <a:latin typeface="Arial" panose="020B0604020202020204"/>
                <a:cs typeface="Arial" panose="020B0604020202020204"/>
              </a:rPr>
              <a:t>and</a:t>
            </a:r>
            <a:r>
              <a:rPr sz="1090" b="1" spc="-40" dirty="0">
                <a:latin typeface="Arial" panose="020B0604020202020204"/>
                <a:cs typeface="Arial" panose="020B0604020202020204"/>
              </a:rPr>
              <a:t> </a:t>
            </a:r>
            <a:r>
              <a:rPr sz="1090" b="1" spc="-10" dirty="0">
                <a:latin typeface="Arial" panose="020B0604020202020204"/>
                <a:cs typeface="Arial" panose="020B0604020202020204"/>
              </a:rPr>
              <a:t>Detection</a:t>
            </a:r>
            <a:endParaRPr sz="1090">
              <a:latin typeface="Arial" panose="020B0604020202020204"/>
              <a:cs typeface="Arial" panose="020B0604020202020204"/>
            </a:endParaRPr>
          </a:p>
        </p:txBody>
      </p:sp>
      <p:sp>
        <p:nvSpPr>
          <p:cNvPr id="7" name="object 7"/>
          <p:cNvSpPr txBox="1"/>
          <p:nvPr/>
        </p:nvSpPr>
        <p:spPr>
          <a:xfrm>
            <a:off x="1660666" y="6627479"/>
            <a:ext cx="699055" cy="178435"/>
          </a:xfrm>
          <a:prstGeom prst="rect">
            <a:avLst/>
          </a:prstGeom>
        </p:spPr>
        <p:txBody>
          <a:bodyPr vert="horz" wrap="square" lIns="0" tIns="11526" rIns="0" bIns="0" rtlCol="0">
            <a:spAutoFit/>
          </a:bodyPr>
          <a:lstStyle/>
          <a:p>
            <a:pPr marL="12700">
              <a:lnSpc>
                <a:spcPct val="100000"/>
              </a:lnSpc>
              <a:spcBef>
                <a:spcPts val="100"/>
              </a:spcBef>
            </a:pPr>
            <a:r>
              <a:rPr sz="1090" dirty="0">
                <a:latin typeface="Arial MT"/>
                <a:cs typeface="Arial MT"/>
              </a:rPr>
              <a:t>Ver</a:t>
            </a:r>
            <a:r>
              <a:rPr sz="1090" spc="-10" dirty="0">
                <a:latin typeface="Arial MT"/>
                <a:cs typeface="Arial MT"/>
              </a:rPr>
              <a:t> 09.725</a:t>
            </a:r>
            <a:endParaRPr sz="1090">
              <a:latin typeface="Arial MT"/>
              <a:cs typeface="Arial MT"/>
            </a:endParaRPr>
          </a:p>
        </p:txBody>
      </p:sp>
      <p:sp>
        <p:nvSpPr>
          <p:cNvPr id="8" name="object 8"/>
          <p:cNvSpPr txBox="1"/>
          <p:nvPr/>
        </p:nvSpPr>
        <p:spPr>
          <a:xfrm>
            <a:off x="1350012" y="1355869"/>
            <a:ext cx="8957470" cy="2584450"/>
          </a:xfrm>
          <a:prstGeom prst="rect">
            <a:avLst/>
          </a:prstGeom>
        </p:spPr>
        <p:txBody>
          <a:bodyPr vert="horz" wrap="square" lIns="0" tIns="20170" rIns="0" bIns="0" rtlCol="0">
            <a:spAutoFit/>
          </a:bodyPr>
          <a:lstStyle/>
          <a:p>
            <a:pPr marL="12700" marR="5080">
              <a:lnSpc>
                <a:spcPts val="1900"/>
              </a:lnSpc>
              <a:spcBef>
                <a:spcPts val="175"/>
              </a:spcBef>
            </a:pPr>
            <a:r>
              <a:rPr sz="1450" dirty="0">
                <a:latin typeface="Arial MT"/>
                <a:cs typeface="Arial MT"/>
              </a:rPr>
              <a:t>FDMA</a:t>
            </a:r>
            <a:r>
              <a:rPr sz="1450" spc="35" dirty="0">
                <a:latin typeface="Arial MT"/>
                <a:cs typeface="Arial MT"/>
              </a:rPr>
              <a:t> </a:t>
            </a:r>
            <a:r>
              <a:rPr sz="1450" dirty="0">
                <a:latin typeface="Arial MT"/>
                <a:cs typeface="Arial MT"/>
              </a:rPr>
              <a:t>is</a:t>
            </a:r>
            <a:r>
              <a:rPr sz="1450" spc="40" dirty="0">
                <a:latin typeface="Arial MT"/>
                <a:cs typeface="Arial MT"/>
              </a:rPr>
              <a:t> </a:t>
            </a:r>
            <a:r>
              <a:rPr sz="1450" dirty="0">
                <a:latin typeface="Arial MT"/>
                <a:cs typeface="Arial MT"/>
              </a:rPr>
              <a:t>clearly</a:t>
            </a:r>
            <a:r>
              <a:rPr sz="1450" spc="40" dirty="0">
                <a:latin typeface="Arial MT"/>
                <a:cs typeface="Arial MT"/>
              </a:rPr>
              <a:t> </a:t>
            </a:r>
            <a:r>
              <a:rPr sz="1450" dirty="0">
                <a:latin typeface="Arial MT"/>
                <a:cs typeface="Arial MT"/>
              </a:rPr>
              <a:t>the</a:t>
            </a:r>
            <a:r>
              <a:rPr sz="1450" spc="40" dirty="0">
                <a:latin typeface="Arial MT"/>
                <a:cs typeface="Arial MT"/>
              </a:rPr>
              <a:t> </a:t>
            </a:r>
            <a:r>
              <a:rPr sz="1450" dirty="0">
                <a:latin typeface="Arial MT"/>
                <a:cs typeface="Arial MT"/>
              </a:rPr>
              <a:t>simplest</a:t>
            </a:r>
            <a:r>
              <a:rPr sz="1450" spc="35" dirty="0">
                <a:latin typeface="Arial MT"/>
                <a:cs typeface="Arial MT"/>
              </a:rPr>
              <a:t> </a:t>
            </a:r>
            <a:r>
              <a:rPr sz="1450" dirty="0">
                <a:latin typeface="Arial MT"/>
                <a:cs typeface="Arial MT"/>
              </a:rPr>
              <a:t>method</a:t>
            </a:r>
            <a:r>
              <a:rPr sz="1450" spc="45" dirty="0">
                <a:latin typeface="Arial MT"/>
                <a:cs typeface="Arial MT"/>
              </a:rPr>
              <a:t> </a:t>
            </a:r>
            <a:r>
              <a:rPr sz="1450" dirty="0">
                <a:latin typeface="Arial MT"/>
                <a:cs typeface="Arial MT"/>
              </a:rPr>
              <a:t>of</a:t>
            </a:r>
            <a:r>
              <a:rPr sz="1450" spc="45" dirty="0">
                <a:latin typeface="Arial MT"/>
                <a:cs typeface="Arial MT"/>
              </a:rPr>
              <a:t> </a:t>
            </a:r>
            <a:r>
              <a:rPr sz="1450" dirty="0">
                <a:latin typeface="Arial MT"/>
                <a:cs typeface="Arial MT"/>
              </a:rPr>
              <a:t>bandwidth</a:t>
            </a:r>
            <a:r>
              <a:rPr sz="1450" spc="45" dirty="0">
                <a:latin typeface="Arial MT"/>
                <a:cs typeface="Arial MT"/>
              </a:rPr>
              <a:t> </a:t>
            </a:r>
            <a:r>
              <a:rPr sz="1450" dirty="0">
                <a:latin typeface="Arial MT"/>
                <a:cs typeface="Arial MT"/>
              </a:rPr>
              <a:t>allocation</a:t>
            </a:r>
            <a:r>
              <a:rPr sz="1450" spc="40" dirty="0">
                <a:latin typeface="Arial MT"/>
                <a:cs typeface="Arial MT"/>
              </a:rPr>
              <a:t> </a:t>
            </a:r>
            <a:r>
              <a:rPr sz="1450" dirty="0">
                <a:latin typeface="Arial MT"/>
                <a:cs typeface="Arial MT"/>
              </a:rPr>
              <a:t>for</a:t>
            </a:r>
            <a:r>
              <a:rPr sz="1450" spc="45" dirty="0">
                <a:latin typeface="Arial MT"/>
                <a:cs typeface="Arial MT"/>
              </a:rPr>
              <a:t> </a:t>
            </a:r>
            <a:r>
              <a:rPr sz="1450" dirty="0">
                <a:latin typeface="Arial MT"/>
                <a:cs typeface="Arial MT"/>
              </a:rPr>
              <a:t>a</a:t>
            </a:r>
            <a:r>
              <a:rPr sz="1450" spc="45" dirty="0">
                <a:latin typeface="Arial MT"/>
                <a:cs typeface="Arial MT"/>
              </a:rPr>
              <a:t> </a:t>
            </a:r>
            <a:r>
              <a:rPr sz="1450" dirty="0">
                <a:latin typeface="Arial MT"/>
                <a:cs typeface="Arial MT"/>
              </a:rPr>
              <a:t>channel.</a:t>
            </a:r>
            <a:r>
              <a:rPr sz="1450" spc="40" dirty="0">
                <a:latin typeface="Arial MT"/>
                <a:cs typeface="Arial MT"/>
              </a:rPr>
              <a:t> </a:t>
            </a:r>
            <a:r>
              <a:rPr sz="1450" dirty="0">
                <a:latin typeface="Arial MT"/>
                <a:cs typeface="Arial MT"/>
              </a:rPr>
              <a:t>For</a:t>
            </a:r>
            <a:r>
              <a:rPr sz="1450" spc="45" dirty="0">
                <a:latin typeface="Arial MT"/>
                <a:cs typeface="Arial MT"/>
              </a:rPr>
              <a:t> </a:t>
            </a:r>
            <a:r>
              <a:rPr sz="1450" dirty="0">
                <a:latin typeface="Arial MT"/>
                <a:cs typeface="Arial MT"/>
              </a:rPr>
              <a:t>simple</a:t>
            </a:r>
            <a:r>
              <a:rPr sz="1450" spc="45" dirty="0">
                <a:latin typeface="Arial MT"/>
                <a:cs typeface="Arial MT"/>
              </a:rPr>
              <a:t> </a:t>
            </a:r>
            <a:r>
              <a:rPr sz="1450" dirty="0">
                <a:latin typeface="Arial MT"/>
                <a:cs typeface="Arial MT"/>
              </a:rPr>
              <a:t>FDMA</a:t>
            </a:r>
            <a:r>
              <a:rPr sz="1450" spc="45" dirty="0">
                <a:latin typeface="Arial MT"/>
                <a:cs typeface="Arial MT"/>
              </a:rPr>
              <a:t> </a:t>
            </a:r>
            <a:r>
              <a:rPr sz="1450" dirty="0">
                <a:latin typeface="Arial MT"/>
                <a:cs typeface="Arial MT"/>
              </a:rPr>
              <a:t>no</a:t>
            </a:r>
            <a:r>
              <a:rPr sz="1450" spc="40" dirty="0">
                <a:latin typeface="Arial MT"/>
                <a:cs typeface="Arial MT"/>
              </a:rPr>
              <a:t> </a:t>
            </a:r>
            <a:r>
              <a:rPr sz="1450" dirty="0">
                <a:latin typeface="Arial MT"/>
                <a:cs typeface="Arial MT"/>
              </a:rPr>
              <a:t>other</a:t>
            </a:r>
            <a:r>
              <a:rPr sz="1450" spc="45" dirty="0">
                <a:latin typeface="Arial MT"/>
                <a:cs typeface="Arial MT"/>
              </a:rPr>
              <a:t> </a:t>
            </a:r>
            <a:r>
              <a:rPr sz="1450" spc="-10" dirty="0">
                <a:latin typeface="Arial MT"/>
                <a:cs typeface="Arial MT"/>
              </a:rPr>
              <a:t>users </a:t>
            </a:r>
            <a:r>
              <a:rPr sz="1450" dirty="0">
                <a:latin typeface="Arial MT"/>
                <a:cs typeface="Arial MT"/>
              </a:rPr>
              <a:t>are</a:t>
            </a:r>
            <a:r>
              <a:rPr sz="1450" spc="-35" dirty="0">
                <a:latin typeface="Arial MT"/>
                <a:cs typeface="Arial MT"/>
              </a:rPr>
              <a:t> </a:t>
            </a:r>
            <a:r>
              <a:rPr sz="1450" dirty="0">
                <a:latin typeface="Arial MT"/>
                <a:cs typeface="Arial MT"/>
              </a:rPr>
              <a:t>accessing</a:t>
            </a:r>
            <a:r>
              <a:rPr sz="1450" spc="-35" dirty="0">
                <a:latin typeface="Arial MT"/>
                <a:cs typeface="Arial MT"/>
              </a:rPr>
              <a:t> </a:t>
            </a:r>
            <a:r>
              <a:rPr sz="1450" dirty="0">
                <a:latin typeface="Arial MT"/>
                <a:cs typeface="Arial MT"/>
              </a:rPr>
              <a:t>the</a:t>
            </a:r>
            <a:r>
              <a:rPr sz="1450" spc="-35" dirty="0">
                <a:latin typeface="Arial MT"/>
                <a:cs typeface="Arial MT"/>
              </a:rPr>
              <a:t> </a:t>
            </a:r>
            <a:r>
              <a:rPr sz="1450" dirty="0">
                <a:latin typeface="Arial MT"/>
                <a:cs typeface="Arial MT"/>
              </a:rPr>
              <a:t>same</a:t>
            </a:r>
            <a:r>
              <a:rPr sz="1450" spc="-35" dirty="0">
                <a:latin typeface="Arial MT"/>
                <a:cs typeface="Arial MT"/>
              </a:rPr>
              <a:t> </a:t>
            </a:r>
            <a:r>
              <a:rPr sz="1450" dirty="0">
                <a:latin typeface="Arial MT"/>
                <a:cs typeface="Arial MT"/>
              </a:rPr>
              <a:t>spectrum</a:t>
            </a:r>
            <a:r>
              <a:rPr sz="1450" spc="-35" dirty="0">
                <a:latin typeface="Arial MT"/>
                <a:cs typeface="Arial MT"/>
              </a:rPr>
              <a:t> </a:t>
            </a:r>
            <a:r>
              <a:rPr sz="1450" dirty="0">
                <a:latin typeface="Arial MT"/>
                <a:cs typeface="Arial MT"/>
              </a:rPr>
              <a:t>from</a:t>
            </a:r>
            <a:r>
              <a:rPr sz="1450" spc="-35" dirty="0">
                <a:latin typeface="Arial MT"/>
                <a:cs typeface="Arial MT"/>
              </a:rPr>
              <a:t> </a:t>
            </a:r>
            <a:r>
              <a:rPr sz="1450" dirty="0">
                <a:latin typeface="Arial MT"/>
                <a:cs typeface="Arial MT"/>
              </a:rPr>
              <a:t>within</a:t>
            </a:r>
            <a:r>
              <a:rPr sz="1450" spc="-35" dirty="0">
                <a:latin typeface="Arial MT"/>
                <a:cs typeface="Arial MT"/>
              </a:rPr>
              <a:t> </a:t>
            </a:r>
            <a:r>
              <a:rPr sz="1450" dirty="0">
                <a:latin typeface="Arial MT"/>
                <a:cs typeface="Arial MT"/>
              </a:rPr>
              <a:t>the</a:t>
            </a:r>
            <a:r>
              <a:rPr sz="1450" spc="-35" dirty="0">
                <a:latin typeface="Arial MT"/>
                <a:cs typeface="Arial MT"/>
              </a:rPr>
              <a:t> </a:t>
            </a:r>
            <a:r>
              <a:rPr sz="1450" dirty="0">
                <a:latin typeface="Arial MT"/>
                <a:cs typeface="Arial MT"/>
              </a:rPr>
              <a:t>same</a:t>
            </a:r>
            <a:r>
              <a:rPr sz="1450" spc="-35" dirty="0">
                <a:latin typeface="Arial MT"/>
                <a:cs typeface="Arial MT"/>
              </a:rPr>
              <a:t> </a:t>
            </a:r>
            <a:r>
              <a:rPr sz="1450" spc="-10" dirty="0">
                <a:latin typeface="Arial MT"/>
                <a:cs typeface="Arial MT"/>
              </a:rPr>
              <a:t>cell.</a:t>
            </a:r>
            <a:endParaRPr sz="1450">
              <a:latin typeface="Arial MT"/>
              <a:cs typeface="Arial MT"/>
            </a:endParaRPr>
          </a:p>
          <a:p>
            <a:pPr marL="12700" marR="5715">
              <a:lnSpc>
                <a:spcPts val="1900"/>
              </a:lnSpc>
              <a:spcBef>
                <a:spcPts val="1600"/>
              </a:spcBef>
            </a:pPr>
            <a:r>
              <a:rPr sz="1450" dirty="0">
                <a:latin typeface="Arial MT"/>
                <a:cs typeface="Arial MT"/>
              </a:rPr>
              <a:t>Techniques</a:t>
            </a:r>
            <a:r>
              <a:rPr sz="1450" spc="-75" dirty="0">
                <a:latin typeface="Arial MT"/>
                <a:cs typeface="Arial MT"/>
              </a:rPr>
              <a:t> </a:t>
            </a:r>
            <a:r>
              <a:rPr sz="1450" dirty="0">
                <a:latin typeface="Arial MT"/>
                <a:cs typeface="Arial MT"/>
              </a:rPr>
              <a:t>of</a:t>
            </a:r>
            <a:r>
              <a:rPr sz="1450" spc="-75" dirty="0">
                <a:latin typeface="Arial MT"/>
                <a:cs typeface="Arial MT"/>
              </a:rPr>
              <a:t> </a:t>
            </a:r>
            <a:r>
              <a:rPr sz="1450" spc="-10" dirty="0">
                <a:latin typeface="Arial MT"/>
                <a:cs typeface="Arial MT"/>
              </a:rPr>
              <a:t>TDMA</a:t>
            </a:r>
            <a:r>
              <a:rPr sz="1450" spc="-70" dirty="0">
                <a:latin typeface="Arial MT"/>
                <a:cs typeface="Arial MT"/>
              </a:rPr>
              <a:t> </a:t>
            </a:r>
            <a:r>
              <a:rPr sz="1450" dirty="0">
                <a:latin typeface="Arial MT"/>
                <a:cs typeface="Arial MT"/>
              </a:rPr>
              <a:t>and</a:t>
            </a:r>
            <a:r>
              <a:rPr sz="1450" spc="-75" dirty="0">
                <a:latin typeface="Arial MT"/>
                <a:cs typeface="Arial MT"/>
              </a:rPr>
              <a:t> </a:t>
            </a:r>
            <a:r>
              <a:rPr sz="1450" spc="-10" dirty="0">
                <a:latin typeface="Arial MT"/>
                <a:cs typeface="Arial MT"/>
              </a:rPr>
              <a:t>FDMA</a:t>
            </a:r>
            <a:r>
              <a:rPr sz="1450" spc="-70" dirty="0">
                <a:latin typeface="Arial MT"/>
                <a:cs typeface="Arial MT"/>
              </a:rPr>
              <a:t> </a:t>
            </a:r>
            <a:r>
              <a:rPr sz="1450" dirty="0">
                <a:latin typeface="Arial MT"/>
                <a:cs typeface="Arial MT"/>
              </a:rPr>
              <a:t>are</a:t>
            </a:r>
            <a:r>
              <a:rPr sz="1450" spc="-70" dirty="0">
                <a:latin typeface="Arial MT"/>
                <a:cs typeface="Arial MT"/>
              </a:rPr>
              <a:t> </a:t>
            </a:r>
            <a:r>
              <a:rPr sz="1450" dirty="0">
                <a:latin typeface="Arial MT"/>
                <a:cs typeface="Arial MT"/>
              </a:rPr>
              <a:t>in</a:t>
            </a:r>
            <a:r>
              <a:rPr sz="1450" spc="-70" dirty="0">
                <a:latin typeface="Arial MT"/>
                <a:cs typeface="Arial MT"/>
              </a:rPr>
              <a:t> </a:t>
            </a:r>
            <a:r>
              <a:rPr sz="1450" dirty="0">
                <a:latin typeface="Arial MT"/>
                <a:cs typeface="Arial MT"/>
              </a:rPr>
              <a:t>widespread</a:t>
            </a:r>
            <a:r>
              <a:rPr sz="1450" spc="-75" dirty="0">
                <a:latin typeface="Arial MT"/>
                <a:cs typeface="Arial MT"/>
              </a:rPr>
              <a:t> </a:t>
            </a:r>
            <a:r>
              <a:rPr sz="1450" dirty="0">
                <a:latin typeface="Arial MT"/>
                <a:cs typeface="Arial MT"/>
              </a:rPr>
              <a:t>use</a:t>
            </a:r>
            <a:r>
              <a:rPr sz="1450" spc="-70" dirty="0">
                <a:latin typeface="Arial MT"/>
                <a:cs typeface="Arial MT"/>
              </a:rPr>
              <a:t> </a:t>
            </a:r>
            <a:r>
              <a:rPr sz="1450" dirty="0">
                <a:latin typeface="Arial MT"/>
                <a:cs typeface="Arial MT"/>
              </a:rPr>
              <a:t>within</a:t>
            </a:r>
            <a:r>
              <a:rPr sz="1450" spc="-75" dirty="0">
                <a:latin typeface="Arial MT"/>
                <a:cs typeface="Arial MT"/>
              </a:rPr>
              <a:t> </a:t>
            </a:r>
            <a:r>
              <a:rPr sz="1450" dirty="0">
                <a:latin typeface="Arial MT"/>
                <a:cs typeface="Arial MT"/>
              </a:rPr>
              <a:t>mobile</a:t>
            </a:r>
            <a:r>
              <a:rPr sz="1450" spc="-70" dirty="0">
                <a:latin typeface="Arial MT"/>
                <a:cs typeface="Arial MT"/>
              </a:rPr>
              <a:t> </a:t>
            </a:r>
            <a:r>
              <a:rPr sz="1450" spc="-10" dirty="0">
                <a:latin typeface="Arial MT"/>
                <a:cs typeface="Arial MT"/>
              </a:rPr>
              <a:t>communication.</a:t>
            </a:r>
            <a:r>
              <a:rPr sz="1450" spc="-75" dirty="0">
                <a:latin typeface="Arial MT"/>
                <a:cs typeface="Arial MT"/>
              </a:rPr>
              <a:t> </a:t>
            </a:r>
            <a:r>
              <a:rPr sz="1450" spc="-10" dirty="0">
                <a:latin typeface="Arial MT"/>
                <a:cs typeface="Arial MT"/>
              </a:rPr>
              <a:t>Hybrid</a:t>
            </a:r>
            <a:r>
              <a:rPr sz="1450" spc="-70" dirty="0">
                <a:latin typeface="Arial MT"/>
                <a:cs typeface="Arial MT"/>
              </a:rPr>
              <a:t> </a:t>
            </a:r>
            <a:r>
              <a:rPr sz="1450" spc="-10" dirty="0">
                <a:latin typeface="Arial MT"/>
                <a:cs typeface="Arial MT"/>
              </a:rPr>
              <a:t>schemes</a:t>
            </a:r>
            <a:r>
              <a:rPr sz="1450" spc="-75" dirty="0">
                <a:latin typeface="Arial MT"/>
                <a:cs typeface="Arial MT"/>
              </a:rPr>
              <a:t> </a:t>
            </a:r>
            <a:r>
              <a:rPr sz="1450" dirty="0">
                <a:latin typeface="Arial MT"/>
                <a:cs typeface="Arial MT"/>
              </a:rPr>
              <a:t>are</a:t>
            </a:r>
            <a:r>
              <a:rPr sz="1450" spc="-70" dirty="0">
                <a:latin typeface="Arial MT"/>
                <a:cs typeface="Arial MT"/>
              </a:rPr>
              <a:t> </a:t>
            </a:r>
            <a:r>
              <a:rPr sz="1450" spc="-20" dirty="0">
                <a:latin typeface="Arial MT"/>
                <a:cs typeface="Arial MT"/>
              </a:rPr>
              <a:t>also </a:t>
            </a:r>
            <a:r>
              <a:rPr sz="1450" dirty="0">
                <a:latin typeface="Arial MT"/>
                <a:cs typeface="Arial MT"/>
              </a:rPr>
              <a:t>popular</a:t>
            </a:r>
            <a:r>
              <a:rPr sz="1450" spc="-55" dirty="0">
                <a:latin typeface="Arial MT"/>
                <a:cs typeface="Arial MT"/>
              </a:rPr>
              <a:t> </a:t>
            </a:r>
            <a:r>
              <a:rPr sz="1450" dirty="0">
                <a:latin typeface="Arial MT"/>
                <a:cs typeface="Arial MT"/>
              </a:rPr>
              <a:t>whereby</a:t>
            </a:r>
            <a:r>
              <a:rPr sz="1450" spc="-55" dirty="0">
                <a:latin typeface="Arial MT"/>
                <a:cs typeface="Arial MT"/>
              </a:rPr>
              <a:t> </a:t>
            </a:r>
            <a:r>
              <a:rPr sz="1450" dirty="0">
                <a:latin typeface="Arial MT"/>
                <a:cs typeface="Arial MT"/>
              </a:rPr>
              <a:t>TDMA/FDMA</a:t>
            </a:r>
            <a:r>
              <a:rPr sz="1450" spc="-55" dirty="0">
                <a:latin typeface="Arial MT"/>
                <a:cs typeface="Arial MT"/>
              </a:rPr>
              <a:t> </a:t>
            </a:r>
            <a:r>
              <a:rPr sz="1450" dirty="0">
                <a:latin typeface="Arial MT"/>
                <a:cs typeface="Arial MT"/>
              </a:rPr>
              <a:t>are</a:t>
            </a:r>
            <a:r>
              <a:rPr sz="1450" spc="-55" dirty="0">
                <a:latin typeface="Arial MT"/>
                <a:cs typeface="Arial MT"/>
              </a:rPr>
              <a:t> </a:t>
            </a:r>
            <a:r>
              <a:rPr sz="1450" dirty="0">
                <a:latin typeface="Arial MT"/>
                <a:cs typeface="Arial MT"/>
              </a:rPr>
              <a:t>used</a:t>
            </a:r>
            <a:r>
              <a:rPr sz="1450" spc="-55" dirty="0">
                <a:latin typeface="Arial MT"/>
                <a:cs typeface="Arial MT"/>
              </a:rPr>
              <a:t> </a:t>
            </a:r>
            <a:r>
              <a:rPr sz="1450" dirty="0">
                <a:latin typeface="Arial MT"/>
                <a:cs typeface="Arial MT"/>
              </a:rPr>
              <a:t>together,</a:t>
            </a:r>
            <a:r>
              <a:rPr sz="1450" spc="-55" dirty="0">
                <a:latin typeface="Arial MT"/>
                <a:cs typeface="Arial MT"/>
              </a:rPr>
              <a:t> </a:t>
            </a:r>
            <a:r>
              <a:rPr sz="1450" dirty="0">
                <a:latin typeface="Arial MT"/>
                <a:cs typeface="Arial MT"/>
              </a:rPr>
              <a:t>or</a:t>
            </a:r>
            <a:r>
              <a:rPr sz="1450" spc="-55" dirty="0">
                <a:latin typeface="Arial MT"/>
                <a:cs typeface="Arial MT"/>
              </a:rPr>
              <a:t> </a:t>
            </a:r>
            <a:r>
              <a:rPr sz="1450" dirty="0">
                <a:latin typeface="Arial MT"/>
                <a:cs typeface="Arial MT"/>
              </a:rPr>
              <a:t>perhaps</a:t>
            </a:r>
            <a:r>
              <a:rPr sz="1450" spc="-55" dirty="0">
                <a:latin typeface="Arial MT"/>
                <a:cs typeface="Arial MT"/>
              </a:rPr>
              <a:t> </a:t>
            </a:r>
            <a:r>
              <a:rPr sz="1450" dirty="0">
                <a:latin typeface="Arial MT"/>
                <a:cs typeface="Arial MT"/>
              </a:rPr>
              <a:t>FDMA/CDMA</a:t>
            </a:r>
            <a:r>
              <a:rPr sz="1450" spc="-55" dirty="0">
                <a:latin typeface="Arial MT"/>
                <a:cs typeface="Arial MT"/>
              </a:rPr>
              <a:t> </a:t>
            </a:r>
            <a:r>
              <a:rPr sz="1450" spc="-10" dirty="0">
                <a:latin typeface="Arial MT"/>
                <a:cs typeface="Arial MT"/>
              </a:rPr>
              <a:t>together.</a:t>
            </a:r>
            <a:endParaRPr sz="1450">
              <a:latin typeface="Arial MT"/>
              <a:cs typeface="Arial MT"/>
            </a:endParaRPr>
          </a:p>
          <a:p>
            <a:pPr marL="12700" marR="5080" indent="-635">
              <a:lnSpc>
                <a:spcPts val="1900"/>
              </a:lnSpc>
              <a:spcBef>
                <a:spcPts val="1600"/>
              </a:spcBef>
            </a:pPr>
            <a:r>
              <a:rPr sz="1450" dirty="0">
                <a:latin typeface="Arial MT"/>
                <a:cs typeface="Arial MT"/>
              </a:rPr>
              <a:t>CDMA</a:t>
            </a:r>
            <a:r>
              <a:rPr sz="1450" spc="20" dirty="0">
                <a:latin typeface="Arial MT"/>
                <a:cs typeface="Arial MT"/>
              </a:rPr>
              <a:t> </a:t>
            </a:r>
            <a:r>
              <a:rPr sz="1450" dirty="0">
                <a:latin typeface="Arial MT"/>
                <a:cs typeface="Arial MT"/>
              </a:rPr>
              <a:t>has</a:t>
            </a:r>
            <a:r>
              <a:rPr sz="1450" spc="20" dirty="0">
                <a:latin typeface="Arial MT"/>
                <a:cs typeface="Arial MT"/>
              </a:rPr>
              <a:t> </a:t>
            </a:r>
            <a:r>
              <a:rPr sz="1450" dirty="0">
                <a:latin typeface="Arial MT"/>
                <a:cs typeface="Arial MT"/>
              </a:rPr>
              <a:t>multiple</a:t>
            </a:r>
            <a:r>
              <a:rPr sz="1450" spc="20" dirty="0">
                <a:latin typeface="Arial MT"/>
                <a:cs typeface="Arial MT"/>
              </a:rPr>
              <a:t> </a:t>
            </a:r>
            <a:r>
              <a:rPr sz="1450" dirty="0">
                <a:latin typeface="Arial MT"/>
                <a:cs typeface="Arial MT"/>
              </a:rPr>
              <a:t>users</a:t>
            </a:r>
            <a:r>
              <a:rPr sz="1450" spc="20" dirty="0">
                <a:latin typeface="Arial MT"/>
                <a:cs typeface="Arial MT"/>
              </a:rPr>
              <a:t> </a:t>
            </a:r>
            <a:r>
              <a:rPr sz="1450" dirty="0">
                <a:latin typeface="Arial MT"/>
                <a:cs typeface="Arial MT"/>
              </a:rPr>
              <a:t>all</a:t>
            </a:r>
            <a:r>
              <a:rPr sz="1450" spc="25" dirty="0">
                <a:latin typeface="Arial MT"/>
                <a:cs typeface="Arial MT"/>
              </a:rPr>
              <a:t> </a:t>
            </a:r>
            <a:r>
              <a:rPr sz="1450" dirty="0">
                <a:latin typeface="Arial MT"/>
                <a:cs typeface="Arial MT"/>
              </a:rPr>
              <a:t>using</a:t>
            </a:r>
            <a:r>
              <a:rPr sz="1450" spc="30" dirty="0">
                <a:latin typeface="Arial MT"/>
                <a:cs typeface="Arial MT"/>
              </a:rPr>
              <a:t> </a:t>
            </a:r>
            <a:r>
              <a:rPr sz="1450" dirty="0">
                <a:latin typeface="Arial MT"/>
                <a:cs typeface="Arial MT"/>
              </a:rPr>
              <a:t>the</a:t>
            </a:r>
            <a:r>
              <a:rPr sz="1450" spc="20" dirty="0">
                <a:latin typeface="Arial MT"/>
                <a:cs typeface="Arial MT"/>
              </a:rPr>
              <a:t> </a:t>
            </a:r>
            <a:r>
              <a:rPr sz="1450" dirty="0">
                <a:latin typeface="Arial MT"/>
                <a:cs typeface="Arial MT"/>
              </a:rPr>
              <a:t>same</a:t>
            </a:r>
            <a:r>
              <a:rPr sz="1450" spc="20" dirty="0">
                <a:latin typeface="Arial MT"/>
                <a:cs typeface="Arial MT"/>
              </a:rPr>
              <a:t> </a:t>
            </a:r>
            <a:r>
              <a:rPr sz="1450" dirty="0">
                <a:latin typeface="Arial MT"/>
                <a:cs typeface="Arial MT"/>
              </a:rPr>
              <a:t>wideband</a:t>
            </a:r>
            <a:r>
              <a:rPr sz="1450" spc="20" dirty="0">
                <a:latin typeface="Arial MT"/>
                <a:cs typeface="Arial MT"/>
              </a:rPr>
              <a:t> </a:t>
            </a:r>
            <a:r>
              <a:rPr sz="1450" dirty="0">
                <a:latin typeface="Arial MT"/>
                <a:cs typeface="Arial MT"/>
              </a:rPr>
              <a:t>channel</a:t>
            </a:r>
            <a:r>
              <a:rPr sz="1450" spc="25" dirty="0">
                <a:latin typeface="Arial MT"/>
                <a:cs typeface="Arial MT"/>
              </a:rPr>
              <a:t> </a:t>
            </a:r>
            <a:r>
              <a:rPr sz="1450" dirty="0">
                <a:latin typeface="Arial MT"/>
                <a:cs typeface="Arial MT"/>
              </a:rPr>
              <a:t>simultaneously.</a:t>
            </a:r>
            <a:r>
              <a:rPr sz="1450" spc="20" dirty="0">
                <a:latin typeface="Arial MT"/>
                <a:cs typeface="Arial MT"/>
              </a:rPr>
              <a:t> </a:t>
            </a:r>
            <a:r>
              <a:rPr sz="1450" dirty="0">
                <a:latin typeface="Arial MT"/>
                <a:cs typeface="Arial MT"/>
              </a:rPr>
              <a:t>Individual</a:t>
            </a:r>
            <a:r>
              <a:rPr sz="1450" spc="20" dirty="0">
                <a:latin typeface="Arial MT"/>
                <a:cs typeface="Arial MT"/>
              </a:rPr>
              <a:t> </a:t>
            </a:r>
            <a:r>
              <a:rPr sz="1450" dirty="0">
                <a:latin typeface="Arial MT"/>
                <a:cs typeface="Arial MT"/>
              </a:rPr>
              <a:t>users</a:t>
            </a:r>
            <a:r>
              <a:rPr sz="1450" spc="20" dirty="0">
                <a:latin typeface="Arial MT"/>
                <a:cs typeface="Arial MT"/>
              </a:rPr>
              <a:t> </a:t>
            </a:r>
            <a:r>
              <a:rPr sz="1450" dirty="0">
                <a:latin typeface="Arial MT"/>
                <a:cs typeface="Arial MT"/>
              </a:rPr>
              <a:t>are</a:t>
            </a:r>
            <a:r>
              <a:rPr sz="1450" spc="20" dirty="0">
                <a:latin typeface="Arial MT"/>
                <a:cs typeface="Arial MT"/>
              </a:rPr>
              <a:t> </a:t>
            </a:r>
            <a:r>
              <a:rPr sz="1450" spc="-10" dirty="0">
                <a:latin typeface="Arial MT"/>
                <a:cs typeface="Arial MT"/>
              </a:rPr>
              <a:t>selected </a:t>
            </a:r>
            <a:r>
              <a:rPr sz="1450" dirty="0">
                <a:latin typeface="Arial MT"/>
                <a:cs typeface="Arial MT"/>
              </a:rPr>
              <a:t>by</a:t>
            </a:r>
            <a:r>
              <a:rPr sz="1450" spc="-45" dirty="0">
                <a:latin typeface="Arial MT"/>
                <a:cs typeface="Arial MT"/>
              </a:rPr>
              <a:t> </a:t>
            </a:r>
            <a:r>
              <a:rPr sz="1450" dirty="0">
                <a:latin typeface="Arial MT"/>
                <a:cs typeface="Arial MT"/>
              </a:rPr>
              <a:t>correlation</a:t>
            </a:r>
            <a:r>
              <a:rPr sz="1450" spc="-45" dirty="0">
                <a:latin typeface="Arial MT"/>
                <a:cs typeface="Arial MT"/>
              </a:rPr>
              <a:t> </a:t>
            </a:r>
            <a:r>
              <a:rPr sz="1450" dirty="0">
                <a:latin typeface="Arial MT"/>
                <a:cs typeface="Arial MT"/>
              </a:rPr>
              <a:t>processing</a:t>
            </a:r>
            <a:r>
              <a:rPr sz="1450" spc="-45" dirty="0">
                <a:latin typeface="Arial MT"/>
                <a:cs typeface="Arial MT"/>
              </a:rPr>
              <a:t> </a:t>
            </a:r>
            <a:r>
              <a:rPr sz="1450" dirty="0">
                <a:latin typeface="Arial MT"/>
                <a:cs typeface="Arial MT"/>
              </a:rPr>
              <a:t>(or</a:t>
            </a:r>
            <a:r>
              <a:rPr sz="1450" spc="-40" dirty="0">
                <a:latin typeface="Arial MT"/>
                <a:cs typeface="Arial MT"/>
              </a:rPr>
              <a:t> </a:t>
            </a:r>
            <a:r>
              <a:rPr sz="1450" dirty="0">
                <a:latin typeface="Arial MT"/>
                <a:cs typeface="Arial MT"/>
              </a:rPr>
              <a:t>matched</a:t>
            </a:r>
            <a:r>
              <a:rPr sz="1450" spc="-45" dirty="0">
                <a:latin typeface="Arial MT"/>
                <a:cs typeface="Arial MT"/>
              </a:rPr>
              <a:t> </a:t>
            </a:r>
            <a:r>
              <a:rPr sz="1450" dirty="0">
                <a:latin typeface="Arial MT"/>
                <a:cs typeface="Arial MT"/>
              </a:rPr>
              <a:t>filtering)</a:t>
            </a:r>
            <a:r>
              <a:rPr sz="1450" spc="-45" dirty="0">
                <a:latin typeface="Arial MT"/>
                <a:cs typeface="Arial MT"/>
              </a:rPr>
              <a:t> </a:t>
            </a:r>
            <a:r>
              <a:rPr sz="1450" dirty="0">
                <a:latin typeface="Arial MT"/>
                <a:cs typeface="Arial MT"/>
              </a:rPr>
              <a:t>with</a:t>
            </a:r>
            <a:r>
              <a:rPr sz="1450" spc="-40" dirty="0">
                <a:latin typeface="Arial MT"/>
                <a:cs typeface="Arial MT"/>
              </a:rPr>
              <a:t> </a:t>
            </a:r>
            <a:r>
              <a:rPr sz="1450" dirty="0">
                <a:latin typeface="Arial MT"/>
                <a:cs typeface="Arial MT"/>
              </a:rPr>
              <a:t>a</a:t>
            </a:r>
            <a:r>
              <a:rPr sz="1450" spc="-45" dirty="0">
                <a:latin typeface="Arial MT"/>
                <a:cs typeface="Arial MT"/>
              </a:rPr>
              <a:t> </a:t>
            </a:r>
            <a:r>
              <a:rPr sz="1450" dirty="0">
                <a:latin typeface="Arial MT"/>
                <a:cs typeface="Arial MT"/>
              </a:rPr>
              <a:t>pseudo</a:t>
            </a:r>
            <a:r>
              <a:rPr sz="1450" spc="-45" dirty="0">
                <a:latin typeface="Arial MT"/>
                <a:cs typeface="Arial MT"/>
              </a:rPr>
              <a:t> </a:t>
            </a:r>
            <a:r>
              <a:rPr sz="1450" dirty="0">
                <a:latin typeface="Arial MT"/>
                <a:cs typeface="Arial MT"/>
              </a:rPr>
              <a:t>random</a:t>
            </a:r>
            <a:r>
              <a:rPr sz="1450" spc="-40" dirty="0">
                <a:latin typeface="Arial MT"/>
                <a:cs typeface="Arial MT"/>
              </a:rPr>
              <a:t> </a:t>
            </a:r>
            <a:r>
              <a:rPr sz="1450" dirty="0">
                <a:latin typeface="Arial MT"/>
                <a:cs typeface="Arial MT"/>
              </a:rPr>
              <a:t>spreading</a:t>
            </a:r>
            <a:r>
              <a:rPr sz="1450" spc="-45" dirty="0">
                <a:latin typeface="Arial MT"/>
                <a:cs typeface="Arial MT"/>
              </a:rPr>
              <a:t> </a:t>
            </a:r>
            <a:r>
              <a:rPr sz="1450" spc="-10" dirty="0">
                <a:latin typeface="Arial MT"/>
                <a:cs typeface="Arial MT"/>
              </a:rPr>
              <a:t>sequence.</a:t>
            </a:r>
            <a:endParaRPr sz="1450">
              <a:latin typeface="Arial MT"/>
              <a:cs typeface="Arial MT"/>
            </a:endParaRPr>
          </a:p>
          <a:p>
            <a:pPr marL="12700" marR="5715">
              <a:lnSpc>
                <a:spcPts val="1900"/>
              </a:lnSpc>
              <a:spcBef>
                <a:spcPts val="1600"/>
              </a:spcBef>
            </a:pPr>
            <a:r>
              <a:rPr sz="1450" dirty="0">
                <a:latin typeface="Arial MT"/>
                <a:cs typeface="Arial MT"/>
              </a:rPr>
              <a:t>GSM</a:t>
            </a:r>
            <a:r>
              <a:rPr sz="1450" spc="-75" dirty="0">
                <a:latin typeface="Arial MT"/>
                <a:cs typeface="Arial MT"/>
              </a:rPr>
              <a:t> </a:t>
            </a:r>
            <a:r>
              <a:rPr sz="1450" dirty="0">
                <a:latin typeface="Arial MT"/>
                <a:cs typeface="Arial MT"/>
              </a:rPr>
              <a:t>for</a:t>
            </a:r>
            <a:r>
              <a:rPr sz="1450" spc="-70" dirty="0">
                <a:latin typeface="Arial MT"/>
                <a:cs typeface="Arial MT"/>
              </a:rPr>
              <a:t> </a:t>
            </a:r>
            <a:r>
              <a:rPr sz="1450" dirty="0">
                <a:latin typeface="Arial MT"/>
                <a:cs typeface="Arial MT"/>
              </a:rPr>
              <a:t>example</a:t>
            </a:r>
            <a:r>
              <a:rPr sz="1450" spc="-70" dirty="0">
                <a:latin typeface="Arial MT"/>
                <a:cs typeface="Arial MT"/>
              </a:rPr>
              <a:t> </a:t>
            </a:r>
            <a:r>
              <a:rPr sz="1450" dirty="0">
                <a:latin typeface="Arial MT"/>
                <a:cs typeface="Arial MT"/>
              </a:rPr>
              <a:t>is</a:t>
            </a:r>
            <a:r>
              <a:rPr sz="1450" spc="-75" dirty="0">
                <a:latin typeface="Arial MT"/>
                <a:cs typeface="Arial MT"/>
              </a:rPr>
              <a:t> </a:t>
            </a:r>
            <a:r>
              <a:rPr sz="1450" dirty="0">
                <a:latin typeface="Arial MT"/>
                <a:cs typeface="Arial MT"/>
              </a:rPr>
              <a:t>a</a:t>
            </a:r>
            <a:r>
              <a:rPr sz="1450" spc="-70" dirty="0">
                <a:latin typeface="Arial MT"/>
                <a:cs typeface="Arial MT"/>
              </a:rPr>
              <a:t> </a:t>
            </a:r>
            <a:r>
              <a:rPr sz="1450" dirty="0">
                <a:latin typeface="Arial MT"/>
                <a:cs typeface="Arial MT"/>
              </a:rPr>
              <a:t>hybrid</a:t>
            </a:r>
            <a:r>
              <a:rPr sz="1450" spc="-70" dirty="0">
                <a:latin typeface="Arial MT"/>
                <a:cs typeface="Arial MT"/>
              </a:rPr>
              <a:t> </a:t>
            </a:r>
            <a:r>
              <a:rPr sz="1450" spc="-10" dirty="0">
                <a:latin typeface="Arial MT"/>
                <a:cs typeface="Arial MT"/>
              </a:rPr>
              <a:t>TDMA/FDMA</a:t>
            </a:r>
            <a:r>
              <a:rPr sz="1450" spc="-75" dirty="0">
                <a:latin typeface="Arial MT"/>
                <a:cs typeface="Arial MT"/>
              </a:rPr>
              <a:t> </a:t>
            </a:r>
            <a:r>
              <a:rPr sz="1450" dirty="0">
                <a:latin typeface="Arial MT"/>
                <a:cs typeface="Arial MT"/>
              </a:rPr>
              <a:t>system.</a:t>
            </a:r>
            <a:r>
              <a:rPr sz="1450" spc="-70" dirty="0">
                <a:latin typeface="Arial MT"/>
                <a:cs typeface="Arial MT"/>
              </a:rPr>
              <a:t> </a:t>
            </a:r>
            <a:r>
              <a:rPr sz="1450" dirty="0">
                <a:latin typeface="Arial MT"/>
                <a:cs typeface="Arial MT"/>
              </a:rPr>
              <a:t>200kHz</a:t>
            </a:r>
            <a:r>
              <a:rPr sz="1450" spc="-70" dirty="0">
                <a:latin typeface="Arial MT"/>
                <a:cs typeface="Arial MT"/>
              </a:rPr>
              <a:t> </a:t>
            </a:r>
            <a:r>
              <a:rPr sz="1450" dirty="0">
                <a:latin typeface="Arial MT"/>
                <a:cs typeface="Arial MT"/>
              </a:rPr>
              <a:t>channels</a:t>
            </a:r>
            <a:r>
              <a:rPr sz="1450" spc="-70" dirty="0">
                <a:latin typeface="Arial MT"/>
                <a:cs typeface="Arial MT"/>
              </a:rPr>
              <a:t> </a:t>
            </a:r>
            <a:r>
              <a:rPr sz="1450" dirty="0">
                <a:latin typeface="Arial MT"/>
                <a:cs typeface="Arial MT"/>
              </a:rPr>
              <a:t>are</a:t>
            </a:r>
            <a:r>
              <a:rPr sz="1450" spc="-75" dirty="0">
                <a:latin typeface="Arial MT"/>
                <a:cs typeface="Arial MT"/>
              </a:rPr>
              <a:t> </a:t>
            </a:r>
            <a:r>
              <a:rPr sz="1450" dirty="0">
                <a:latin typeface="Arial MT"/>
                <a:cs typeface="Arial MT"/>
              </a:rPr>
              <a:t>assigned</a:t>
            </a:r>
            <a:r>
              <a:rPr sz="1450" spc="-70" dirty="0">
                <a:latin typeface="Arial MT"/>
                <a:cs typeface="Arial MT"/>
              </a:rPr>
              <a:t> </a:t>
            </a:r>
            <a:r>
              <a:rPr sz="1450" dirty="0">
                <a:latin typeface="Arial MT"/>
                <a:cs typeface="Arial MT"/>
              </a:rPr>
              <a:t>(FDMA)</a:t>
            </a:r>
            <a:r>
              <a:rPr sz="1450" spc="-70" dirty="0">
                <a:latin typeface="Arial MT"/>
                <a:cs typeface="Arial MT"/>
              </a:rPr>
              <a:t> </a:t>
            </a:r>
            <a:r>
              <a:rPr sz="1450" dirty="0">
                <a:latin typeface="Arial MT"/>
                <a:cs typeface="Arial MT"/>
              </a:rPr>
              <a:t>and</a:t>
            </a:r>
            <a:r>
              <a:rPr sz="1450" spc="-75" dirty="0">
                <a:latin typeface="Arial MT"/>
                <a:cs typeface="Arial MT"/>
              </a:rPr>
              <a:t> </a:t>
            </a:r>
            <a:r>
              <a:rPr sz="1450" dirty="0">
                <a:latin typeface="Arial MT"/>
                <a:cs typeface="Arial MT"/>
              </a:rPr>
              <a:t>within</a:t>
            </a:r>
            <a:r>
              <a:rPr sz="1450" spc="-70" dirty="0">
                <a:latin typeface="Arial MT"/>
                <a:cs typeface="Arial MT"/>
              </a:rPr>
              <a:t> </a:t>
            </a:r>
            <a:r>
              <a:rPr sz="1450" dirty="0">
                <a:latin typeface="Arial MT"/>
                <a:cs typeface="Arial MT"/>
              </a:rPr>
              <a:t>the</a:t>
            </a:r>
            <a:r>
              <a:rPr sz="1450" spc="-70" dirty="0">
                <a:latin typeface="Arial MT"/>
                <a:cs typeface="Arial MT"/>
              </a:rPr>
              <a:t> </a:t>
            </a:r>
            <a:r>
              <a:rPr sz="1450" spc="-20" dirty="0">
                <a:latin typeface="Arial MT"/>
                <a:cs typeface="Arial MT"/>
              </a:rPr>
              <a:t>data </a:t>
            </a:r>
            <a:r>
              <a:rPr sz="1450" dirty="0">
                <a:latin typeface="Arial MT"/>
                <a:cs typeface="Arial MT"/>
              </a:rPr>
              <a:t>bursts</a:t>
            </a:r>
            <a:r>
              <a:rPr sz="1450" spc="-35" dirty="0">
                <a:latin typeface="Arial MT"/>
                <a:cs typeface="Arial MT"/>
              </a:rPr>
              <a:t> </a:t>
            </a:r>
            <a:r>
              <a:rPr sz="1450" dirty="0">
                <a:latin typeface="Arial MT"/>
                <a:cs typeface="Arial MT"/>
              </a:rPr>
              <a:t>in</a:t>
            </a:r>
            <a:r>
              <a:rPr sz="1450" spc="-30" dirty="0">
                <a:latin typeface="Arial MT"/>
                <a:cs typeface="Arial MT"/>
              </a:rPr>
              <a:t> </a:t>
            </a:r>
            <a:r>
              <a:rPr sz="1450" dirty="0">
                <a:latin typeface="Arial MT"/>
                <a:cs typeface="Arial MT"/>
              </a:rPr>
              <a:t>these</a:t>
            </a:r>
            <a:r>
              <a:rPr sz="1450" spc="-30" dirty="0">
                <a:latin typeface="Arial MT"/>
                <a:cs typeface="Arial MT"/>
              </a:rPr>
              <a:t> </a:t>
            </a:r>
            <a:r>
              <a:rPr sz="1450" dirty="0">
                <a:latin typeface="Arial MT"/>
                <a:cs typeface="Arial MT"/>
              </a:rPr>
              <a:t>channels,</a:t>
            </a:r>
            <a:r>
              <a:rPr sz="1450" spc="-30" dirty="0">
                <a:latin typeface="Arial MT"/>
                <a:cs typeface="Arial MT"/>
              </a:rPr>
              <a:t> </a:t>
            </a:r>
            <a:r>
              <a:rPr sz="1450" dirty="0">
                <a:latin typeface="Arial MT"/>
                <a:cs typeface="Arial MT"/>
              </a:rPr>
              <a:t>time</a:t>
            </a:r>
            <a:r>
              <a:rPr sz="1450" spc="-30" dirty="0">
                <a:latin typeface="Arial MT"/>
                <a:cs typeface="Arial MT"/>
              </a:rPr>
              <a:t> </a:t>
            </a:r>
            <a:r>
              <a:rPr sz="1450" dirty="0">
                <a:latin typeface="Arial MT"/>
                <a:cs typeface="Arial MT"/>
              </a:rPr>
              <a:t>slots</a:t>
            </a:r>
            <a:r>
              <a:rPr sz="1450" spc="-30" dirty="0">
                <a:latin typeface="Arial MT"/>
                <a:cs typeface="Arial MT"/>
              </a:rPr>
              <a:t> </a:t>
            </a:r>
            <a:r>
              <a:rPr sz="1450" dirty="0">
                <a:latin typeface="Arial MT"/>
                <a:cs typeface="Arial MT"/>
              </a:rPr>
              <a:t>are</a:t>
            </a:r>
            <a:r>
              <a:rPr sz="1450" spc="-35" dirty="0">
                <a:latin typeface="Arial MT"/>
                <a:cs typeface="Arial MT"/>
              </a:rPr>
              <a:t> </a:t>
            </a:r>
            <a:r>
              <a:rPr sz="1450" dirty="0">
                <a:latin typeface="Arial MT"/>
                <a:cs typeface="Arial MT"/>
              </a:rPr>
              <a:t>assigned</a:t>
            </a:r>
            <a:r>
              <a:rPr sz="1450" spc="-30" dirty="0">
                <a:latin typeface="Arial MT"/>
                <a:cs typeface="Arial MT"/>
              </a:rPr>
              <a:t> </a:t>
            </a:r>
            <a:r>
              <a:rPr sz="1450" dirty="0">
                <a:latin typeface="Arial MT"/>
                <a:cs typeface="Arial MT"/>
              </a:rPr>
              <a:t>for</a:t>
            </a:r>
            <a:r>
              <a:rPr sz="1450" spc="-30" dirty="0">
                <a:latin typeface="Arial MT"/>
                <a:cs typeface="Arial MT"/>
              </a:rPr>
              <a:t> </a:t>
            </a:r>
            <a:r>
              <a:rPr sz="1450" dirty="0">
                <a:latin typeface="Arial MT"/>
                <a:cs typeface="Arial MT"/>
              </a:rPr>
              <a:t>different</a:t>
            </a:r>
            <a:r>
              <a:rPr sz="1450" spc="-30" dirty="0">
                <a:latin typeface="Arial MT"/>
                <a:cs typeface="Arial MT"/>
              </a:rPr>
              <a:t> </a:t>
            </a:r>
            <a:r>
              <a:rPr sz="1450" spc="-10" dirty="0">
                <a:latin typeface="Arial MT"/>
                <a:cs typeface="Arial MT"/>
              </a:rPr>
              <a:t>users.</a:t>
            </a:r>
            <a:endParaRPr sz="1450">
              <a:latin typeface="Arial MT"/>
              <a:cs typeface="Arial M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
          <p:cNvSpPr/>
          <p:nvPr/>
        </p:nvSpPr>
        <p:spPr>
          <a:xfrm>
            <a:off x="166688" y="130175"/>
            <a:ext cx="6096000" cy="646113"/>
          </a:xfrm>
          <a:prstGeom prst="rect">
            <a:avLst/>
          </a:prstGeom>
          <a:noFill/>
          <a:ln w="9525">
            <a:noFill/>
          </a:ln>
        </p:spPr>
        <p:txBody>
          <a:bodyPr>
            <a:spAutoFit/>
          </a:bodyPr>
          <a:lstStyle/>
          <a:p>
            <a:r>
              <a:rPr lang="en-IN" altLang="x-none" b="1" dirty="0">
                <a:latin typeface="Arial" panose="020B0604020202020204" pitchFamily="34" charset="0"/>
              </a:rPr>
              <a:t>V. CONCLUSION</a:t>
            </a:r>
            <a:r>
              <a:rPr lang="en-IN" altLang="x-none" dirty="0">
                <a:latin typeface="Arial" panose="020B0604020202020204" pitchFamily="34" charset="0"/>
              </a:rPr>
              <a:t> </a:t>
            </a:r>
            <a:br>
              <a:rPr lang="en-IN" altLang="x-none" dirty="0">
                <a:latin typeface="Arial" panose="020B0604020202020204" pitchFamily="34" charset="0"/>
              </a:rPr>
            </a:br>
            <a:endParaRPr lang="en-IN" altLang="x-none" dirty="0">
              <a:latin typeface="Arial" panose="020B0604020202020204" pitchFamily="34" charset="0"/>
            </a:endParaRPr>
          </a:p>
        </p:txBody>
      </p:sp>
      <p:sp>
        <p:nvSpPr>
          <p:cNvPr id="33795" name="Rectangle 2"/>
          <p:cNvSpPr/>
          <p:nvPr/>
        </p:nvSpPr>
        <p:spPr>
          <a:xfrm>
            <a:off x="0" y="687388"/>
            <a:ext cx="11930063" cy="5632450"/>
          </a:xfrm>
          <a:prstGeom prst="rect">
            <a:avLst/>
          </a:prstGeom>
          <a:noFill/>
          <a:ln w="9525">
            <a:noFill/>
          </a:ln>
        </p:spPr>
        <p:txBody>
          <a:bodyPr>
            <a:spAutoFit/>
          </a:bodyPr>
          <a:lstStyle/>
          <a:p>
            <a:pPr algn="just"/>
            <a:r>
              <a:rPr lang="en-IN" altLang="x-none" sz="2000" dirty="0">
                <a:latin typeface="Arial" panose="020B0604020202020204" pitchFamily="34" charset="0"/>
              </a:rPr>
              <a:t>In this article, considering low spectrum utilization and limited battery capacity, a SWIPT based CR-NOMA system model is proposed, and the EE optimization is investigated. Wherein, two network modes are considered, i.e., overlay network and underlay network. Specifically, in the overlay mode, SUs perform spectrum sensing and SUs can transmit information only when PU is detected to be absent. In the underlay mode, SUs and PU can utilize the spectrum resource simultaneously as long as the interference is below a certain threshold. SWIPT is applied to achieve the best tradeoff between information transmission and lifetime of energylimited networks. Specifically, SUs harvest energy during the downlink subslot while transmitting information during the uplink subslot. In addition, NOMA is used to transmit information for the secondary CR network. EE is optimized under the constraints of total transmit power, total transmission slot, interference threshold and channel gain of PU. Then, an iterative algorithm based on the Dinkelbach method is proposed to solve the optimization problems. Simulation results show that the proposed SWIPT based CR-NOMA model can achieve a tradeoff between EE and downlink subslot. Considering that NOMA is an evolution of OFDMA rather than a revolution, thus the signal on the subchannel is still an OFDM signal. The resource allocation of OFDM-NOMA system will be studied in the future work. Moreover, for the poor channel performance of direct transmission link, the resource allocation of SWIPT based CR-NOMA cooperative relay system will be studied in the future work. </a:t>
            </a:r>
            <a:br>
              <a:rPr lang="en-IN" altLang="x-none" sz="2000" dirty="0">
                <a:latin typeface="Arial" panose="020B0604020202020204" pitchFamily="34" charset="0"/>
              </a:rPr>
            </a:br>
            <a:endParaRPr lang="en-IN" altLang="x-none" sz="2000" dirty="0">
              <a:latin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147638" y="166688"/>
            <a:ext cx="10515600" cy="393700"/>
          </a:xfrm>
        </p:spPr>
        <p:txBody>
          <a:bodyPr vert="horz" wrap="square" lIns="91440" tIns="45720" rIns="91440" bIns="45720" anchor="ctr" anchorCtr="0"/>
          <a:lstStyle/>
          <a:p>
            <a:r>
              <a:rPr dirty="0"/>
              <a:t>AGENDA</a:t>
            </a:r>
            <a:endParaRPr lang="en-IN" altLang="x-none" dirty="0"/>
          </a:p>
        </p:txBody>
      </p:sp>
      <p:sp>
        <p:nvSpPr>
          <p:cNvPr id="34819" name="Content Placeholder 2"/>
          <p:cNvSpPr>
            <a:spLocks noGrp="1"/>
          </p:cNvSpPr>
          <p:nvPr>
            <p:ph idx="1"/>
          </p:nvPr>
        </p:nvSpPr>
        <p:spPr>
          <a:xfrm>
            <a:off x="146050" y="669925"/>
            <a:ext cx="11610975" cy="4351338"/>
          </a:xfrm>
        </p:spPr>
        <p:txBody>
          <a:bodyPr vert="horz" wrap="square" lIns="91440" tIns="45720" rIns="91440" bIns="45720" anchor="t" anchorCtr="0"/>
          <a:lstStyle/>
          <a:p>
            <a:pPr>
              <a:buFont typeface="Wingdings" panose="05000000000000000000" pitchFamily="2" charset="2"/>
              <a:buChar char="Ø"/>
            </a:pPr>
            <a:r>
              <a:rPr lang="en-US" altLang="en-US" b="1" i="1" dirty="0">
                <a:solidFill>
                  <a:schemeClr val="bg2"/>
                </a:solidFill>
              </a:rPr>
              <a:t>Why CR_NOMA in 5G </a:t>
            </a:r>
            <a:endParaRPr lang="en-US" altLang="en-US" b="1" i="1" dirty="0">
              <a:solidFill>
                <a:schemeClr val="bg2"/>
              </a:solidFill>
            </a:endParaRPr>
          </a:p>
          <a:p>
            <a:pPr>
              <a:buFont typeface="Wingdings" panose="05000000000000000000" pitchFamily="2" charset="2"/>
              <a:buChar char="Ø"/>
            </a:pPr>
            <a:r>
              <a:rPr lang="en-US" altLang="en-US" b="1" i="1" dirty="0">
                <a:solidFill>
                  <a:schemeClr val="bg2"/>
                </a:solidFill>
              </a:rPr>
              <a:t>CR_NOMA in 5G simulation</a:t>
            </a:r>
            <a:endParaRPr lang="en-US" altLang="en-US" b="1" i="1" dirty="0">
              <a:solidFill>
                <a:schemeClr val="bg2"/>
              </a:solidFill>
            </a:endParaRPr>
          </a:p>
          <a:p>
            <a:pPr>
              <a:buFont typeface="Wingdings" panose="05000000000000000000" pitchFamily="2" charset="2"/>
              <a:buChar char="Ø"/>
            </a:pPr>
            <a:r>
              <a:rPr lang="en-US" altLang="en-US" b="1" i="1" dirty="0">
                <a:solidFill>
                  <a:schemeClr val="bg2"/>
                </a:solidFill>
              </a:rPr>
              <a:t>CR_NOMA in 5G use cases</a:t>
            </a:r>
            <a:endParaRPr lang="en-US" altLang="en-US" b="1" i="1" dirty="0">
              <a:solidFill>
                <a:schemeClr val="bg2"/>
              </a:solidFill>
            </a:endParaRPr>
          </a:p>
          <a:p>
            <a:pPr>
              <a:buFont typeface="Wingdings" panose="05000000000000000000" pitchFamily="2" charset="2"/>
              <a:buChar char="Ø"/>
            </a:pPr>
            <a:r>
              <a:rPr lang="en-US" altLang="en-US" b="1" i="1" dirty="0">
                <a:solidFill>
                  <a:schemeClr val="bg2"/>
                </a:solidFill>
              </a:rPr>
              <a:t>Review of Paper ‘</a:t>
            </a:r>
            <a:r>
              <a:rPr lang="en-IN" altLang="x-none" dirty="0">
                <a:solidFill>
                  <a:schemeClr val="bg2"/>
                </a:solidFill>
              </a:rPr>
              <a:t>Energy Efficiency Optimization for NOMA-Based Cognitive Radio With Energy Harvesting’ </a:t>
            </a:r>
            <a:endParaRPr lang="en-US" altLang="en-US" b="1" i="1" dirty="0">
              <a:solidFill>
                <a:schemeClr val="bg2"/>
              </a:solidFill>
            </a:endParaRPr>
          </a:p>
          <a:p>
            <a:pPr>
              <a:buFont typeface="Wingdings" panose="05000000000000000000" pitchFamily="2" charset="2"/>
              <a:buChar char="Ø"/>
            </a:pPr>
            <a:r>
              <a:rPr lang="en-US" altLang="en-US" b="1" i="1" dirty="0">
                <a:solidFill>
                  <a:srgbClr val="0070C0"/>
                </a:solidFill>
              </a:rPr>
              <a:t>Case Study of  ‘</a:t>
            </a:r>
            <a:r>
              <a:rPr lang="en-US" altLang="en-US" b="1" i="1" dirty="0">
                <a:solidFill>
                  <a:srgbClr val="FF0000"/>
                </a:solidFill>
              </a:rPr>
              <a:t>CR_NOMA in 5G’ </a:t>
            </a:r>
            <a:r>
              <a:rPr lang="en-US" altLang="en-US" b="1" i="1" dirty="0">
                <a:solidFill>
                  <a:srgbClr val="0070C0"/>
                </a:solidFill>
              </a:rPr>
              <a:t>use cases  in ‘</a:t>
            </a:r>
            <a:r>
              <a:rPr lang="en-US" altLang="en-US" b="1" i="1" dirty="0">
                <a:solidFill>
                  <a:srgbClr val="FF0000"/>
                </a:solidFill>
              </a:rPr>
              <a:t>V2X  CR-NOMA</a:t>
            </a:r>
            <a:r>
              <a:rPr lang="en-US" altLang="en-US" b="1" i="1" dirty="0">
                <a:solidFill>
                  <a:srgbClr val="0070C0"/>
                </a:solidFill>
              </a:rPr>
              <a:t>’ used in  AUTONOMOUS VEHICLE </a:t>
            </a:r>
            <a:endParaRPr lang="en-US" altLang="en-US" b="1" i="1" dirty="0">
              <a:solidFill>
                <a:srgbClr val="0070C0"/>
              </a:solidFill>
            </a:endParaRPr>
          </a:p>
          <a:p>
            <a:pPr>
              <a:buNone/>
            </a:pPr>
            <a:endParaRPr lang="en-US" altLang="en-US" b="1" i="1" dirty="0">
              <a:solidFill>
                <a:srgbClr val="0070C0"/>
              </a:solidFill>
            </a:endParaRPr>
          </a:p>
          <a:p>
            <a:pPr>
              <a:buNone/>
            </a:pPr>
            <a:r>
              <a:rPr lang="en-US" altLang="en-US" b="1" i="1" dirty="0">
                <a:solidFill>
                  <a:srgbClr val="0070C0"/>
                </a:solidFill>
              </a:rPr>
              <a:t> </a:t>
            </a:r>
            <a:endParaRPr lang="en-US" altLang="en-US" b="1" i="1" dirty="0">
              <a:solidFill>
                <a:srgbClr val="0070C0"/>
              </a:solidFill>
            </a:endParaRPr>
          </a:p>
          <a:p>
            <a:pPr>
              <a:buNone/>
            </a:pPr>
            <a:endParaRPr lang="en-US" altLang="en-US" b="1" i="1" dirty="0">
              <a:solidFill>
                <a:srgbClr val="0070C0"/>
              </a:solidFill>
            </a:endParaRPr>
          </a:p>
          <a:p>
            <a:pPr>
              <a:buNone/>
            </a:pPr>
            <a:endParaRPr lang="en-US" altLang="en-US" b="1" i="1" dirty="0">
              <a:solidFill>
                <a:srgbClr val="0070C0"/>
              </a:solidFill>
            </a:endParaRPr>
          </a:p>
          <a:p>
            <a:pPr>
              <a:buFont typeface="Wingdings" panose="05000000000000000000" pitchFamily="2" charset="2"/>
              <a:buChar char="Ø"/>
            </a:pPr>
            <a:endParaRPr lang="en-US" altLang="en-US" b="1" i="1" dirty="0">
              <a:solidFill>
                <a:srgbClr val="0070C0"/>
              </a:solidFill>
            </a:endParaRPr>
          </a:p>
          <a:p>
            <a:pPr>
              <a:buNone/>
            </a:pPr>
            <a:r>
              <a:rPr b="1" i="1" dirty="0">
                <a:solidFill>
                  <a:srgbClr val="0070C0"/>
                </a:solidFill>
              </a:rPr>
              <a:t>    </a:t>
            </a:r>
            <a:endParaRPr dirty="0"/>
          </a:p>
          <a:p>
            <a:pPr>
              <a:buNone/>
            </a:pPr>
            <a:endParaRPr lang="en-IN" altLang="x-none"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3"/>
          <p:cNvPicPr>
            <a:picLocks noChangeAspect="1"/>
          </p:cNvPicPr>
          <p:nvPr/>
        </p:nvPicPr>
        <p:blipFill>
          <a:blip r:embed="rId1"/>
          <a:stretch>
            <a:fillRect/>
          </a:stretch>
        </p:blipFill>
        <p:spPr>
          <a:xfrm>
            <a:off x="177800" y="846138"/>
            <a:ext cx="6188075" cy="5286375"/>
          </a:xfrm>
          <a:prstGeom prst="rect">
            <a:avLst/>
          </a:prstGeom>
          <a:noFill/>
          <a:ln w="57150" cap="flat" cmpd="sng">
            <a:solidFill>
              <a:srgbClr val="FF0000"/>
            </a:solidFill>
            <a:prstDash val="solid"/>
            <a:miter/>
            <a:headEnd type="none" w="med" len="med"/>
            <a:tailEnd type="none" w="med" len="med"/>
          </a:ln>
        </p:spPr>
      </p:pic>
      <p:pic>
        <p:nvPicPr>
          <p:cNvPr id="35843" name="Picture 2"/>
          <p:cNvPicPr>
            <a:picLocks noChangeAspect="1"/>
          </p:cNvPicPr>
          <p:nvPr/>
        </p:nvPicPr>
        <p:blipFill>
          <a:blip r:embed="rId2"/>
          <a:stretch>
            <a:fillRect/>
          </a:stretch>
        </p:blipFill>
        <p:spPr>
          <a:xfrm>
            <a:off x="6599238" y="215900"/>
            <a:ext cx="5365750" cy="5735638"/>
          </a:xfrm>
          <a:prstGeom prst="rect">
            <a:avLst/>
          </a:prstGeom>
          <a:noFill/>
          <a:ln w="9525">
            <a:noFill/>
          </a:ln>
        </p:spPr>
      </p:pic>
      <p:sp>
        <p:nvSpPr>
          <p:cNvPr id="35844" name="TextBox 6"/>
          <p:cNvSpPr txBox="1"/>
          <p:nvPr/>
        </p:nvSpPr>
        <p:spPr>
          <a:xfrm>
            <a:off x="7797800" y="6176963"/>
            <a:ext cx="3570288" cy="368300"/>
          </a:xfrm>
          <a:prstGeom prst="rect">
            <a:avLst/>
          </a:prstGeom>
          <a:noFill/>
          <a:ln w="9525">
            <a:noFill/>
          </a:ln>
        </p:spPr>
        <p:txBody>
          <a:bodyPr wrap="none">
            <a:spAutoFit/>
          </a:bodyPr>
          <a:lstStyle/>
          <a:p>
            <a:r>
              <a:rPr dirty="0">
                <a:latin typeface="Arial" panose="020B0604020202020204" pitchFamily="34" charset="0"/>
              </a:rPr>
              <a:t>System Model of V2X CR-NOMA</a:t>
            </a:r>
            <a:endParaRPr lang="en-IN" altLang="x-none" dirty="0">
              <a:latin typeface="Arial" panose="020B0604020202020204" pitchFamily="34" charset="0"/>
            </a:endParaRPr>
          </a:p>
        </p:txBody>
      </p:sp>
      <p:sp>
        <p:nvSpPr>
          <p:cNvPr id="8" name="Flowchart: Process 7"/>
          <p:cNvSpPr/>
          <p:nvPr/>
        </p:nvSpPr>
        <p:spPr>
          <a:xfrm>
            <a:off x="3235325" y="957263"/>
            <a:ext cx="957263" cy="3795713"/>
          </a:xfrm>
          <a:prstGeom prst="flowChart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IN" sz="1800" b="0" i="0" u="none" strike="noStrike" kern="1200" cap="none" spc="0" normalizeH="0" baseline="0" noProof="0">
              <a:ln>
                <a:noFill/>
              </a:ln>
              <a:solidFill>
                <a:schemeClr val="lt1"/>
              </a:solidFill>
              <a:effectLst/>
              <a:uLnTx/>
              <a:uFillTx/>
              <a:latin typeface="+mn-lt"/>
              <a:ea typeface="+mn-ea"/>
              <a:cs typeface="+mn-cs"/>
            </a:endParaRPr>
          </a:p>
        </p:txBody>
      </p:sp>
      <p:cxnSp>
        <p:nvCxnSpPr>
          <p:cNvPr id="10" name="Straight Arrow Connector 9"/>
          <p:cNvCxnSpPr/>
          <p:nvPr/>
        </p:nvCxnSpPr>
        <p:spPr>
          <a:xfrm>
            <a:off x="4391025" y="1517650"/>
            <a:ext cx="4597400" cy="22780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227763" y="3536950"/>
            <a:ext cx="4546600" cy="603250"/>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
        <p:nvSpPr>
          <p:cNvPr id="35848" name="TextBox 12"/>
          <p:cNvSpPr txBox="1"/>
          <p:nvPr/>
        </p:nvSpPr>
        <p:spPr>
          <a:xfrm>
            <a:off x="7010400" y="411163"/>
            <a:ext cx="5302250" cy="646112"/>
          </a:xfrm>
          <a:prstGeom prst="rect">
            <a:avLst/>
          </a:prstGeom>
          <a:noFill/>
          <a:ln w="9525">
            <a:noFill/>
          </a:ln>
        </p:spPr>
        <p:txBody>
          <a:bodyPr wrap="none">
            <a:spAutoFit/>
          </a:bodyPr>
          <a:lstStyle/>
          <a:p>
            <a:r>
              <a:rPr dirty="0">
                <a:latin typeface="Arial" panose="020B0604020202020204" pitchFamily="34" charset="0"/>
              </a:rPr>
              <a:t>D2  Vehicle … Govt. Vehicles as  Primary User</a:t>
            </a:r>
            <a:endParaRPr dirty="0">
              <a:latin typeface="Arial" panose="020B0604020202020204" pitchFamily="34" charset="0"/>
            </a:endParaRPr>
          </a:p>
          <a:p>
            <a:r>
              <a:rPr dirty="0">
                <a:latin typeface="Arial" panose="020B0604020202020204" pitchFamily="34" charset="0"/>
              </a:rPr>
              <a:t>D1  Vehicle …..Other Vehicles as Secondary User</a:t>
            </a:r>
            <a:endParaRPr lang="en-IN" altLang="x-none" dirty="0">
              <a:latin typeface="Arial" panose="020B0604020202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242888" y="123825"/>
            <a:ext cx="10515600" cy="592138"/>
          </a:xfrm>
        </p:spPr>
        <p:txBody>
          <a:bodyPr vert="horz" wrap="square" lIns="91440" tIns="45720" rIns="91440" bIns="45720" anchor="ctr" anchorCtr="0"/>
          <a:lstStyle/>
          <a:p>
            <a:r>
              <a:rPr dirty="0"/>
              <a:t>Salient Features  of V2X CR-NOMA</a:t>
            </a:r>
            <a:endParaRPr lang="en-IN" altLang="x-none" dirty="0"/>
          </a:p>
        </p:txBody>
      </p:sp>
      <p:sp>
        <p:nvSpPr>
          <p:cNvPr id="36867" name="Content Placeholder 2"/>
          <p:cNvSpPr>
            <a:spLocks noGrp="1"/>
          </p:cNvSpPr>
          <p:nvPr>
            <p:ph idx="1"/>
          </p:nvPr>
        </p:nvSpPr>
        <p:spPr>
          <a:xfrm>
            <a:off x="206375" y="773113"/>
            <a:ext cx="11525250" cy="4351337"/>
          </a:xfrm>
        </p:spPr>
        <p:txBody>
          <a:bodyPr vert="horz" wrap="square" lIns="91440" tIns="45720" rIns="91440" bIns="45720" anchor="t" anchorCtr="0"/>
          <a:lstStyle/>
          <a:p>
            <a:r>
              <a:rPr sz="2400" u="sng" dirty="0">
                <a:solidFill>
                  <a:srgbClr val="FF0000"/>
                </a:solidFill>
              </a:rPr>
              <a:t>ASSUMPTIONS</a:t>
            </a:r>
            <a:endParaRPr sz="2400" u="sng" dirty="0">
              <a:solidFill>
                <a:srgbClr val="FF0000"/>
              </a:solidFill>
            </a:endParaRPr>
          </a:p>
          <a:p>
            <a:r>
              <a:rPr sz="2400" u="sng" dirty="0">
                <a:solidFill>
                  <a:srgbClr val="FF0000"/>
                </a:solidFill>
              </a:rPr>
              <a:t>Day Time _Office Hours.. </a:t>
            </a:r>
            <a:endParaRPr sz="2400" u="sng" dirty="0">
              <a:solidFill>
                <a:srgbClr val="FF0000"/>
              </a:solidFill>
            </a:endParaRPr>
          </a:p>
          <a:p>
            <a:pPr>
              <a:buFont typeface="Wingdings" panose="05000000000000000000" pitchFamily="2" charset="2"/>
              <a:buChar char="q"/>
            </a:pPr>
            <a:r>
              <a:rPr sz="2400" dirty="0">
                <a:solidFill>
                  <a:srgbClr val="FF0000"/>
                </a:solidFill>
              </a:rPr>
              <a:t>Both PU and SU will be use Radio Charging based Energy Hervaseting  in the 1</a:t>
            </a:r>
            <a:r>
              <a:rPr sz="2400" baseline="30000" dirty="0">
                <a:solidFill>
                  <a:srgbClr val="FF0000"/>
                </a:solidFill>
              </a:rPr>
              <a:t>st</a:t>
            </a:r>
            <a:r>
              <a:rPr sz="2400" dirty="0">
                <a:solidFill>
                  <a:srgbClr val="FF0000"/>
                </a:solidFill>
              </a:rPr>
              <a:t>  Slot   of the Radio Frame </a:t>
            </a:r>
            <a:endParaRPr sz="2400" dirty="0">
              <a:solidFill>
                <a:srgbClr val="FF0000"/>
              </a:solidFill>
            </a:endParaRPr>
          </a:p>
          <a:p>
            <a:pPr>
              <a:buFont typeface="Wingdings" panose="05000000000000000000" pitchFamily="2" charset="2"/>
              <a:buChar char="q"/>
            </a:pPr>
            <a:r>
              <a:rPr sz="2400" dirty="0">
                <a:solidFill>
                  <a:srgbClr val="FF0000"/>
                </a:solidFill>
              </a:rPr>
              <a:t>Activities in 2</a:t>
            </a:r>
            <a:r>
              <a:rPr sz="2400" baseline="30000" dirty="0">
                <a:solidFill>
                  <a:srgbClr val="FF0000"/>
                </a:solidFill>
              </a:rPr>
              <a:t>nd</a:t>
            </a:r>
            <a:r>
              <a:rPr sz="2400" dirty="0">
                <a:solidFill>
                  <a:srgbClr val="FF0000"/>
                </a:solidFill>
              </a:rPr>
              <a:t> Slot :- </a:t>
            </a:r>
            <a:endParaRPr sz="2400" dirty="0">
              <a:solidFill>
                <a:srgbClr val="FF0000"/>
              </a:solidFill>
            </a:endParaRPr>
          </a:p>
          <a:p>
            <a:pPr>
              <a:buFont typeface="Wingdings" panose="05000000000000000000" pitchFamily="2" charset="2"/>
              <a:buChar char="Ø"/>
            </a:pPr>
            <a:r>
              <a:rPr sz="2400" dirty="0">
                <a:solidFill>
                  <a:srgbClr val="FF0000"/>
                </a:solidFill>
              </a:rPr>
              <a:t>PU is present  and SU will use UNDERLAY Mode or SU will not Transmit in 2</a:t>
            </a:r>
            <a:r>
              <a:rPr sz="2400" baseline="30000" dirty="0">
                <a:solidFill>
                  <a:srgbClr val="FF0000"/>
                </a:solidFill>
              </a:rPr>
              <a:t>nd</a:t>
            </a:r>
            <a:r>
              <a:rPr sz="2400" dirty="0">
                <a:solidFill>
                  <a:srgbClr val="FF0000"/>
                </a:solidFill>
              </a:rPr>
              <a:t> Slot of the Radio Frame </a:t>
            </a:r>
            <a:endParaRPr sz="2400" dirty="0">
              <a:solidFill>
                <a:srgbClr val="FF0000"/>
              </a:solidFill>
            </a:endParaRPr>
          </a:p>
          <a:p>
            <a:pPr>
              <a:buFont typeface="Wingdings" panose="05000000000000000000" pitchFamily="2" charset="2"/>
              <a:buChar char="§"/>
            </a:pPr>
            <a:r>
              <a:rPr sz="2400" dirty="0">
                <a:solidFill>
                  <a:srgbClr val="FF0000"/>
                </a:solidFill>
              </a:rPr>
              <a:t> </a:t>
            </a:r>
            <a:r>
              <a:rPr sz="2400" u="sng" dirty="0">
                <a:solidFill>
                  <a:srgbClr val="FF0000"/>
                </a:solidFill>
              </a:rPr>
              <a:t>Night Time NON-OFFICE Hour</a:t>
            </a:r>
            <a:endParaRPr sz="2400" u="sng" dirty="0">
              <a:solidFill>
                <a:srgbClr val="FF0000"/>
              </a:solidFill>
            </a:endParaRPr>
          </a:p>
          <a:p>
            <a:pPr>
              <a:buFont typeface="Wingdings" panose="05000000000000000000" pitchFamily="2" charset="2"/>
              <a:buChar char="q"/>
            </a:pPr>
            <a:r>
              <a:rPr sz="2400" dirty="0">
                <a:solidFill>
                  <a:srgbClr val="FF0000"/>
                </a:solidFill>
              </a:rPr>
              <a:t>Both PU and SU will be use Radio Charging based Energy Hervaseting  in the 1</a:t>
            </a:r>
            <a:r>
              <a:rPr sz="2400" baseline="30000" dirty="0">
                <a:solidFill>
                  <a:srgbClr val="FF0000"/>
                </a:solidFill>
              </a:rPr>
              <a:t>st</a:t>
            </a:r>
            <a:r>
              <a:rPr sz="2400" dirty="0">
                <a:solidFill>
                  <a:srgbClr val="FF0000"/>
                </a:solidFill>
              </a:rPr>
              <a:t>  Slot   of the Radio Frame </a:t>
            </a:r>
            <a:endParaRPr sz="2400" dirty="0">
              <a:solidFill>
                <a:srgbClr val="FF0000"/>
              </a:solidFill>
            </a:endParaRPr>
          </a:p>
          <a:p>
            <a:pPr>
              <a:buFont typeface="Wingdings" panose="05000000000000000000" pitchFamily="2" charset="2"/>
              <a:buChar char="q"/>
            </a:pPr>
            <a:r>
              <a:rPr sz="2400" dirty="0">
                <a:solidFill>
                  <a:srgbClr val="FF0000"/>
                </a:solidFill>
              </a:rPr>
              <a:t>Activities in 2</a:t>
            </a:r>
            <a:r>
              <a:rPr sz="2400" baseline="30000" dirty="0">
                <a:solidFill>
                  <a:srgbClr val="FF0000"/>
                </a:solidFill>
              </a:rPr>
              <a:t>nd</a:t>
            </a:r>
            <a:r>
              <a:rPr sz="2400" dirty="0">
                <a:solidFill>
                  <a:srgbClr val="FF0000"/>
                </a:solidFill>
              </a:rPr>
              <a:t> Slot :- </a:t>
            </a:r>
            <a:endParaRPr sz="2400" dirty="0">
              <a:solidFill>
                <a:srgbClr val="FF0000"/>
              </a:solidFill>
            </a:endParaRPr>
          </a:p>
          <a:p>
            <a:pPr>
              <a:buFont typeface="Wingdings" panose="05000000000000000000" pitchFamily="2" charset="2"/>
              <a:buChar char="Ø"/>
            </a:pPr>
            <a:r>
              <a:rPr sz="2400" dirty="0">
                <a:solidFill>
                  <a:srgbClr val="FF0000"/>
                </a:solidFill>
              </a:rPr>
              <a:t>PU is mostly absent and SU will use OverLAY Mode for its transmission as  PU  presence is Occasional </a:t>
            </a:r>
            <a:endParaRPr sz="2400" dirty="0">
              <a:solidFill>
                <a:srgbClr val="FF0000"/>
              </a:solidFill>
            </a:endParaRPr>
          </a:p>
          <a:p>
            <a:pPr>
              <a:buFont typeface="Wingdings" panose="05000000000000000000" pitchFamily="2" charset="2"/>
              <a:buChar char="Ø"/>
            </a:pPr>
            <a:r>
              <a:rPr sz="2400" dirty="0">
                <a:solidFill>
                  <a:srgbClr val="FF0000"/>
                </a:solidFill>
              </a:rPr>
              <a:t>Additionally, if  SU will sense the e</a:t>
            </a:r>
            <a:r>
              <a:rPr dirty="0">
                <a:solidFill>
                  <a:srgbClr val="FF0000"/>
                </a:solidFill>
              </a:rPr>
              <a:t>nvironment for the presence of PU vehicles  </a:t>
            </a:r>
            <a:endParaRPr dirty="0">
              <a:solidFill>
                <a:srgbClr val="FF0000"/>
              </a:solidFill>
            </a:endParaRPr>
          </a:p>
          <a:p>
            <a:pPr>
              <a:buNone/>
            </a:pPr>
            <a:r>
              <a:rPr u="sng" dirty="0">
                <a:solidFill>
                  <a:srgbClr val="FF0000"/>
                </a:solidFill>
              </a:rPr>
              <a:t> </a:t>
            </a:r>
            <a:endParaRPr u="sng" dirty="0">
              <a:solidFill>
                <a:srgbClr val="FF0000"/>
              </a:solidFill>
            </a:endParaRPr>
          </a:p>
          <a:p>
            <a:pPr>
              <a:buNone/>
            </a:pPr>
            <a:endParaRPr lang="en-IN" altLang="x-none" u="sng" dirty="0">
              <a:solidFill>
                <a:srgbClr val="FF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284163" y="365125"/>
            <a:ext cx="11907837" cy="1325563"/>
          </a:xfrm>
        </p:spPr>
        <p:txBody>
          <a:bodyPr vert="horz" wrap="square" lIns="91440" tIns="45720" rIns="91440" bIns="45720" anchor="ctr" anchorCtr="0"/>
          <a:lstStyle/>
          <a:p>
            <a:r>
              <a:rPr dirty="0">
                <a:solidFill>
                  <a:srgbClr val="FF0000"/>
                </a:solidFill>
              </a:rPr>
              <a:t>Radio Charging based Energy Hervasting Methods used in Passive RFID Tags </a:t>
            </a:r>
            <a:endParaRPr lang="en-IN" altLang="x-none" dirty="0"/>
          </a:p>
        </p:txBody>
      </p:sp>
      <p:sp>
        <p:nvSpPr>
          <p:cNvPr id="37891" name="Content Placeholder 2"/>
          <p:cNvSpPr>
            <a:spLocks noGrp="1"/>
          </p:cNvSpPr>
          <p:nvPr>
            <p:ph idx="1"/>
          </p:nvPr>
        </p:nvSpPr>
        <p:spPr/>
        <p:txBody>
          <a:bodyPr vert="horz" wrap="square" lIns="91440" tIns="45720" rIns="91440" bIns="45720" anchor="t" anchorCtr="0"/>
          <a:lstStyle/>
          <a:p>
            <a:endParaRPr lang="en-IN" altLang="x-none"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0" y="152400"/>
            <a:ext cx="12395200" cy="563563"/>
          </a:xfrm>
        </p:spPr>
        <p:txBody>
          <a:bodyPr vert="horz" wrap="square" lIns="91440" tIns="45720" rIns="91440" bIns="45720" anchor="ctr" anchorCtr="0"/>
          <a:lstStyle/>
          <a:p>
            <a:r>
              <a:rPr sz="3600" dirty="0"/>
              <a:t>Simplified Model  of RFID_ Reader and RFID_Tag </a:t>
            </a:r>
            <a:endParaRPr lang="en-IN" altLang="x-none" sz="3600" dirty="0"/>
          </a:p>
        </p:txBody>
      </p:sp>
      <p:pic>
        <p:nvPicPr>
          <p:cNvPr id="38915" name="Picture 2"/>
          <p:cNvPicPr>
            <a:picLocks noGrp="1" noChangeAspect="1"/>
          </p:cNvPicPr>
          <p:nvPr>
            <p:ph idx="1"/>
          </p:nvPr>
        </p:nvPicPr>
        <p:blipFill>
          <a:blip r:embed="rId1"/>
          <a:srcRect/>
          <a:stretch>
            <a:fillRect/>
          </a:stretch>
        </p:blipFill>
        <p:spPr>
          <a:xfrm>
            <a:off x="101600" y="990600"/>
            <a:ext cx="12090400" cy="5867400"/>
          </a:xfrm>
        </p:spPr>
      </p:pic>
      <p:sp>
        <p:nvSpPr>
          <p:cNvPr id="38916" name="TextBox 4"/>
          <p:cNvSpPr txBox="1"/>
          <p:nvPr/>
        </p:nvSpPr>
        <p:spPr>
          <a:xfrm>
            <a:off x="7823200" y="5867400"/>
            <a:ext cx="1385888" cy="369888"/>
          </a:xfrm>
          <a:prstGeom prst="rect">
            <a:avLst/>
          </a:prstGeom>
          <a:noFill/>
          <a:ln w="9525">
            <a:noFill/>
          </a:ln>
        </p:spPr>
        <p:txBody>
          <a:bodyPr wrap="none">
            <a:spAutoFit/>
          </a:bodyPr>
          <a:lstStyle/>
          <a:p>
            <a:r>
              <a:rPr b="1" dirty="0">
                <a:solidFill>
                  <a:srgbClr val="FF0000"/>
                </a:solidFill>
                <a:latin typeface="Arial" panose="020B0604020202020204" pitchFamily="34" charset="0"/>
              </a:rPr>
              <a:t>RFID_TAG </a:t>
            </a:r>
            <a:endParaRPr lang="en-IN" altLang="x-none" b="1" dirty="0">
              <a:solidFill>
                <a:srgbClr val="FF0000"/>
              </a:solidFill>
              <a:latin typeface="Arial" panose="020B0604020202020204" pitchFamily="34" charset="0"/>
            </a:endParaRPr>
          </a:p>
        </p:txBody>
      </p:sp>
      <p:sp>
        <p:nvSpPr>
          <p:cNvPr id="38917" name="TextBox 5"/>
          <p:cNvSpPr txBox="1"/>
          <p:nvPr/>
        </p:nvSpPr>
        <p:spPr>
          <a:xfrm>
            <a:off x="406400" y="5486400"/>
            <a:ext cx="1890713" cy="369888"/>
          </a:xfrm>
          <a:prstGeom prst="rect">
            <a:avLst/>
          </a:prstGeom>
          <a:noFill/>
          <a:ln w="9525">
            <a:noFill/>
          </a:ln>
        </p:spPr>
        <p:txBody>
          <a:bodyPr wrap="none">
            <a:spAutoFit/>
          </a:bodyPr>
          <a:lstStyle/>
          <a:p>
            <a:r>
              <a:rPr b="1" dirty="0">
                <a:solidFill>
                  <a:srgbClr val="FF0000"/>
                </a:solidFill>
                <a:latin typeface="Arial" panose="020B0604020202020204" pitchFamily="34" charset="0"/>
              </a:rPr>
              <a:t>RFID_READER </a:t>
            </a:r>
            <a:endParaRPr lang="en-IN" altLang="x-none" b="1" dirty="0">
              <a:solidFill>
                <a:srgbClr val="FF0000"/>
              </a:solidFill>
              <a:latin typeface="Arial"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vert="horz" wrap="square" lIns="91440" tIns="45720" rIns="91440" bIns="45720" anchor="ctr" anchorCtr="0"/>
          <a:lstStyle/>
          <a:p>
            <a:endParaRPr lang="en-IN" altLang="x-none" dirty="0"/>
          </a:p>
        </p:txBody>
      </p:sp>
      <p:sp>
        <p:nvSpPr>
          <p:cNvPr id="39939" name="TextBox 4"/>
          <p:cNvSpPr txBox="1"/>
          <p:nvPr/>
        </p:nvSpPr>
        <p:spPr>
          <a:xfrm>
            <a:off x="0" y="4724400"/>
            <a:ext cx="11887200" cy="2032000"/>
          </a:xfrm>
          <a:prstGeom prst="rect">
            <a:avLst/>
          </a:prstGeom>
          <a:noFill/>
          <a:ln w="9525">
            <a:noFill/>
          </a:ln>
        </p:spPr>
        <p:txBody>
          <a:bodyPr>
            <a:spAutoFit/>
          </a:bodyPr>
          <a:lstStyle/>
          <a:p>
            <a:pPr>
              <a:buFont typeface="Wingdings" panose="05000000000000000000" pitchFamily="2" charset="2"/>
              <a:buChar char="Ø"/>
            </a:pPr>
            <a:r>
              <a:rPr dirty="0">
                <a:latin typeface="Arial" panose="020B0604020202020204" pitchFamily="34" charset="0"/>
              </a:rPr>
              <a:t>CW  signal  [ Trace A]  Total Time Duration  = 8.86 msec</a:t>
            </a:r>
            <a:endParaRPr dirty="0">
              <a:latin typeface="Arial" panose="020B0604020202020204" pitchFamily="34" charset="0"/>
            </a:endParaRPr>
          </a:p>
          <a:p>
            <a:pPr>
              <a:buFont typeface="Wingdings" panose="05000000000000000000" pitchFamily="2" charset="2"/>
              <a:buChar char="Ø"/>
            </a:pPr>
            <a:r>
              <a:rPr dirty="0">
                <a:latin typeface="Arial" panose="020B0604020202020204" pitchFamily="34" charset="0"/>
              </a:rPr>
              <a:t>BURST  signal  [ Trace A and Trace  C [ ZOOMED] </a:t>
            </a:r>
            <a:endParaRPr dirty="0">
              <a:latin typeface="Arial" panose="020B0604020202020204" pitchFamily="34" charset="0"/>
            </a:endParaRPr>
          </a:p>
          <a:p>
            <a:pPr>
              <a:buFont typeface="Wingdings" panose="05000000000000000000" pitchFamily="2" charset="2"/>
              <a:buChar char="Ø"/>
            </a:pPr>
            <a:r>
              <a:rPr dirty="0">
                <a:latin typeface="Arial" panose="020B0604020202020204" pitchFamily="34" charset="0"/>
              </a:rPr>
              <a:t> RF Spectrum at 13.56 MHz [ TRACE B]</a:t>
            </a:r>
            <a:endParaRPr dirty="0">
              <a:latin typeface="Arial" panose="020B0604020202020204" pitchFamily="34" charset="0"/>
            </a:endParaRPr>
          </a:p>
          <a:p>
            <a:pPr>
              <a:buFont typeface="Wingdings" panose="05000000000000000000" pitchFamily="2" charset="2"/>
              <a:buChar char="Ø"/>
            </a:pPr>
            <a:r>
              <a:rPr dirty="0">
                <a:latin typeface="Arial" panose="020B0604020202020204" pitchFamily="34" charset="0"/>
              </a:rPr>
              <a:t>ASK [ DSB_ASK} Summary  [ Trace D]</a:t>
            </a:r>
            <a:endParaRPr dirty="0">
              <a:latin typeface="Arial" panose="020B0604020202020204" pitchFamily="34" charset="0"/>
            </a:endParaRPr>
          </a:p>
          <a:p>
            <a:pPr>
              <a:buFont typeface="Wingdings" panose="05000000000000000000" pitchFamily="2" charset="2"/>
              <a:buChar char="Ø"/>
            </a:pPr>
            <a:r>
              <a:rPr dirty="0">
                <a:latin typeface="Arial" panose="020B0604020202020204" pitchFamily="34" charset="0"/>
              </a:rPr>
              <a:t> DEMOD Bits _BURST 0_ Forward Direction [ Trace E]</a:t>
            </a:r>
            <a:endParaRPr dirty="0">
              <a:latin typeface="Arial" panose="020B0604020202020204" pitchFamily="34" charset="0"/>
            </a:endParaRPr>
          </a:p>
          <a:p>
            <a:pPr>
              <a:buFont typeface="Wingdings" panose="05000000000000000000" pitchFamily="2" charset="2"/>
              <a:buChar char="Ø"/>
            </a:pPr>
            <a:endParaRPr dirty="0">
              <a:latin typeface="Arial" panose="020B0604020202020204" pitchFamily="34" charset="0"/>
            </a:endParaRPr>
          </a:p>
          <a:p>
            <a:pPr>
              <a:buFont typeface="Wingdings" panose="05000000000000000000" pitchFamily="2" charset="2"/>
              <a:buChar char="Ø"/>
            </a:pPr>
            <a:endParaRPr lang="en-IN" altLang="x-none" dirty="0">
              <a:latin typeface="Arial" panose="020B0604020202020204" pitchFamily="34" charset="0"/>
            </a:endParaRPr>
          </a:p>
        </p:txBody>
      </p:sp>
      <p:pic>
        <p:nvPicPr>
          <p:cNvPr id="39940" name="Picture 3"/>
          <p:cNvPicPr>
            <a:picLocks noGrp="1" noChangeAspect="1"/>
          </p:cNvPicPr>
          <p:nvPr>
            <p:ph idx="1"/>
          </p:nvPr>
        </p:nvPicPr>
        <p:blipFill>
          <a:blip r:embed="rId1"/>
          <a:srcRect/>
          <a:stretch>
            <a:fillRect/>
          </a:stretch>
        </p:blipFill>
        <p:spPr>
          <a:xfrm>
            <a:off x="0" y="0"/>
            <a:ext cx="12192000" cy="4678363"/>
          </a:xfr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p:cNvPicPr>
          <p:nvPr/>
        </p:nvPicPr>
        <p:blipFill>
          <a:blip r:embed="rId1"/>
          <a:stretch>
            <a:fillRect/>
          </a:stretch>
        </p:blipFill>
        <p:spPr>
          <a:xfrm>
            <a:off x="0" y="1439863"/>
            <a:ext cx="12192000" cy="5418137"/>
          </a:xfrm>
          <a:prstGeom prst="rect">
            <a:avLst/>
          </a:prstGeom>
          <a:noFill/>
          <a:ln w="9525">
            <a:noFill/>
          </a:ln>
        </p:spPr>
      </p:pic>
      <p:sp>
        <p:nvSpPr>
          <p:cNvPr id="40963" name="Rectangle 4"/>
          <p:cNvSpPr/>
          <p:nvPr/>
        </p:nvSpPr>
        <p:spPr>
          <a:xfrm>
            <a:off x="101600" y="152400"/>
            <a:ext cx="12090400" cy="2032000"/>
          </a:xfrm>
          <a:prstGeom prst="rect">
            <a:avLst/>
          </a:prstGeom>
          <a:noFill/>
          <a:ln w="9525">
            <a:noFill/>
          </a:ln>
        </p:spPr>
        <p:txBody>
          <a:bodyPr>
            <a:spAutoFit/>
          </a:bodyPr>
          <a:lstStyle/>
          <a:p>
            <a:pPr eaLnBrk="1" hangingPunct="1">
              <a:buFont typeface="Wingdings" panose="05000000000000000000" pitchFamily="2" charset="2"/>
              <a:buChar char="Ø"/>
            </a:pPr>
            <a:r>
              <a:rPr lang="en-US" altLang="en-US" dirty="0">
                <a:latin typeface="Arial" panose="020B0604020202020204" pitchFamily="34" charset="0"/>
              </a:rPr>
              <a:t>Time Slot 1 and 3 used for  Information Transfer  from RFID READER to TAG </a:t>
            </a:r>
            <a:endParaRPr lang="en-US" altLang="en-US" dirty="0">
              <a:latin typeface="Arial" panose="020B0604020202020204" pitchFamily="34" charset="0"/>
            </a:endParaRPr>
          </a:p>
          <a:p>
            <a:pPr eaLnBrk="1" hangingPunct="1">
              <a:buFont typeface="Wingdings" panose="05000000000000000000" pitchFamily="2" charset="2"/>
              <a:buChar char="Ø"/>
            </a:pPr>
            <a:r>
              <a:rPr lang="en-US" altLang="en-US" dirty="0">
                <a:latin typeface="Arial" panose="020B0604020202020204" pitchFamily="34" charset="0"/>
              </a:rPr>
              <a:t>Time Slot 2 and 4 used for  Information Transfer (IT)  from  RFID TAG   from RFID READER</a:t>
            </a:r>
            <a:endParaRPr lang="en-US" altLang="en-US" dirty="0">
              <a:latin typeface="Arial" panose="020B0604020202020204" pitchFamily="34" charset="0"/>
            </a:endParaRPr>
          </a:p>
          <a:p>
            <a:pPr eaLnBrk="1" hangingPunct="1">
              <a:buFont typeface="Wingdings" panose="05000000000000000000" pitchFamily="2" charset="2"/>
              <a:buChar char="Ø"/>
            </a:pPr>
            <a:r>
              <a:rPr lang="en-US" altLang="en-US" dirty="0">
                <a:latin typeface="Arial" panose="020B0604020202020204" pitchFamily="34" charset="0"/>
              </a:rPr>
              <a:t>CW  signal  Total Time Duration  = 8.86 msec  for </a:t>
            </a:r>
            <a:r>
              <a:rPr lang="en-US" altLang="en-US" dirty="0">
                <a:solidFill>
                  <a:srgbClr val="FF0000"/>
                </a:solidFill>
                <a:latin typeface="Arial" panose="020B0604020202020204" pitchFamily="34" charset="0"/>
              </a:rPr>
              <a:t>Power Transfer (PT) </a:t>
            </a:r>
            <a:r>
              <a:rPr lang="en-US" altLang="en-US" dirty="0">
                <a:latin typeface="Arial" panose="020B0604020202020204" pitchFamily="34" charset="0"/>
              </a:rPr>
              <a:t>to TAG from RFID READER </a:t>
            </a:r>
            <a:endParaRPr lang="en-US" altLang="en-US" dirty="0">
              <a:latin typeface="Arial" panose="020B0604020202020204" pitchFamily="34" charset="0"/>
            </a:endParaRPr>
          </a:p>
          <a:p>
            <a:pPr eaLnBrk="1" hangingPunct="1">
              <a:buFont typeface="Wingdings" panose="05000000000000000000" pitchFamily="2" charset="2"/>
              <a:buChar char="Ø"/>
            </a:pPr>
            <a:r>
              <a:rPr lang="en-US" altLang="en-US" dirty="0">
                <a:latin typeface="Arial" panose="020B0604020202020204" pitchFamily="34" charset="0"/>
              </a:rPr>
              <a:t>SWIPT ( Simultaneous Wireless Information and Power Transfer) is already operational in RFID  Tags</a:t>
            </a:r>
            <a:endParaRPr lang="en-US" altLang="en-US" dirty="0">
              <a:latin typeface="Arial" panose="020B0604020202020204" pitchFamily="34" charset="0"/>
            </a:endParaRPr>
          </a:p>
          <a:p>
            <a:pPr eaLnBrk="1" hangingPunct="1">
              <a:buFont typeface="Wingdings" panose="05000000000000000000" pitchFamily="2" charset="2"/>
              <a:buChar char="Ø"/>
            </a:pPr>
            <a:endParaRPr lang="en-US" altLang="en-US" dirty="0">
              <a:latin typeface="Arial" panose="020B0604020202020204" pitchFamily="34" charset="0"/>
            </a:endParaRPr>
          </a:p>
          <a:p>
            <a:pPr eaLnBrk="1" hangingPunct="1">
              <a:buFont typeface="Wingdings" panose="05000000000000000000" pitchFamily="2" charset="2"/>
              <a:buChar char="Ø"/>
            </a:pPr>
            <a:endParaRPr lang="en-US" altLang="en-US" dirty="0">
              <a:latin typeface="Arial" panose="020B0604020202020204" pitchFamily="34" charset="0"/>
            </a:endParaRPr>
          </a:p>
          <a:p>
            <a:pPr eaLnBrk="1" hangingPunct="1">
              <a:buFont typeface="Wingdings" panose="05000000000000000000" pitchFamily="2" charset="2"/>
              <a:buChar char="Ø"/>
            </a:pPr>
            <a:endParaRPr lang="en-US" altLang="en-US" dirty="0">
              <a:latin typeface="Arial"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147638" y="166688"/>
            <a:ext cx="10515600" cy="393700"/>
          </a:xfrm>
        </p:spPr>
        <p:txBody>
          <a:bodyPr vert="horz" wrap="square" lIns="91440" tIns="45720" rIns="91440" bIns="45720" anchor="ctr" anchorCtr="0"/>
          <a:lstStyle/>
          <a:p>
            <a:r>
              <a:rPr dirty="0"/>
              <a:t>AGENDA</a:t>
            </a:r>
            <a:endParaRPr lang="en-IN" altLang="x-none" dirty="0"/>
          </a:p>
        </p:txBody>
      </p:sp>
      <p:sp>
        <p:nvSpPr>
          <p:cNvPr id="41987" name="Content Placeholder 2"/>
          <p:cNvSpPr>
            <a:spLocks noGrp="1"/>
          </p:cNvSpPr>
          <p:nvPr>
            <p:ph idx="1"/>
          </p:nvPr>
        </p:nvSpPr>
        <p:spPr>
          <a:xfrm>
            <a:off x="146050" y="669925"/>
            <a:ext cx="11610975" cy="4351338"/>
          </a:xfrm>
        </p:spPr>
        <p:txBody>
          <a:bodyPr vert="horz" wrap="square" lIns="91440" tIns="45720" rIns="91440" bIns="45720" anchor="t" anchorCtr="0"/>
          <a:lstStyle/>
          <a:p>
            <a:pPr>
              <a:buFont typeface="Wingdings" panose="05000000000000000000" pitchFamily="2" charset="2"/>
              <a:buChar char="Ø"/>
            </a:pPr>
            <a:r>
              <a:rPr lang="en-US" altLang="en-US" b="1" i="1" dirty="0">
                <a:solidFill>
                  <a:schemeClr val="bg2"/>
                </a:solidFill>
              </a:rPr>
              <a:t>Why CR_NOMA in 5G </a:t>
            </a:r>
            <a:endParaRPr lang="en-US" altLang="en-US" b="1" i="1" dirty="0">
              <a:solidFill>
                <a:schemeClr val="bg2"/>
              </a:solidFill>
            </a:endParaRPr>
          </a:p>
          <a:p>
            <a:pPr>
              <a:buFont typeface="Wingdings" panose="05000000000000000000" pitchFamily="2" charset="2"/>
              <a:buChar char="Ø"/>
            </a:pPr>
            <a:r>
              <a:rPr lang="en-US" altLang="en-US" b="1" i="1" dirty="0">
                <a:solidFill>
                  <a:schemeClr val="bg2"/>
                </a:solidFill>
              </a:rPr>
              <a:t>CR_NOMA in 5G simulation</a:t>
            </a:r>
            <a:endParaRPr lang="en-US" altLang="en-US" b="1" i="1" dirty="0">
              <a:solidFill>
                <a:schemeClr val="bg2"/>
              </a:solidFill>
            </a:endParaRPr>
          </a:p>
          <a:p>
            <a:pPr>
              <a:buFont typeface="Wingdings" panose="05000000000000000000" pitchFamily="2" charset="2"/>
              <a:buChar char="Ø"/>
            </a:pPr>
            <a:r>
              <a:rPr lang="en-US" altLang="en-US" b="1" i="1" dirty="0">
                <a:solidFill>
                  <a:schemeClr val="bg2"/>
                </a:solidFill>
              </a:rPr>
              <a:t>CR_NOMA in 5G use cases</a:t>
            </a:r>
            <a:endParaRPr lang="en-US" altLang="en-US" b="1" i="1" dirty="0">
              <a:solidFill>
                <a:schemeClr val="bg2"/>
              </a:solidFill>
            </a:endParaRPr>
          </a:p>
          <a:p>
            <a:pPr>
              <a:buFont typeface="Wingdings" panose="05000000000000000000" pitchFamily="2" charset="2"/>
              <a:buChar char="Ø"/>
            </a:pPr>
            <a:r>
              <a:rPr lang="en-US" altLang="en-US" b="1" i="1" dirty="0">
                <a:solidFill>
                  <a:schemeClr val="bg2"/>
                </a:solidFill>
              </a:rPr>
              <a:t>Review of Paper ‘</a:t>
            </a:r>
            <a:r>
              <a:rPr lang="en-IN" altLang="x-none" dirty="0">
                <a:solidFill>
                  <a:schemeClr val="bg2"/>
                </a:solidFill>
              </a:rPr>
              <a:t>Energy Efficiency Optimization for NOMA-Based Cognitive Radio With Energy Harvesting’ </a:t>
            </a:r>
            <a:endParaRPr lang="en-US" altLang="en-US" b="1" i="1" dirty="0">
              <a:solidFill>
                <a:schemeClr val="bg2"/>
              </a:solidFill>
            </a:endParaRPr>
          </a:p>
          <a:p>
            <a:pPr>
              <a:buFont typeface="Wingdings" panose="05000000000000000000" pitchFamily="2" charset="2"/>
              <a:buChar char="Ø"/>
            </a:pPr>
            <a:r>
              <a:rPr lang="en-US" altLang="en-US" b="1" i="1" dirty="0">
                <a:solidFill>
                  <a:schemeClr val="bg2"/>
                </a:solidFill>
              </a:rPr>
              <a:t>Case Study of  ‘CR_NOMA in 5G’ use cases  in SMART AUTONOMOUS VEHICLE </a:t>
            </a:r>
            <a:endParaRPr lang="en-US" altLang="en-US" b="1" i="1" dirty="0">
              <a:solidFill>
                <a:schemeClr val="bg2"/>
              </a:solidFill>
            </a:endParaRPr>
          </a:p>
          <a:p>
            <a:pPr>
              <a:buFont typeface="Arial" panose="020B0604020202020204" pitchFamily="34" charset="0"/>
              <a:buChar char="•"/>
            </a:pPr>
            <a:r>
              <a:rPr lang="en-IN" altLang="x-none" b="1" dirty="0"/>
              <a:t>Review the Book :- ‘ Wireless Information and Power Transfer: Theory and Practice’   </a:t>
            </a:r>
            <a:r>
              <a:rPr b="1" dirty="0"/>
              <a:t>By IEEE and Wiley </a:t>
            </a:r>
            <a:endParaRPr lang="en-IN" altLang="x-none" b="1" dirty="0"/>
          </a:p>
          <a:p>
            <a:pPr>
              <a:buFont typeface="Wingdings" panose="05000000000000000000" pitchFamily="2" charset="2"/>
              <a:buChar char="Ø"/>
            </a:pPr>
            <a:endParaRPr lang="en-US" altLang="en-US" b="1" i="1" dirty="0">
              <a:solidFill>
                <a:srgbClr val="0070C0"/>
              </a:solidFill>
            </a:endParaRPr>
          </a:p>
          <a:p>
            <a:pPr>
              <a:buNone/>
            </a:pPr>
            <a:endParaRPr lang="en-US" altLang="en-US" b="1" i="1" dirty="0">
              <a:solidFill>
                <a:srgbClr val="0070C0"/>
              </a:solidFill>
            </a:endParaRPr>
          </a:p>
          <a:p>
            <a:pPr>
              <a:buNone/>
            </a:pPr>
            <a:r>
              <a:rPr lang="en-US" altLang="en-US" b="1" i="1" dirty="0">
                <a:solidFill>
                  <a:srgbClr val="0070C0"/>
                </a:solidFill>
              </a:rPr>
              <a:t> </a:t>
            </a:r>
            <a:endParaRPr lang="en-US" altLang="en-US" b="1" i="1" dirty="0">
              <a:solidFill>
                <a:srgbClr val="0070C0"/>
              </a:solidFill>
            </a:endParaRPr>
          </a:p>
          <a:p>
            <a:pPr>
              <a:buNone/>
            </a:pPr>
            <a:endParaRPr lang="en-US" altLang="en-US" b="1" i="1" dirty="0">
              <a:solidFill>
                <a:srgbClr val="0070C0"/>
              </a:solidFill>
            </a:endParaRPr>
          </a:p>
          <a:p>
            <a:pPr>
              <a:buNone/>
            </a:pPr>
            <a:endParaRPr lang="en-US" altLang="en-US" b="1" i="1" dirty="0">
              <a:solidFill>
                <a:srgbClr val="0070C0"/>
              </a:solidFill>
            </a:endParaRPr>
          </a:p>
          <a:p>
            <a:pPr>
              <a:buFont typeface="Wingdings" panose="05000000000000000000" pitchFamily="2" charset="2"/>
              <a:buChar char="Ø"/>
            </a:pPr>
            <a:endParaRPr lang="en-US" altLang="en-US" b="1" i="1" dirty="0">
              <a:solidFill>
                <a:srgbClr val="0070C0"/>
              </a:solidFill>
            </a:endParaRPr>
          </a:p>
          <a:p>
            <a:pPr>
              <a:buNone/>
            </a:pPr>
            <a:r>
              <a:rPr b="1" i="1" dirty="0">
                <a:solidFill>
                  <a:srgbClr val="0070C0"/>
                </a:solidFill>
              </a:rPr>
              <a:t>    </a:t>
            </a:r>
            <a:endParaRPr dirty="0"/>
          </a:p>
          <a:p>
            <a:pPr>
              <a:buNone/>
            </a:pPr>
            <a:endParaRPr lang="en-IN" altLang="x-none"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vert="horz" wrap="square" lIns="91440" tIns="45720" rIns="91440" bIns="45720" anchor="ctr" anchorCtr="0"/>
          <a:lstStyle/>
          <a:p>
            <a:r>
              <a:rPr dirty="0"/>
              <a:t>How to Use the same SWIPT Technology in Electric Vehicle  charging ?</a:t>
            </a:r>
            <a:endParaRPr lang="en-IN" altLang="x-none" dirty="0"/>
          </a:p>
        </p:txBody>
      </p:sp>
      <p:sp>
        <p:nvSpPr>
          <p:cNvPr id="43011" name="Content Placeholder 2"/>
          <p:cNvSpPr>
            <a:spLocks noGrp="1"/>
          </p:cNvSpPr>
          <p:nvPr>
            <p:ph idx="1"/>
          </p:nvPr>
        </p:nvSpPr>
        <p:spPr/>
        <p:txBody>
          <a:bodyPr vert="horz" wrap="square" lIns="91440" tIns="45720" rIns="91440" bIns="45720" anchor="t" anchorCtr="0"/>
          <a:lstStyle/>
          <a:p>
            <a:r>
              <a:rPr lang="en-IN" altLang="x-none" b="1" dirty="0"/>
              <a:t>Review the Book :-</a:t>
            </a:r>
            <a:endParaRPr lang="en-IN" altLang="x-none" b="1" dirty="0"/>
          </a:p>
          <a:p>
            <a:pPr>
              <a:buNone/>
            </a:pPr>
            <a:r>
              <a:rPr lang="en-IN" altLang="x-none" b="1" dirty="0"/>
              <a:t>Wireless Information and Power Transfer: Theory and Practice</a:t>
            </a:r>
            <a:endParaRPr lang="en-IN" altLang="x-none" b="1" dirty="0"/>
          </a:p>
          <a:p>
            <a:pPr>
              <a:buNone/>
            </a:pPr>
            <a:r>
              <a:rPr b="1" dirty="0"/>
              <a:t>By IEEE and Wiley </a:t>
            </a:r>
            <a:endParaRPr lang="en-IN" altLang="x-none" b="1" dirty="0"/>
          </a:p>
          <a:p>
            <a:endParaRPr lang="en-IN" altLang="x-none"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147638" y="166688"/>
            <a:ext cx="10515600" cy="393700"/>
          </a:xfrm>
        </p:spPr>
        <p:txBody>
          <a:bodyPr vert="horz" wrap="square" lIns="91440" tIns="45720" rIns="91440" bIns="45720" anchor="ctr" anchorCtr="0"/>
          <a:lstStyle/>
          <a:p>
            <a:r>
              <a:rPr dirty="0"/>
              <a:t>AGENDA</a:t>
            </a:r>
            <a:endParaRPr lang="en-IN" altLang="x-none" dirty="0"/>
          </a:p>
        </p:txBody>
      </p:sp>
      <p:sp>
        <p:nvSpPr>
          <p:cNvPr id="3075" name="Content Placeholder 2"/>
          <p:cNvSpPr>
            <a:spLocks noGrp="1"/>
          </p:cNvSpPr>
          <p:nvPr>
            <p:ph idx="1"/>
          </p:nvPr>
        </p:nvSpPr>
        <p:spPr>
          <a:xfrm>
            <a:off x="146050" y="669925"/>
            <a:ext cx="11610975" cy="4351338"/>
          </a:xfrm>
        </p:spPr>
        <p:txBody>
          <a:bodyPr vert="horz" wrap="square" lIns="91440" tIns="45720" rIns="91440" bIns="45720" anchor="t" anchorCtr="0"/>
          <a:lstStyle/>
          <a:p>
            <a:pPr>
              <a:buFont typeface="Wingdings" panose="05000000000000000000" pitchFamily="2" charset="2"/>
              <a:buChar char="Ø"/>
            </a:pPr>
            <a:r>
              <a:rPr lang="en-US" altLang="en-US" b="1" i="1" dirty="0">
                <a:solidFill>
                  <a:srgbClr val="0070C0"/>
                </a:solidFill>
              </a:rPr>
              <a:t>Why NOMA in 5G </a:t>
            </a:r>
            <a:endParaRPr lang="en-US" altLang="en-US" b="1" i="1" dirty="0">
              <a:solidFill>
                <a:srgbClr val="0070C0"/>
              </a:solidFill>
            </a:endParaRPr>
          </a:p>
          <a:p>
            <a:pPr>
              <a:buFont typeface="Wingdings" panose="05000000000000000000" pitchFamily="2" charset="2"/>
              <a:buChar char="Ø"/>
            </a:pPr>
            <a:r>
              <a:rPr lang="en-US" altLang="en-US" b="1" i="1" dirty="0">
                <a:solidFill>
                  <a:srgbClr val="0070C0"/>
                </a:solidFill>
              </a:rPr>
              <a:t>NOMA in 5G simulation</a:t>
            </a:r>
            <a:endParaRPr lang="en-US" altLang="en-US" b="1" i="1" dirty="0">
              <a:solidFill>
                <a:srgbClr val="0070C0"/>
              </a:solidFill>
            </a:endParaRPr>
          </a:p>
          <a:p>
            <a:pPr>
              <a:buFont typeface="Wingdings" panose="05000000000000000000" pitchFamily="2" charset="2"/>
              <a:buChar char="Ø"/>
            </a:pPr>
            <a:r>
              <a:rPr lang="en-US" altLang="en-US" b="1" i="1" dirty="0">
                <a:solidFill>
                  <a:srgbClr val="0070C0"/>
                </a:solidFill>
              </a:rPr>
              <a:t>NOMA in 5G use cases</a:t>
            </a:r>
            <a:endParaRPr lang="en-US" altLang="en-US" b="1" i="1" dirty="0">
              <a:solidFill>
                <a:srgbClr val="0070C0"/>
              </a:solidFill>
            </a:endParaRPr>
          </a:p>
          <a:p>
            <a:pPr>
              <a:buFont typeface="Wingdings" panose="05000000000000000000" pitchFamily="2" charset="2"/>
              <a:buChar char="Ø"/>
            </a:pPr>
            <a:r>
              <a:rPr lang="en-US" altLang="en-US" b="1" i="1" dirty="0">
                <a:solidFill>
                  <a:srgbClr val="0070C0"/>
                </a:solidFill>
              </a:rPr>
              <a:t>Review of Paper ‘</a:t>
            </a:r>
            <a:r>
              <a:rPr lang="en-IN" altLang="x-none" dirty="0"/>
              <a:t>Energy Efficiency Optimization for NOMA-Based Cognitive Radio With Energy Harvesting’ </a:t>
            </a:r>
            <a:endParaRPr lang="en-US" altLang="en-US" b="1" i="1" dirty="0">
              <a:solidFill>
                <a:srgbClr val="0070C0"/>
              </a:solidFill>
            </a:endParaRPr>
          </a:p>
          <a:p>
            <a:pPr>
              <a:buFont typeface="Wingdings" panose="05000000000000000000" pitchFamily="2" charset="2"/>
              <a:buChar char="Ø"/>
            </a:pPr>
            <a:r>
              <a:rPr lang="en-US" altLang="en-US" b="1" i="1" dirty="0">
                <a:solidFill>
                  <a:srgbClr val="0070C0"/>
                </a:solidFill>
              </a:rPr>
              <a:t>Case Study of  ‘NOMA in 5G’ use cases  in SMART AUTONOMOUS   VEHICLE </a:t>
            </a:r>
            <a:endParaRPr lang="en-US" altLang="en-US" b="1" i="1" dirty="0">
              <a:solidFill>
                <a:srgbClr val="0070C0"/>
              </a:solidFill>
            </a:endParaRPr>
          </a:p>
          <a:p>
            <a:pPr>
              <a:buFont typeface="Wingdings" panose="05000000000000000000" pitchFamily="2" charset="2"/>
              <a:buChar char="Ø"/>
            </a:pPr>
            <a:r>
              <a:rPr lang="en-IN" altLang="x-none" b="1" dirty="0"/>
              <a:t>Review the Book :- ‘ Wireless Information and Power Transfer: Theory and Practice’   </a:t>
            </a:r>
            <a:r>
              <a:rPr b="1" dirty="0"/>
              <a:t>By IEEE and Wiley </a:t>
            </a:r>
            <a:endParaRPr lang="en-IN" altLang="x-none" b="1" dirty="0"/>
          </a:p>
          <a:p>
            <a:pPr>
              <a:buFont typeface="Wingdings" panose="05000000000000000000" pitchFamily="2" charset="2"/>
              <a:buChar char="Ø"/>
            </a:pPr>
            <a:endParaRPr lang="en-US" altLang="en-US" b="1" i="1" dirty="0">
              <a:solidFill>
                <a:srgbClr val="0070C0"/>
              </a:solidFill>
            </a:endParaRPr>
          </a:p>
          <a:p>
            <a:pPr>
              <a:buNone/>
            </a:pPr>
            <a:endParaRPr lang="en-US" altLang="en-US" b="1" i="1" dirty="0">
              <a:solidFill>
                <a:srgbClr val="0070C0"/>
              </a:solidFill>
            </a:endParaRPr>
          </a:p>
          <a:p>
            <a:pPr>
              <a:buNone/>
            </a:pPr>
            <a:r>
              <a:rPr lang="en-US" altLang="en-US" b="1" i="1" dirty="0">
                <a:solidFill>
                  <a:srgbClr val="0070C0"/>
                </a:solidFill>
              </a:rPr>
              <a:t> </a:t>
            </a:r>
            <a:endParaRPr lang="en-US" altLang="en-US" b="1" i="1" dirty="0">
              <a:solidFill>
                <a:srgbClr val="0070C0"/>
              </a:solidFill>
            </a:endParaRPr>
          </a:p>
          <a:p>
            <a:pPr>
              <a:buNone/>
            </a:pPr>
            <a:endParaRPr lang="en-US" altLang="en-US" b="1" i="1" dirty="0">
              <a:solidFill>
                <a:srgbClr val="0070C0"/>
              </a:solidFill>
            </a:endParaRPr>
          </a:p>
          <a:p>
            <a:pPr>
              <a:buNone/>
            </a:pPr>
            <a:endParaRPr lang="en-US" altLang="en-US" b="1" i="1" dirty="0">
              <a:solidFill>
                <a:srgbClr val="0070C0"/>
              </a:solidFill>
            </a:endParaRPr>
          </a:p>
          <a:p>
            <a:pPr>
              <a:buFont typeface="Wingdings" panose="05000000000000000000" pitchFamily="2" charset="2"/>
              <a:buChar char="Ø"/>
            </a:pPr>
            <a:endParaRPr lang="en-US" altLang="en-US" b="1" i="1" dirty="0">
              <a:solidFill>
                <a:srgbClr val="0070C0"/>
              </a:solidFill>
            </a:endParaRPr>
          </a:p>
          <a:p>
            <a:pPr>
              <a:buNone/>
            </a:pPr>
            <a:r>
              <a:rPr b="1" i="1" dirty="0">
                <a:solidFill>
                  <a:srgbClr val="0070C0"/>
                </a:solidFill>
              </a:rPr>
              <a:t>    </a:t>
            </a:r>
            <a:endParaRPr dirty="0"/>
          </a:p>
          <a:p>
            <a:pPr>
              <a:buNone/>
            </a:pPr>
            <a:endParaRPr lang="en-IN" altLang="x-none"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vert="horz" wrap="square" lIns="91440" tIns="45720" rIns="91440" bIns="45720" anchor="ctr" anchorCtr="0"/>
          <a:lstStyle/>
          <a:p>
            <a:endParaRPr lang="en-IN" altLang="x-none" dirty="0"/>
          </a:p>
        </p:txBody>
      </p:sp>
      <p:sp>
        <p:nvSpPr>
          <p:cNvPr id="44035" name="Content Placeholder 2"/>
          <p:cNvSpPr>
            <a:spLocks noGrp="1"/>
          </p:cNvSpPr>
          <p:nvPr>
            <p:ph idx="1"/>
          </p:nvPr>
        </p:nvSpPr>
        <p:spPr/>
        <p:txBody>
          <a:bodyPr vert="horz" wrap="square" lIns="91440" tIns="45720" rIns="91440" bIns="45720" anchor="t" anchorCtr="0"/>
          <a:lstStyle/>
          <a:p>
            <a:endParaRPr lang="en-IN" altLang="x-none" dirty="0"/>
          </a:p>
        </p:txBody>
      </p:sp>
      <p:pic>
        <p:nvPicPr>
          <p:cNvPr id="44036" name="Picture 2"/>
          <p:cNvPicPr>
            <a:picLocks noChangeAspect="1"/>
          </p:cNvPicPr>
          <p:nvPr/>
        </p:nvPicPr>
        <p:blipFill>
          <a:blip r:embed="rId1"/>
          <a:stretch>
            <a:fillRect/>
          </a:stretch>
        </p:blipFill>
        <p:spPr>
          <a:xfrm>
            <a:off x="0" y="185738"/>
            <a:ext cx="12611100" cy="6486525"/>
          </a:xfrm>
          <a:prstGeom prst="rect">
            <a:avLst/>
          </a:prstGeom>
          <a:noFill/>
          <a:ln w="9525">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056938" y="506413"/>
            <a:ext cx="287338" cy="134938"/>
          </a:xfrm>
          <a:prstGeom prst="rect">
            <a:avLst/>
          </a:prstGeom>
        </p:spPr>
        <p:txBody>
          <a:bodyPr lIns="0" tIns="12065" rIns="0" bIns="0">
            <a:spAutoFit/>
          </a:bodyPr>
          <a:lstStyle/>
          <a:p>
            <a:pPr marL="12700" marR="0" defTabSz="914400">
              <a:spcBef>
                <a:spcPts val="95"/>
              </a:spcBef>
              <a:buClrTx/>
              <a:buSzTx/>
              <a:buFontTx/>
              <a:buNone/>
              <a:defRPr/>
            </a:pPr>
            <a:r>
              <a:rPr kumimoji="0" sz="800" b="1" kern="1200" cap="none" spc="10" normalizeH="0" baseline="0" noProof="0" dirty="0">
                <a:latin typeface="Carlito"/>
                <a:ea typeface="+mn-ea"/>
                <a:cs typeface="Carlito"/>
              </a:rPr>
              <a:t>vii</a:t>
            </a:r>
            <a:endParaRPr kumimoji="0" sz="800" kern="1200" cap="none" spc="0" normalizeH="0" baseline="0" noProof="0">
              <a:latin typeface="Carlito"/>
              <a:ea typeface="+mn-ea"/>
              <a:cs typeface="Carlito"/>
            </a:endParaRPr>
          </a:p>
        </p:txBody>
      </p:sp>
      <p:sp>
        <p:nvSpPr>
          <p:cNvPr id="3" name="object 3"/>
          <p:cNvSpPr txBox="1"/>
          <p:nvPr/>
        </p:nvSpPr>
        <p:spPr>
          <a:xfrm>
            <a:off x="2805113" y="1844675"/>
            <a:ext cx="1484313" cy="212725"/>
          </a:xfrm>
          <a:prstGeom prst="rect">
            <a:avLst/>
          </a:prstGeom>
        </p:spPr>
        <p:txBody>
          <a:bodyPr lIns="0" tIns="12065" rIns="0" bIns="0">
            <a:spAutoFit/>
          </a:bodyPr>
          <a:lstStyle/>
          <a:p>
            <a:pPr marL="12700" marR="0" defTabSz="914400">
              <a:spcBef>
                <a:spcPts val="95"/>
              </a:spcBef>
              <a:buClrTx/>
              <a:buSzTx/>
              <a:buFontTx/>
              <a:buNone/>
              <a:defRPr/>
            </a:pPr>
            <a:r>
              <a:rPr kumimoji="0" sz="1300" b="1" kern="1200" cap="none" spc="25" normalizeH="0" baseline="0" noProof="0" dirty="0">
                <a:latin typeface="Carlito"/>
                <a:ea typeface="+mn-ea"/>
                <a:cs typeface="Carlito"/>
              </a:rPr>
              <a:t>C</a:t>
            </a:r>
            <a:r>
              <a:rPr kumimoji="0" sz="1300" b="1" kern="1200" cap="none" spc="50" normalizeH="0" baseline="0" noProof="0" dirty="0">
                <a:latin typeface="Carlito"/>
                <a:ea typeface="+mn-ea"/>
                <a:cs typeface="Carlito"/>
              </a:rPr>
              <a:t>o</a:t>
            </a:r>
            <a:r>
              <a:rPr kumimoji="0" sz="1300" b="1" kern="1200" cap="none" spc="30" normalizeH="0" baseline="0" noProof="0" dirty="0">
                <a:latin typeface="Carlito"/>
                <a:ea typeface="+mn-ea"/>
                <a:cs typeface="Carlito"/>
              </a:rPr>
              <a:t>n</a:t>
            </a:r>
            <a:r>
              <a:rPr kumimoji="0" sz="1300" b="1" kern="1200" cap="none" spc="-10" normalizeH="0" baseline="0" noProof="0" dirty="0">
                <a:latin typeface="Carlito"/>
                <a:ea typeface="+mn-ea"/>
                <a:cs typeface="Carlito"/>
              </a:rPr>
              <a:t>t</a:t>
            </a:r>
            <a:r>
              <a:rPr kumimoji="0" sz="1300" b="1" kern="1200" cap="none" spc="10" normalizeH="0" baseline="0" noProof="0" dirty="0">
                <a:latin typeface="Carlito"/>
                <a:ea typeface="+mn-ea"/>
                <a:cs typeface="Carlito"/>
              </a:rPr>
              <a:t>e</a:t>
            </a:r>
            <a:r>
              <a:rPr kumimoji="0" sz="1300" b="1" kern="1200" cap="none" spc="30" normalizeH="0" baseline="0" noProof="0" dirty="0">
                <a:latin typeface="Carlito"/>
                <a:ea typeface="+mn-ea"/>
                <a:cs typeface="Carlito"/>
              </a:rPr>
              <a:t>n</a:t>
            </a:r>
            <a:r>
              <a:rPr kumimoji="0" sz="1300" b="1" kern="1200" cap="none" spc="-5" normalizeH="0" baseline="0" noProof="0" dirty="0">
                <a:latin typeface="Carlito"/>
                <a:ea typeface="+mn-ea"/>
                <a:cs typeface="Carlito"/>
              </a:rPr>
              <a:t>t</a:t>
            </a:r>
            <a:r>
              <a:rPr kumimoji="0" sz="1300" b="1" kern="1200" cap="none" spc="20" normalizeH="0" baseline="0" noProof="0" dirty="0">
                <a:latin typeface="Carlito"/>
                <a:ea typeface="+mn-ea"/>
                <a:cs typeface="Carlito"/>
              </a:rPr>
              <a:t>s</a:t>
            </a:r>
            <a:endParaRPr kumimoji="0" sz="1300" kern="1200" cap="none" spc="0" normalizeH="0" baseline="0" noProof="0">
              <a:latin typeface="Carlito"/>
              <a:ea typeface="+mn-ea"/>
              <a:cs typeface="Carlito"/>
            </a:endParaRPr>
          </a:p>
        </p:txBody>
      </p:sp>
      <p:sp>
        <p:nvSpPr>
          <p:cNvPr id="4" name="object 4"/>
          <p:cNvSpPr txBox="1"/>
          <p:nvPr/>
        </p:nvSpPr>
        <p:spPr>
          <a:xfrm>
            <a:off x="1657350" y="2622550"/>
            <a:ext cx="201613" cy="158750"/>
          </a:xfrm>
          <a:prstGeom prst="rect">
            <a:avLst/>
          </a:prstGeom>
        </p:spPr>
        <p:txBody>
          <a:bodyPr lIns="0" tIns="12065" rIns="0" bIns="0">
            <a:spAutoFit/>
          </a:bodyPr>
          <a:lstStyle/>
          <a:p>
            <a:pPr marL="12700" marR="0" defTabSz="914400">
              <a:spcBef>
                <a:spcPts val="95"/>
              </a:spcBef>
              <a:buClrTx/>
              <a:buSzTx/>
              <a:buFontTx/>
              <a:buNone/>
              <a:defRPr/>
            </a:pPr>
            <a:r>
              <a:rPr kumimoji="0" sz="950" b="1" kern="1200" cap="none" spc="25" normalizeH="0" baseline="0" noProof="0" dirty="0">
                <a:latin typeface="Carlito"/>
                <a:ea typeface="+mn-ea"/>
                <a:cs typeface="Carlito"/>
              </a:rPr>
              <a:t>1</a:t>
            </a:r>
            <a:endParaRPr kumimoji="0" sz="950" kern="1200" cap="none" spc="0" normalizeH="0" baseline="0" noProof="0">
              <a:latin typeface="Carlito"/>
              <a:ea typeface="+mn-ea"/>
              <a:cs typeface="Carlito"/>
            </a:endParaRPr>
          </a:p>
        </p:txBody>
      </p:sp>
      <p:sp>
        <p:nvSpPr>
          <p:cNvPr id="5" name="object 5"/>
          <p:cNvSpPr txBox="1"/>
          <p:nvPr/>
        </p:nvSpPr>
        <p:spPr>
          <a:xfrm>
            <a:off x="1657350" y="2249488"/>
            <a:ext cx="9136063" cy="2292350"/>
          </a:xfrm>
          <a:prstGeom prst="rect">
            <a:avLst/>
          </a:prstGeom>
        </p:spPr>
        <p:txBody>
          <a:bodyPr lIns="0" tIns="22225" rIns="0" bIns="0">
            <a:spAutoFit/>
          </a:bodyPr>
          <a:lstStyle/>
          <a:p>
            <a:pPr marL="527685" marR="0" defTabSz="914400">
              <a:spcBef>
                <a:spcPts val="175"/>
              </a:spcBef>
              <a:buClrTx/>
              <a:buSzTx/>
              <a:buFontTx/>
              <a:buNone/>
              <a:defRPr/>
            </a:pPr>
            <a:r>
              <a:rPr kumimoji="0" sz="950" b="1" kern="1200" cap="none" spc="15" normalizeH="0" baseline="0" noProof="0" dirty="0">
                <a:latin typeface="Carlito"/>
                <a:ea typeface="+mn-ea"/>
                <a:cs typeface="Carlito"/>
              </a:rPr>
              <a:t>List </a:t>
            </a:r>
            <a:r>
              <a:rPr kumimoji="0" sz="950" b="1" kern="1200" cap="none" spc="5" normalizeH="0" baseline="0" noProof="0" dirty="0">
                <a:latin typeface="Carlito"/>
                <a:ea typeface="+mn-ea"/>
                <a:cs typeface="Carlito"/>
              </a:rPr>
              <a:t>of </a:t>
            </a:r>
            <a:r>
              <a:rPr kumimoji="0" sz="950" b="1" kern="1200" cap="none" spc="10" normalizeH="0" baseline="0" noProof="0" dirty="0">
                <a:latin typeface="Carlito"/>
                <a:ea typeface="+mn-ea"/>
                <a:cs typeface="Carlito"/>
              </a:rPr>
              <a:t>Contributors</a:t>
            </a:r>
            <a:r>
              <a:rPr kumimoji="0" sz="950" b="1" kern="1200" cap="none" spc="215" normalizeH="0" baseline="0" noProof="0" dirty="0">
                <a:latin typeface="Carlito"/>
                <a:ea typeface="+mn-ea"/>
                <a:cs typeface="Carlito"/>
              </a:rPr>
              <a:t> </a:t>
            </a:r>
            <a:r>
              <a:rPr kumimoji="0" sz="1000" i="1" kern="1200" cap="none" spc="10" normalizeH="0" baseline="0" noProof="0" dirty="0">
                <a:latin typeface="Times New Roman" panose="02020603050405020304"/>
                <a:ea typeface="+mn-ea"/>
                <a:cs typeface="Times New Roman" panose="02020603050405020304"/>
              </a:rPr>
              <a:t>xiii</a:t>
            </a:r>
            <a:endParaRPr kumimoji="0" sz="1000" kern="1200" cap="none" spc="0" normalizeH="0" baseline="0" noProof="0">
              <a:latin typeface="Times New Roman" panose="02020603050405020304"/>
              <a:ea typeface="+mn-ea"/>
              <a:cs typeface="Times New Roman" panose="02020603050405020304"/>
            </a:endParaRPr>
          </a:p>
          <a:p>
            <a:pPr marL="527685" marR="0" defTabSz="914400">
              <a:spcBef>
                <a:spcPts val="75"/>
              </a:spcBef>
              <a:buClrTx/>
              <a:buSzTx/>
              <a:buFontTx/>
              <a:buNone/>
              <a:defRPr/>
            </a:pPr>
            <a:r>
              <a:rPr kumimoji="0" sz="950" b="1" kern="1200" cap="none" spc="5" normalizeH="0" baseline="0" noProof="0" dirty="0">
                <a:latin typeface="Carlito"/>
                <a:ea typeface="+mn-ea"/>
                <a:cs typeface="Carlito"/>
              </a:rPr>
              <a:t>Preface</a:t>
            </a:r>
            <a:r>
              <a:rPr kumimoji="0" sz="950" b="1" kern="1200" cap="none" spc="65" normalizeH="0" baseline="0" noProof="0" dirty="0">
                <a:latin typeface="Carlito"/>
                <a:ea typeface="+mn-ea"/>
                <a:cs typeface="Carlito"/>
              </a:rPr>
              <a:t> </a:t>
            </a:r>
            <a:r>
              <a:rPr kumimoji="0" sz="1000" i="1" kern="1200" cap="none" spc="15" normalizeH="0" baseline="0" noProof="0" dirty="0">
                <a:latin typeface="Times New Roman" panose="02020603050405020304"/>
                <a:ea typeface="+mn-ea"/>
                <a:cs typeface="Times New Roman" panose="02020603050405020304"/>
              </a:rPr>
              <a:t>xvii</a:t>
            </a:r>
            <a:endParaRPr kumimoji="0" sz="1000" kern="1200" cap="none" spc="0" normalizeH="0" baseline="0" noProof="0">
              <a:latin typeface="Times New Roman" panose="02020603050405020304"/>
              <a:ea typeface="+mn-ea"/>
              <a:cs typeface="Times New Roman" panose="02020603050405020304"/>
            </a:endParaRPr>
          </a:p>
          <a:p>
            <a:pPr marL="527685" marR="0" defTabSz="914400">
              <a:spcBef>
                <a:spcPts val="940"/>
              </a:spcBef>
              <a:buClrTx/>
              <a:buSzTx/>
              <a:buFontTx/>
              <a:buNone/>
              <a:defRPr/>
            </a:pPr>
            <a:r>
              <a:rPr kumimoji="0" sz="950" b="1" kern="1200" cap="none" spc="15" normalizeH="0" baseline="0" noProof="0" dirty="0">
                <a:latin typeface="Carlito"/>
                <a:ea typeface="+mn-ea"/>
                <a:cs typeface="Carlito"/>
              </a:rPr>
              <a:t>The </a:t>
            </a:r>
            <a:r>
              <a:rPr kumimoji="0" sz="950" b="1" kern="1200" cap="none" spc="5" normalizeH="0" baseline="0" noProof="0" dirty="0">
                <a:latin typeface="Carlito"/>
                <a:ea typeface="+mn-ea"/>
                <a:cs typeface="Carlito"/>
              </a:rPr>
              <a:t>Era of </a:t>
            </a:r>
            <a:r>
              <a:rPr kumimoji="0" sz="950" b="1" kern="1200" cap="none" spc="-5" normalizeH="0" baseline="0" noProof="0" dirty="0">
                <a:latin typeface="Carlito"/>
                <a:ea typeface="+mn-ea"/>
                <a:cs typeface="Carlito"/>
              </a:rPr>
              <a:t>Wireless </a:t>
            </a:r>
            <a:r>
              <a:rPr kumimoji="0" sz="950" b="1" kern="1200" cap="none" spc="10" normalizeH="0" baseline="0" noProof="0" dirty="0">
                <a:latin typeface="Carlito"/>
                <a:ea typeface="+mn-ea"/>
                <a:cs typeface="Carlito"/>
              </a:rPr>
              <a:t>Information </a:t>
            </a:r>
            <a:r>
              <a:rPr kumimoji="0" sz="950" b="1" kern="1200" cap="none" spc="25" normalizeH="0" baseline="0" noProof="0" dirty="0">
                <a:latin typeface="Carlito"/>
                <a:ea typeface="+mn-ea"/>
                <a:cs typeface="Carlito"/>
              </a:rPr>
              <a:t>and </a:t>
            </a:r>
            <a:r>
              <a:rPr kumimoji="0" sz="950" b="1" kern="1200" cap="none" spc="0" normalizeH="0" baseline="0" noProof="0" dirty="0">
                <a:latin typeface="Carlito"/>
                <a:ea typeface="+mn-ea"/>
                <a:cs typeface="Carlito"/>
              </a:rPr>
              <a:t>Power Transfer</a:t>
            </a:r>
            <a:r>
              <a:rPr kumimoji="0" sz="950" b="1" kern="1200" cap="none" spc="110" normalizeH="0" baseline="0" noProof="0" dirty="0">
                <a:latin typeface="Carlito"/>
                <a:ea typeface="+mn-ea"/>
                <a:cs typeface="Carlito"/>
              </a:rPr>
              <a:t> </a:t>
            </a:r>
            <a:r>
              <a:rPr kumimoji="0" sz="1000" i="1" kern="1200" cap="none" spc="5" normalizeH="0" baseline="0" noProof="0" dirty="0">
                <a:latin typeface="Times New Roman" panose="02020603050405020304"/>
                <a:ea typeface="+mn-ea"/>
                <a:cs typeface="Times New Roman" panose="02020603050405020304"/>
              </a:rPr>
              <a:t>1</a:t>
            </a:r>
            <a:endParaRPr kumimoji="0" sz="1000" kern="1200" cap="none" spc="0" normalizeH="0" baseline="0" noProof="0">
              <a:latin typeface="Times New Roman" panose="02020603050405020304"/>
              <a:ea typeface="+mn-ea"/>
              <a:cs typeface="Times New Roman" panose="02020603050405020304"/>
            </a:endParaRPr>
          </a:p>
          <a:p>
            <a:pPr marL="527685" marR="0" defTabSz="914400">
              <a:lnSpc>
                <a:spcPts val="1140"/>
              </a:lnSpc>
              <a:spcBef>
                <a:spcPts val="45"/>
              </a:spcBef>
              <a:buClrTx/>
              <a:buSzTx/>
              <a:buFontTx/>
              <a:buNone/>
              <a:defRPr/>
            </a:pPr>
            <a:r>
              <a:rPr kumimoji="0" sz="950" i="1" kern="1200" cap="none" spc="-45" normalizeH="0" baseline="0" noProof="0" dirty="0">
                <a:latin typeface="Arial" panose="020B0604020202020204"/>
                <a:ea typeface="+mn-ea"/>
                <a:cs typeface="Arial" panose="020B0604020202020204"/>
              </a:rPr>
              <a:t>Derrick</a:t>
            </a:r>
            <a:r>
              <a:rPr kumimoji="0" sz="950" i="1" kern="1200" cap="none" spc="-90" normalizeH="0" baseline="0" noProof="0" dirty="0">
                <a:latin typeface="Arial" panose="020B0604020202020204"/>
                <a:ea typeface="+mn-ea"/>
                <a:cs typeface="Arial" panose="020B0604020202020204"/>
              </a:rPr>
              <a:t> </a:t>
            </a:r>
            <a:r>
              <a:rPr kumimoji="0" sz="950" i="1" kern="1200" cap="none" spc="-45" normalizeH="0" baseline="0" noProof="0" dirty="0">
                <a:latin typeface="Arial" panose="020B0604020202020204"/>
                <a:ea typeface="+mn-ea"/>
                <a:cs typeface="Arial" panose="020B0604020202020204"/>
              </a:rPr>
              <a:t>Wing</a:t>
            </a:r>
            <a:r>
              <a:rPr kumimoji="0" sz="950" i="1" kern="1200" cap="none" spc="-90" normalizeH="0" baseline="0" noProof="0" dirty="0">
                <a:latin typeface="Arial" panose="020B0604020202020204"/>
                <a:ea typeface="+mn-ea"/>
                <a:cs typeface="Arial" panose="020B0604020202020204"/>
              </a:rPr>
              <a:t> </a:t>
            </a:r>
            <a:r>
              <a:rPr kumimoji="0" sz="950" i="1" kern="1200" cap="none" spc="-70" normalizeH="0" baseline="0" noProof="0" dirty="0">
                <a:latin typeface="Arial" panose="020B0604020202020204"/>
                <a:ea typeface="+mn-ea"/>
                <a:cs typeface="Arial" panose="020B0604020202020204"/>
              </a:rPr>
              <a:t>Kwan</a:t>
            </a:r>
            <a:r>
              <a:rPr kumimoji="0" sz="950" i="1" kern="1200" cap="none" spc="-90" normalizeH="0" baseline="0" noProof="0" dirty="0">
                <a:latin typeface="Arial" panose="020B0604020202020204"/>
                <a:ea typeface="+mn-ea"/>
                <a:cs typeface="Arial" panose="020B0604020202020204"/>
              </a:rPr>
              <a:t> </a:t>
            </a:r>
            <a:r>
              <a:rPr kumimoji="0" sz="950" i="1" kern="1200" cap="none" spc="-70" normalizeH="0" baseline="0" noProof="0" dirty="0">
                <a:latin typeface="Arial" panose="020B0604020202020204"/>
                <a:ea typeface="+mn-ea"/>
                <a:cs typeface="Arial" panose="020B0604020202020204"/>
              </a:rPr>
              <a:t>Ng,</a:t>
            </a:r>
            <a:r>
              <a:rPr kumimoji="0" sz="950" i="1" kern="1200" cap="none" spc="-90" normalizeH="0" baseline="0" noProof="0" dirty="0">
                <a:latin typeface="Arial" panose="020B0604020202020204"/>
                <a:ea typeface="+mn-ea"/>
                <a:cs typeface="Arial" panose="020B0604020202020204"/>
              </a:rPr>
              <a:t> </a:t>
            </a:r>
            <a:r>
              <a:rPr kumimoji="0" sz="950" i="1" kern="1200" cap="none" spc="-60" normalizeH="0" baseline="0" noProof="0" dirty="0">
                <a:latin typeface="Arial" panose="020B0604020202020204"/>
                <a:ea typeface="+mn-ea"/>
                <a:cs typeface="Arial" panose="020B0604020202020204"/>
              </a:rPr>
              <a:t>Trung</a:t>
            </a:r>
            <a:r>
              <a:rPr kumimoji="0" sz="950" i="1" kern="1200" cap="none" spc="-85" normalizeH="0" baseline="0" noProof="0" dirty="0">
                <a:latin typeface="Arial" panose="020B0604020202020204"/>
                <a:ea typeface="+mn-ea"/>
                <a:cs typeface="Arial" panose="020B0604020202020204"/>
              </a:rPr>
              <a:t> </a:t>
            </a:r>
            <a:r>
              <a:rPr kumimoji="0" sz="950" i="1" kern="1200" cap="none" spc="-100" normalizeH="0" baseline="0" noProof="0" dirty="0">
                <a:latin typeface="Arial" panose="020B0604020202020204"/>
                <a:ea typeface="+mn-ea"/>
                <a:cs typeface="Arial" panose="020B0604020202020204"/>
              </a:rPr>
              <a:t>Q.</a:t>
            </a:r>
            <a:r>
              <a:rPr kumimoji="0" sz="950" i="1" kern="1200" cap="none" spc="-90" normalizeH="0" baseline="0" noProof="0" dirty="0">
                <a:latin typeface="Arial" panose="020B0604020202020204"/>
                <a:ea typeface="+mn-ea"/>
                <a:cs typeface="Arial" panose="020B0604020202020204"/>
              </a:rPr>
              <a:t> </a:t>
            </a:r>
            <a:r>
              <a:rPr kumimoji="0" sz="950" i="1" kern="1200" cap="none" spc="-50" normalizeH="0" baseline="0" noProof="0" dirty="0">
                <a:latin typeface="Arial" panose="020B0604020202020204"/>
                <a:ea typeface="+mn-ea"/>
                <a:cs typeface="Arial" panose="020B0604020202020204"/>
              </a:rPr>
              <a:t>Duong,</a:t>
            </a:r>
            <a:r>
              <a:rPr kumimoji="0" sz="950" i="1" kern="1200" cap="none" spc="-90" normalizeH="0" baseline="0" noProof="0" dirty="0">
                <a:latin typeface="Arial" panose="020B0604020202020204"/>
                <a:ea typeface="+mn-ea"/>
                <a:cs typeface="Arial" panose="020B0604020202020204"/>
              </a:rPr>
              <a:t> </a:t>
            </a:r>
            <a:r>
              <a:rPr kumimoji="0" sz="950" i="1" kern="1200" cap="none" spc="-45" normalizeH="0" baseline="0" noProof="0" dirty="0">
                <a:latin typeface="Arial" panose="020B0604020202020204"/>
                <a:ea typeface="+mn-ea"/>
                <a:cs typeface="Arial" panose="020B0604020202020204"/>
              </a:rPr>
              <a:t>Caijun</a:t>
            </a:r>
            <a:r>
              <a:rPr kumimoji="0" sz="950" i="1" kern="1200" cap="none" spc="-90" normalizeH="0" baseline="0" noProof="0" dirty="0">
                <a:latin typeface="Arial" panose="020B0604020202020204"/>
                <a:ea typeface="+mn-ea"/>
                <a:cs typeface="Arial" panose="020B0604020202020204"/>
              </a:rPr>
              <a:t> </a:t>
            </a:r>
            <a:r>
              <a:rPr kumimoji="0" sz="950" i="1" kern="1200" cap="none" spc="-50" normalizeH="0" baseline="0" noProof="0" dirty="0">
                <a:latin typeface="Arial" panose="020B0604020202020204"/>
                <a:ea typeface="+mn-ea"/>
                <a:cs typeface="Arial" panose="020B0604020202020204"/>
              </a:rPr>
              <a:t>Zhong,</a:t>
            </a:r>
            <a:r>
              <a:rPr kumimoji="0" sz="950" i="1" kern="1200" cap="none" spc="-85" normalizeH="0" baseline="0" noProof="0" dirty="0">
                <a:latin typeface="Arial" panose="020B0604020202020204"/>
                <a:ea typeface="+mn-ea"/>
                <a:cs typeface="Arial" panose="020B0604020202020204"/>
              </a:rPr>
              <a:t> </a:t>
            </a:r>
            <a:r>
              <a:rPr kumimoji="0" sz="950" i="1" kern="1200" cap="none" spc="-30" normalizeH="0" baseline="0" noProof="0" dirty="0">
                <a:latin typeface="Arial" panose="020B0604020202020204"/>
                <a:ea typeface="+mn-ea"/>
                <a:cs typeface="Arial" panose="020B0604020202020204"/>
              </a:rPr>
              <a:t>and</a:t>
            </a:r>
            <a:r>
              <a:rPr kumimoji="0" sz="950" i="1" kern="1200" cap="none" spc="-90" normalizeH="0" baseline="0" noProof="0" dirty="0">
                <a:latin typeface="Arial" panose="020B0604020202020204"/>
                <a:ea typeface="+mn-ea"/>
                <a:cs typeface="Arial" panose="020B0604020202020204"/>
              </a:rPr>
              <a:t> </a:t>
            </a:r>
            <a:r>
              <a:rPr kumimoji="0" sz="950" i="1" kern="1200" cap="none" spc="-55" normalizeH="0" baseline="0" noProof="0" dirty="0">
                <a:latin typeface="Arial" panose="020B0604020202020204"/>
                <a:ea typeface="+mn-ea"/>
                <a:cs typeface="Arial" panose="020B0604020202020204"/>
              </a:rPr>
              <a:t>Robert</a:t>
            </a:r>
            <a:r>
              <a:rPr kumimoji="0" sz="950" i="1" kern="1200" cap="none" spc="-90" normalizeH="0" baseline="0" noProof="0" dirty="0">
                <a:latin typeface="Arial" panose="020B0604020202020204"/>
                <a:ea typeface="+mn-ea"/>
                <a:cs typeface="Arial" panose="020B0604020202020204"/>
              </a:rPr>
              <a:t> </a:t>
            </a:r>
            <a:r>
              <a:rPr kumimoji="0" sz="950" i="1" kern="1200" cap="none" spc="-70" normalizeH="0" baseline="0" noProof="0" dirty="0">
                <a:latin typeface="Arial" panose="020B0604020202020204"/>
                <a:ea typeface="+mn-ea"/>
                <a:cs typeface="Arial" panose="020B0604020202020204"/>
              </a:rPr>
              <a:t>Schober</a:t>
            </a:r>
            <a:endParaRPr kumimoji="0" sz="950" kern="1200" cap="none" spc="0" normalizeH="0" baseline="0" noProof="0">
              <a:latin typeface="Arial" panose="020B0604020202020204"/>
              <a:ea typeface="+mn-ea"/>
              <a:cs typeface="Arial" panose="020B0604020202020204"/>
            </a:endParaRPr>
          </a:p>
          <a:p>
            <a:pPr marL="527685" marR="0" lvl="1" indent="-515620" algn="l" defTabSz="914400" rtl="0" eaLnBrk="0" fontAlgn="base" latinLnBrk="0" hangingPunct="0">
              <a:lnSpc>
                <a:spcPts val="1190"/>
              </a:lnSpc>
              <a:spcBef>
                <a:spcPct val="0"/>
              </a:spcBef>
              <a:spcAft>
                <a:spcPct val="0"/>
              </a:spcAft>
              <a:buClrTx/>
              <a:buSzTx/>
              <a:buFontTx/>
              <a:buAutoNum type="arabicPeriod"/>
              <a:tabLst>
                <a:tab pos="527685" algn="l"/>
                <a:tab pos="528320" algn="l"/>
              </a:tabLst>
              <a:defRPr/>
            </a:pPr>
            <a:r>
              <a:rPr kumimoji="0" sz="1000" b="0" i="0" u="none" strike="noStrike" kern="1200" cap="none" spc="30" normalizeH="0" baseline="0" noProof="0" dirty="0">
                <a:ln>
                  <a:noFill/>
                </a:ln>
                <a:solidFill>
                  <a:schemeClr val="tx1"/>
                </a:solidFill>
                <a:effectLst/>
                <a:uLnTx/>
                <a:uFillTx/>
                <a:latin typeface="FreeSerif"/>
                <a:ea typeface="+mn-ea"/>
                <a:cs typeface="FreeSerif"/>
              </a:rPr>
              <a:t>Introduction</a:t>
            </a:r>
            <a:r>
              <a:rPr kumimoji="0" sz="1000" b="0" i="0" u="none" strike="noStrike" kern="1200" cap="none" spc="180" normalizeH="0" baseline="0" noProof="0" dirty="0">
                <a:ln>
                  <a:noFill/>
                </a:ln>
                <a:solidFill>
                  <a:schemeClr val="tx1"/>
                </a:solidFill>
                <a:effectLst/>
                <a:uLnTx/>
                <a:uFillTx/>
                <a:latin typeface="FreeSerif"/>
                <a:ea typeface="+mn-ea"/>
                <a:cs typeface="FreeSerif"/>
              </a:rPr>
              <a:t> </a:t>
            </a:r>
            <a:r>
              <a:rPr kumimoji="0" sz="1000" b="0" i="1" u="none" strike="noStrike" kern="1200" cap="none" spc="5" normalizeH="0" baseline="0" noProof="0" dirty="0">
                <a:ln>
                  <a:noFill/>
                </a:ln>
                <a:solidFill>
                  <a:schemeClr val="tx1"/>
                </a:solidFill>
                <a:effectLst/>
                <a:uLnTx/>
                <a:uFillTx/>
                <a:latin typeface="Times New Roman" panose="02020603050405020304"/>
                <a:ea typeface="+mn-ea"/>
                <a:cs typeface="Times New Roman" panose="02020603050405020304"/>
              </a:rPr>
              <a:t>1</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1" indent="-515620" algn="l" defTabSz="914400" rtl="0" eaLnBrk="0" fontAlgn="base" latinLnBrk="0" hangingPunct="0">
              <a:lnSpc>
                <a:spcPts val="1185"/>
              </a:lnSpc>
              <a:spcBef>
                <a:spcPct val="0"/>
              </a:spcBef>
              <a:spcAft>
                <a:spcPct val="0"/>
              </a:spcAft>
              <a:buClrTx/>
              <a:buSzTx/>
              <a:buFontTx/>
              <a:buAutoNum type="arabicPeriod"/>
              <a:tabLst>
                <a:tab pos="527685" algn="l"/>
                <a:tab pos="528320" algn="l"/>
              </a:tabLst>
              <a:defRPr/>
            </a:pPr>
            <a:r>
              <a:rPr kumimoji="0" sz="1000" b="0" i="0" u="none" strike="noStrike" kern="1200" cap="none" spc="20" normalizeH="0" baseline="0" noProof="0" dirty="0">
                <a:ln>
                  <a:noFill/>
                </a:ln>
                <a:solidFill>
                  <a:schemeClr val="tx1"/>
                </a:solidFill>
                <a:effectLst/>
                <a:uLnTx/>
                <a:uFillTx/>
                <a:latin typeface="FreeSerif"/>
                <a:ea typeface="+mn-ea"/>
                <a:cs typeface="FreeSerif"/>
              </a:rPr>
              <a:t>Background</a:t>
            </a:r>
            <a:r>
              <a:rPr kumimoji="0" sz="1000" b="0" i="0" u="none" strike="noStrike" kern="1200" cap="none" spc="200" normalizeH="0" baseline="0" noProof="0" dirty="0">
                <a:ln>
                  <a:noFill/>
                </a:ln>
                <a:solidFill>
                  <a:schemeClr val="tx1"/>
                </a:solidFill>
                <a:effectLst/>
                <a:uLnTx/>
                <a:uFillTx/>
                <a:latin typeface="FreeSerif"/>
                <a:ea typeface="+mn-ea"/>
                <a:cs typeface="FreeSerif"/>
              </a:rPr>
              <a:t> </a:t>
            </a:r>
            <a:r>
              <a:rPr kumimoji="0" sz="1000" b="0" i="1" u="none" strike="noStrike" kern="1200" cap="none" spc="5" normalizeH="0" baseline="0" noProof="0" dirty="0">
                <a:ln>
                  <a:noFill/>
                </a:ln>
                <a:solidFill>
                  <a:schemeClr val="tx1"/>
                </a:solidFill>
                <a:effectLst/>
                <a:uLnTx/>
                <a:uFillTx/>
                <a:latin typeface="Times New Roman" panose="02020603050405020304"/>
                <a:ea typeface="+mn-ea"/>
                <a:cs typeface="Times New Roman" panose="02020603050405020304"/>
              </a:rPr>
              <a:t>3</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85"/>
              </a:lnSpc>
              <a:spcBef>
                <a:spcPct val="0"/>
              </a:spcBef>
              <a:spcAft>
                <a:spcPct val="0"/>
              </a:spcAft>
              <a:buClrTx/>
              <a:buSzTx/>
              <a:buFontTx/>
              <a:buAutoNum type="arabicPeriod"/>
              <a:tabLst>
                <a:tab pos="527685" algn="l"/>
                <a:tab pos="528320" algn="l"/>
              </a:tabLst>
              <a:defRPr/>
            </a:pPr>
            <a:r>
              <a:rPr kumimoji="0" sz="1000" b="0" i="0" u="none" strike="noStrike" kern="1200" cap="none" spc="5" normalizeH="0" baseline="0" noProof="0" dirty="0">
                <a:ln>
                  <a:noFill/>
                </a:ln>
                <a:solidFill>
                  <a:schemeClr val="tx1"/>
                </a:solidFill>
                <a:effectLst/>
                <a:uLnTx/>
                <a:uFillTx/>
                <a:latin typeface="FreeSerif"/>
                <a:ea typeface="+mn-ea"/>
                <a:cs typeface="FreeSerif"/>
              </a:rPr>
              <a:t>RF-Based </a:t>
            </a:r>
            <a:r>
              <a:rPr kumimoji="0" sz="1000" b="0" i="0" u="none" strike="noStrike" kern="1200" cap="none" spc="10" normalizeH="0" baseline="0" noProof="0" dirty="0">
                <a:ln>
                  <a:noFill/>
                </a:ln>
                <a:solidFill>
                  <a:schemeClr val="tx1"/>
                </a:solidFill>
                <a:effectLst/>
                <a:uLnTx/>
                <a:uFillTx/>
                <a:latin typeface="FreeSerif"/>
                <a:ea typeface="+mn-ea"/>
                <a:cs typeface="FreeSerif"/>
              </a:rPr>
              <a:t>Wireless Power Transfer</a:t>
            </a:r>
            <a:r>
              <a:rPr kumimoji="0" sz="1000" b="0" i="0" u="none" strike="noStrike" kern="1200" cap="none" spc="135" normalizeH="0" baseline="0" noProof="0" dirty="0">
                <a:ln>
                  <a:noFill/>
                </a:ln>
                <a:solidFill>
                  <a:schemeClr val="tx1"/>
                </a:solidFill>
                <a:effectLst/>
                <a:uLnTx/>
                <a:uFillTx/>
                <a:latin typeface="FreeSerif"/>
                <a:ea typeface="+mn-ea"/>
                <a:cs typeface="FreeSerif"/>
              </a:rPr>
              <a:t> </a:t>
            </a:r>
            <a:r>
              <a:rPr kumimoji="0" sz="1000" b="0" i="1" u="none" strike="noStrike" kern="1200" cap="none" spc="5" normalizeH="0" baseline="0" noProof="0" dirty="0">
                <a:ln>
                  <a:noFill/>
                </a:ln>
                <a:solidFill>
                  <a:schemeClr val="tx1"/>
                </a:solidFill>
                <a:effectLst/>
                <a:uLnTx/>
                <a:uFillTx/>
                <a:latin typeface="Times New Roman" panose="02020603050405020304"/>
                <a:ea typeface="+mn-ea"/>
                <a:cs typeface="Times New Roman" panose="02020603050405020304"/>
              </a:rPr>
              <a:t>3</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85"/>
              </a:lnSpc>
              <a:spcBef>
                <a:spcPct val="0"/>
              </a:spcBef>
              <a:spcAft>
                <a:spcPct val="0"/>
              </a:spcAft>
              <a:buClrTx/>
              <a:buSzTx/>
              <a:buFontTx/>
              <a:buAutoNum type="arabicPeriod"/>
              <a:tabLst>
                <a:tab pos="527685" algn="l"/>
                <a:tab pos="528320" algn="l"/>
              </a:tabLst>
              <a:defRPr/>
            </a:pPr>
            <a:r>
              <a:rPr kumimoji="0" sz="1000" b="0" i="0" u="none" strike="noStrike" kern="1200" cap="none" spc="-5" normalizeH="0" baseline="0" noProof="0" dirty="0">
                <a:ln>
                  <a:noFill/>
                </a:ln>
                <a:solidFill>
                  <a:schemeClr val="tx1"/>
                </a:solidFill>
                <a:effectLst/>
                <a:uLnTx/>
                <a:uFillTx/>
                <a:latin typeface="FreeSerif"/>
                <a:ea typeface="+mn-ea"/>
                <a:cs typeface="FreeSerif"/>
              </a:rPr>
              <a:t>Receiver </a:t>
            </a:r>
            <a:r>
              <a:rPr kumimoji="0" sz="1000" b="0" i="0" u="none" strike="noStrike" kern="1200" cap="none" spc="25" normalizeH="0" baseline="0" noProof="0" dirty="0">
                <a:ln>
                  <a:noFill/>
                </a:ln>
                <a:solidFill>
                  <a:schemeClr val="tx1"/>
                </a:solidFill>
                <a:effectLst/>
                <a:uLnTx/>
                <a:uFillTx/>
                <a:latin typeface="FreeSerif"/>
                <a:ea typeface="+mn-ea"/>
                <a:cs typeface="FreeSerif"/>
              </a:rPr>
              <a:t>Structure </a:t>
            </a:r>
            <a:r>
              <a:rPr kumimoji="0" sz="1000" b="0" i="0" u="none" strike="noStrike" kern="1200" cap="none" spc="-10" normalizeH="0" baseline="0" noProof="0" dirty="0">
                <a:ln>
                  <a:noFill/>
                </a:ln>
                <a:solidFill>
                  <a:schemeClr val="tx1"/>
                </a:solidFill>
                <a:effectLst/>
                <a:uLnTx/>
                <a:uFillTx/>
                <a:latin typeface="FreeSerif"/>
                <a:ea typeface="+mn-ea"/>
                <a:cs typeface="FreeSerif"/>
              </a:rPr>
              <a:t>for </a:t>
            </a:r>
            <a:r>
              <a:rPr kumimoji="0" sz="1000" b="0" i="0" u="none" strike="noStrike" kern="1200" cap="none" spc="35" normalizeH="0" baseline="0" noProof="0" dirty="0">
                <a:ln>
                  <a:noFill/>
                </a:ln>
                <a:solidFill>
                  <a:schemeClr val="tx1"/>
                </a:solidFill>
                <a:effectLst/>
                <a:uLnTx/>
                <a:uFillTx/>
                <a:latin typeface="FreeSerif"/>
                <a:ea typeface="+mn-ea"/>
                <a:cs typeface="FreeSerif"/>
              </a:rPr>
              <a:t>WIPT</a:t>
            </a:r>
            <a:r>
              <a:rPr kumimoji="0" sz="1000" b="0" i="0" u="none" strike="noStrike" kern="1200" cap="none" spc="100" normalizeH="0" baseline="0" noProof="0" dirty="0">
                <a:ln>
                  <a:noFill/>
                </a:ln>
                <a:solidFill>
                  <a:schemeClr val="tx1"/>
                </a:solidFill>
                <a:effectLst/>
                <a:uLnTx/>
                <a:uFillTx/>
                <a:latin typeface="FreeSerif"/>
                <a:ea typeface="+mn-ea"/>
                <a:cs typeface="FreeSerif"/>
              </a:rPr>
              <a:t> </a:t>
            </a:r>
            <a:r>
              <a:rPr kumimoji="0" sz="1000" b="0" i="1" u="none" strike="noStrike" kern="1200" cap="none" spc="5" normalizeH="0" baseline="0" noProof="0" dirty="0">
                <a:ln>
                  <a:noFill/>
                </a:ln>
                <a:solidFill>
                  <a:schemeClr val="tx1"/>
                </a:solidFill>
                <a:effectLst/>
                <a:uLnTx/>
                <a:uFillTx/>
                <a:latin typeface="Times New Roman" panose="02020603050405020304"/>
                <a:ea typeface="+mn-ea"/>
                <a:cs typeface="Times New Roman" panose="02020603050405020304"/>
              </a:rPr>
              <a:t>4</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1" indent="-515620" algn="l" defTabSz="914400" rtl="0" eaLnBrk="0" fontAlgn="base" latinLnBrk="0" hangingPunct="0">
              <a:lnSpc>
                <a:spcPts val="1185"/>
              </a:lnSpc>
              <a:spcBef>
                <a:spcPct val="0"/>
              </a:spcBef>
              <a:spcAft>
                <a:spcPct val="0"/>
              </a:spcAft>
              <a:buClrTx/>
              <a:buSzTx/>
              <a:buFontTx/>
              <a:buAutoNum type="arabicPeriod"/>
              <a:tabLst>
                <a:tab pos="527685" algn="l"/>
                <a:tab pos="528320" algn="l"/>
              </a:tabLst>
              <a:defRPr/>
            </a:pPr>
            <a:r>
              <a:rPr kumimoji="0" sz="1000" b="0" i="0" u="none" strike="noStrike" kern="1200" cap="none" spc="10" normalizeH="0" baseline="0" noProof="0" dirty="0">
                <a:ln>
                  <a:noFill/>
                </a:ln>
                <a:solidFill>
                  <a:schemeClr val="tx1"/>
                </a:solidFill>
                <a:effectLst/>
                <a:uLnTx/>
                <a:uFillTx/>
                <a:latin typeface="FreeSerif"/>
                <a:ea typeface="+mn-ea"/>
                <a:cs typeface="FreeSerif"/>
              </a:rPr>
              <a:t>Energy </a:t>
            </a:r>
            <a:r>
              <a:rPr kumimoji="0" sz="1000" b="0" i="0" u="none" strike="noStrike" kern="1200" cap="none" spc="25" normalizeH="0" baseline="0" noProof="0" dirty="0">
                <a:ln>
                  <a:noFill/>
                </a:ln>
                <a:solidFill>
                  <a:schemeClr val="tx1"/>
                </a:solidFill>
                <a:effectLst/>
                <a:uLnTx/>
                <a:uFillTx/>
                <a:latin typeface="FreeSerif"/>
                <a:ea typeface="+mn-ea"/>
                <a:cs typeface="FreeSerif"/>
              </a:rPr>
              <a:t>Harvesting </a:t>
            </a:r>
            <a:r>
              <a:rPr kumimoji="0" sz="1000" b="0" i="0" u="none" strike="noStrike" kern="1200" cap="none" spc="20" normalizeH="0" baseline="0" noProof="0" dirty="0">
                <a:ln>
                  <a:noFill/>
                </a:ln>
                <a:solidFill>
                  <a:schemeClr val="tx1"/>
                </a:solidFill>
                <a:effectLst/>
                <a:uLnTx/>
                <a:uFillTx/>
                <a:latin typeface="FreeSerif"/>
                <a:ea typeface="+mn-ea"/>
                <a:cs typeface="FreeSerif"/>
              </a:rPr>
              <a:t>Model </a:t>
            </a:r>
            <a:r>
              <a:rPr kumimoji="0" sz="1000" b="0" i="0" u="none" strike="noStrike" kern="1200" cap="none" spc="40" normalizeH="0" baseline="0" noProof="0" dirty="0">
                <a:ln>
                  <a:noFill/>
                </a:ln>
                <a:solidFill>
                  <a:schemeClr val="tx1"/>
                </a:solidFill>
                <a:effectLst/>
                <a:uLnTx/>
                <a:uFillTx/>
                <a:latin typeface="FreeSerif"/>
                <a:ea typeface="+mn-ea"/>
                <a:cs typeface="FreeSerif"/>
              </a:rPr>
              <a:t>and </a:t>
            </a:r>
            <a:r>
              <a:rPr kumimoji="0" sz="1000" b="0" i="0" u="none" strike="noStrike" kern="1200" cap="none" spc="5" normalizeH="0" baseline="0" noProof="0" dirty="0">
                <a:ln>
                  <a:noFill/>
                </a:ln>
                <a:solidFill>
                  <a:schemeClr val="tx1"/>
                </a:solidFill>
                <a:effectLst/>
                <a:uLnTx/>
                <a:uFillTx/>
                <a:latin typeface="FreeSerif"/>
                <a:ea typeface="+mn-ea"/>
                <a:cs typeface="FreeSerif"/>
              </a:rPr>
              <a:t>Waveform </a:t>
            </a:r>
            <a:r>
              <a:rPr kumimoji="0" sz="1000" b="0" i="0" u="none" strike="noStrike" kern="1200" cap="none" spc="20" normalizeH="0" baseline="0" noProof="0" dirty="0">
                <a:ln>
                  <a:noFill/>
                </a:ln>
                <a:solidFill>
                  <a:schemeClr val="tx1"/>
                </a:solidFill>
                <a:effectLst/>
                <a:uLnTx/>
                <a:uFillTx/>
                <a:latin typeface="FreeSerif"/>
                <a:ea typeface="+mn-ea"/>
                <a:cs typeface="FreeSerif"/>
              </a:rPr>
              <a:t>Design</a:t>
            </a:r>
            <a:r>
              <a:rPr kumimoji="0" sz="1000" b="0" i="0" u="none" strike="noStrike" kern="1200" cap="none" spc="254" normalizeH="0" baseline="0" noProof="0" dirty="0">
                <a:ln>
                  <a:noFill/>
                </a:ln>
                <a:solidFill>
                  <a:schemeClr val="tx1"/>
                </a:solidFill>
                <a:effectLst/>
                <a:uLnTx/>
                <a:uFillTx/>
                <a:latin typeface="FreeSerif"/>
                <a:ea typeface="+mn-ea"/>
                <a:cs typeface="FreeSerif"/>
              </a:rPr>
              <a:t> </a:t>
            </a:r>
            <a:r>
              <a:rPr kumimoji="0" sz="1000" b="0" i="1" u="none" strike="noStrike" kern="1200" cap="none" spc="5" normalizeH="0" baseline="0" noProof="0" dirty="0">
                <a:ln>
                  <a:noFill/>
                </a:ln>
                <a:solidFill>
                  <a:schemeClr val="tx1"/>
                </a:solidFill>
                <a:effectLst/>
                <a:uLnTx/>
                <a:uFillTx/>
                <a:latin typeface="Times New Roman" panose="02020603050405020304"/>
                <a:ea typeface="+mn-ea"/>
                <a:cs typeface="Times New Roman" panose="02020603050405020304"/>
              </a:rPr>
              <a:t>6</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168910" marR="0" lvl="1" indent="-156845" algn="l" defTabSz="914400" rtl="0" eaLnBrk="0" fontAlgn="base" latinLnBrk="0" hangingPunct="0">
              <a:lnSpc>
                <a:spcPts val="1185"/>
              </a:lnSpc>
              <a:spcBef>
                <a:spcPct val="0"/>
              </a:spcBef>
              <a:spcAft>
                <a:spcPct val="0"/>
              </a:spcAft>
              <a:buClrTx/>
              <a:buSzTx/>
              <a:buFont typeface="FreeSerif"/>
              <a:buAutoNum type="arabicPeriod"/>
              <a:tabLst>
                <a:tab pos="169545" algn="l"/>
              </a:tabLst>
              <a:defRPr/>
            </a:pPr>
            <a:endParaRPr kumimoji="0" sz="1000" b="0" i="0" u="none" strike="noStrike" kern="1200" cap="none" spc="0" normalizeH="0" baseline="0" noProof="0">
              <a:ln>
                <a:noFill/>
              </a:ln>
              <a:solidFill>
                <a:schemeClr val="tx1"/>
              </a:solidFill>
              <a:effectLst/>
              <a:uLnTx/>
              <a:uFillTx/>
              <a:latin typeface="FreeSerif"/>
              <a:ea typeface="+mn-ea"/>
              <a:cs typeface="FreeSerif"/>
            </a:endParaRPr>
          </a:p>
          <a:p>
            <a:pPr marL="168910" marR="0" lvl="1" indent="-156845" algn="l" defTabSz="914400" rtl="0" eaLnBrk="0" fontAlgn="base" latinLnBrk="0" hangingPunct="0">
              <a:lnSpc>
                <a:spcPts val="1185"/>
              </a:lnSpc>
              <a:spcBef>
                <a:spcPct val="0"/>
              </a:spcBef>
              <a:spcAft>
                <a:spcPct val="0"/>
              </a:spcAft>
              <a:buClrTx/>
              <a:buSzTx/>
              <a:buFont typeface="FreeSerif"/>
              <a:buAutoNum type="arabicPeriod"/>
              <a:tabLst>
                <a:tab pos="169545" algn="l"/>
              </a:tabLst>
              <a:defRPr/>
            </a:pPr>
            <a:endParaRPr kumimoji="0" sz="1000" b="0" i="0" u="none" strike="noStrike" kern="1200" cap="none" spc="0" normalizeH="0" baseline="0" noProof="0">
              <a:ln>
                <a:noFill/>
              </a:ln>
              <a:solidFill>
                <a:schemeClr val="tx1"/>
              </a:solidFill>
              <a:effectLst/>
              <a:uLnTx/>
              <a:uFillTx/>
              <a:latin typeface="FreeSerif"/>
              <a:ea typeface="+mn-ea"/>
              <a:cs typeface="FreeSerif"/>
            </a:endParaRPr>
          </a:p>
          <a:p>
            <a:pPr marL="168910" marR="0" lvl="1" indent="-156845" algn="l" defTabSz="914400" rtl="0" eaLnBrk="0" fontAlgn="base" latinLnBrk="0" hangingPunct="0">
              <a:lnSpc>
                <a:spcPts val="1185"/>
              </a:lnSpc>
              <a:spcBef>
                <a:spcPct val="0"/>
              </a:spcBef>
              <a:spcAft>
                <a:spcPct val="0"/>
              </a:spcAft>
              <a:buClrTx/>
              <a:buSzTx/>
              <a:buFont typeface="FreeSerif"/>
              <a:buAutoNum type="arabicPeriod"/>
              <a:tabLst>
                <a:tab pos="169545" algn="l"/>
              </a:tabLst>
              <a:defRPr/>
            </a:pPr>
            <a:endParaRPr kumimoji="0" sz="1000" b="0" i="0" u="none" strike="noStrike" kern="1200" cap="none" spc="0" normalizeH="0" baseline="0" noProof="0">
              <a:ln>
                <a:noFill/>
              </a:ln>
              <a:solidFill>
                <a:schemeClr val="tx1"/>
              </a:solidFill>
              <a:effectLst/>
              <a:uLnTx/>
              <a:uFillTx/>
              <a:latin typeface="FreeSerif"/>
              <a:ea typeface="+mn-ea"/>
              <a:cs typeface="FreeSerif"/>
            </a:endParaRPr>
          </a:p>
          <a:p>
            <a:pPr marL="168910" marR="0" lvl="1" indent="-156845" algn="l" defTabSz="914400" rtl="0" eaLnBrk="0" fontAlgn="base" latinLnBrk="0" hangingPunct="0">
              <a:lnSpc>
                <a:spcPts val="1185"/>
              </a:lnSpc>
              <a:spcBef>
                <a:spcPct val="0"/>
              </a:spcBef>
              <a:spcAft>
                <a:spcPct val="0"/>
              </a:spcAft>
              <a:buClrTx/>
              <a:buSzTx/>
              <a:buFont typeface="FreeSerif"/>
              <a:buAutoNum type="arabicPeriod"/>
              <a:tabLst>
                <a:tab pos="169545" algn="l"/>
              </a:tabLst>
              <a:defRPr/>
            </a:pPr>
            <a:endParaRPr kumimoji="0" sz="1000" b="0" i="0" u="none" strike="noStrike" kern="1200" cap="none" spc="0" normalizeH="0" baseline="0" noProof="0">
              <a:ln>
                <a:noFill/>
              </a:ln>
              <a:solidFill>
                <a:schemeClr val="tx1"/>
              </a:solidFill>
              <a:effectLst/>
              <a:uLnTx/>
              <a:uFillTx/>
              <a:latin typeface="FreeSerif"/>
              <a:ea typeface="+mn-ea"/>
              <a:cs typeface="FreeSerif"/>
            </a:endParaRPr>
          </a:p>
          <a:p>
            <a:pPr marL="168910" marR="0" lvl="1" indent="-156845" algn="l" defTabSz="914400" rtl="0" eaLnBrk="0" fontAlgn="base" latinLnBrk="0" hangingPunct="0">
              <a:lnSpc>
                <a:spcPts val="1195"/>
              </a:lnSpc>
              <a:spcBef>
                <a:spcPct val="0"/>
              </a:spcBef>
              <a:spcAft>
                <a:spcPct val="0"/>
              </a:spcAft>
              <a:buClrTx/>
              <a:buSzTx/>
              <a:buFont typeface="FreeSerif"/>
              <a:buAutoNum type="arabicPeriod"/>
              <a:tabLst>
                <a:tab pos="169545" algn="l"/>
              </a:tabLst>
              <a:defRPr/>
            </a:pPr>
            <a:endParaRPr kumimoji="0" sz="1000" b="0" i="0" u="none" strike="noStrike" kern="1200" cap="none" spc="0" normalizeH="0" baseline="0" noProof="0">
              <a:ln>
                <a:noFill/>
              </a:ln>
              <a:solidFill>
                <a:schemeClr val="tx1"/>
              </a:solidFill>
              <a:effectLst/>
              <a:uLnTx/>
              <a:uFillTx/>
              <a:latin typeface="FreeSerif"/>
              <a:ea typeface="+mn-ea"/>
              <a:cs typeface="FreeSerif"/>
            </a:endParaRPr>
          </a:p>
        </p:txBody>
      </p:sp>
      <p:sp>
        <p:nvSpPr>
          <p:cNvPr id="45062" name="object 6"/>
          <p:cNvSpPr txBox="1"/>
          <p:nvPr/>
        </p:nvSpPr>
        <p:spPr>
          <a:xfrm>
            <a:off x="2805113" y="3495675"/>
            <a:ext cx="7367587" cy="2520950"/>
          </a:xfrm>
          <a:prstGeom prst="rect">
            <a:avLst/>
          </a:prstGeom>
          <a:noFill/>
          <a:ln w="9525">
            <a:noFill/>
          </a:ln>
        </p:spPr>
        <p:txBody>
          <a:bodyPr lIns="0" tIns="12065" rIns="0" bIns="0">
            <a:spAutoFit/>
          </a:bodyPr>
          <a:lstStyle/>
          <a:p>
            <a:pPr marL="12700">
              <a:lnSpc>
                <a:spcPts val="1200"/>
              </a:lnSpc>
              <a:spcBef>
                <a:spcPts val="100"/>
              </a:spcBef>
            </a:pPr>
            <a:r>
              <a:rPr sz="1000" dirty="0">
                <a:latin typeface="FreeSerif"/>
                <a:ea typeface="FreeSerif"/>
              </a:rPr>
              <a:t>Eﬃciency and Interference Management in WIPT Systems </a:t>
            </a:r>
            <a:r>
              <a:rPr sz="1000" i="1" dirty="0">
                <a:latin typeface="Times New Roman" panose="02020603050405020304" pitchFamily="18" charset="0"/>
                <a:cs typeface="Times New Roman" panose="02020603050405020304" pitchFamily="18" charset="0"/>
              </a:rPr>
              <a:t>9</a:t>
            </a:r>
            <a:endParaRPr sz="1000" dirty="0">
              <a:latin typeface="Times New Roman" panose="02020603050405020304" pitchFamily="18" charset="0"/>
              <a:cs typeface="Times New Roman" panose="02020603050405020304" pitchFamily="18" charset="0"/>
            </a:endParaRPr>
          </a:p>
          <a:p>
            <a:pPr marL="12700">
              <a:lnSpc>
                <a:spcPts val="1190"/>
              </a:lnSpc>
              <a:spcBef>
                <a:spcPts val="40"/>
              </a:spcBef>
            </a:pPr>
            <a:r>
              <a:rPr sz="1000" dirty="0">
                <a:latin typeface="FreeSerif"/>
                <a:ea typeface="FreeSerif"/>
              </a:rPr>
              <a:t>Security in SWIPT Systems </a:t>
            </a:r>
            <a:r>
              <a:rPr sz="1000" i="1" dirty="0">
                <a:latin typeface="Times New Roman" panose="02020603050405020304" pitchFamily="18" charset="0"/>
                <a:cs typeface="Times New Roman" panose="02020603050405020304" pitchFamily="18" charset="0"/>
              </a:rPr>
              <a:t>10  </a:t>
            </a:r>
            <a:r>
              <a:rPr sz="1000" dirty="0">
                <a:latin typeface="FreeSerif"/>
                <a:ea typeface="FreeSerif"/>
              </a:rPr>
              <a:t>Cooperative WIPT Systems </a:t>
            </a:r>
            <a:r>
              <a:rPr sz="1000" i="1" dirty="0">
                <a:latin typeface="Times New Roman" panose="02020603050405020304" pitchFamily="18" charset="0"/>
                <a:cs typeface="Times New Roman" panose="02020603050405020304" pitchFamily="18" charset="0"/>
              </a:rPr>
              <a:t>11  </a:t>
            </a:r>
            <a:r>
              <a:rPr sz="1000" dirty="0">
                <a:latin typeface="FreeSerif"/>
                <a:ea typeface="FreeSerif"/>
              </a:rPr>
              <a:t>WIPT for 5G Applications </a:t>
            </a:r>
            <a:r>
              <a:rPr sz="1000" i="1" dirty="0">
                <a:latin typeface="Times New Roman" panose="02020603050405020304" pitchFamily="18" charset="0"/>
                <a:cs typeface="Times New Roman" panose="02020603050405020304" pitchFamily="18" charset="0"/>
              </a:rPr>
              <a:t>11  </a:t>
            </a:r>
            <a:r>
              <a:rPr sz="1000" dirty="0">
                <a:latin typeface="FreeSerif"/>
                <a:ea typeface="FreeSerif"/>
              </a:rPr>
              <a:t>Conclusion </a:t>
            </a:r>
            <a:r>
              <a:rPr sz="1000" i="1" dirty="0">
                <a:latin typeface="Times New Roman" panose="02020603050405020304" pitchFamily="18" charset="0"/>
                <a:cs typeface="Times New Roman" panose="02020603050405020304" pitchFamily="18" charset="0"/>
              </a:rPr>
              <a:t>12</a:t>
            </a:r>
            <a:endParaRPr sz="1000" dirty="0">
              <a:latin typeface="Times New Roman" panose="02020603050405020304" pitchFamily="18" charset="0"/>
              <a:cs typeface="Times New Roman" panose="02020603050405020304" pitchFamily="18" charset="0"/>
            </a:endParaRPr>
          </a:p>
          <a:p>
            <a:pPr marL="12700">
              <a:lnSpc>
                <a:spcPts val="1125"/>
              </a:lnSpc>
            </a:pPr>
            <a:r>
              <a:rPr sz="1000" dirty="0">
                <a:latin typeface="FreeSerif"/>
                <a:ea typeface="FreeSerif"/>
              </a:rPr>
              <a:t>Acknowledgement </a:t>
            </a:r>
            <a:r>
              <a:rPr sz="1000" i="1" dirty="0">
                <a:latin typeface="Times New Roman" panose="02020603050405020304" pitchFamily="18" charset="0"/>
                <a:cs typeface="Times New Roman" panose="02020603050405020304" pitchFamily="18" charset="0"/>
              </a:rPr>
              <a:t>13</a:t>
            </a:r>
            <a:endParaRPr sz="1000" dirty="0">
              <a:latin typeface="Times New Roman" panose="02020603050405020304" pitchFamily="18" charset="0"/>
              <a:cs typeface="Times New Roman" panose="02020603050405020304" pitchFamily="18" charset="0"/>
            </a:endParaRPr>
          </a:p>
          <a:p>
            <a:pPr marL="12700">
              <a:lnSpc>
                <a:spcPts val="1200"/>
              </a:lnSpc>
            </a:pPr>
            <a:r>
              <a:rPr sz="1000" dirty="0">
                <a:latin typeface="FreeSerif"/>
                <a:ea typeface="FreeSerif"/>
              </a:rPr>
              <a:t>Bibliography </a:t>
            </a:r>
            <a:r>
              <a:rPr sz="1000" i="1" dirty="0">
                <a:latin typeface="Times New Roman" panose="02020603050405020304" pitchFamily="18" charset="0"/>
                <a:cs typeface="Times New Roman" panose="02020603050405020304" pitchFamily="18" charset="0"/>
              </a:rPr>
              <a:t>13</a:t>
            </a:r>
            <a:endParaRPr sz="1000" dirty="0">
              <a:latin typeface="Times New Roman" panose="02020603050405020304" pitchFamily="18" charset="0"/>
              <a:cs typeface="Times New Roman" panose="02020603050405020304" pitchFamily="18" charset="0"/>
            </a:endParaRPr>
          </a:p>
          <a:p>
            <a:pPr marL="12700">
              <a:spcBef>
                <a:spcPts val="950"/>
              </a:spcBef>
            </a:pPr>
            <a:r>
              <a:rPr sz="900" b="1" dirty="0">
                <a:latin typeface="Carlito"/>
                <a:ea typeface="Carlito"/>
              </a:rPr>
              <a:t>Fundamentals of Signal Design for WPT and SWIPT </a:t>
            </a:r>
            <a:r>
              <a:rPr sz="1000" i="1" dirty="0">
                <a:latin typeface="Times New Roman" panose="02020603050405020304" pitchFamily="18" charset="0"/>
                <a:cs typeface="Times New Roman" panose="02020603050405020304" pitchFamily="18" charset="0"/>
              </a:rPr>
              <a:t>17</a:t>
            </a:r>
            <a:endParaRPr sz="1000" dirty="0">
              <a:latin typeface="Times New Roman" panose="02020603050405020304" pitchFamily="18" charset="0"/>
              <a:cs typeface="Times New Roman" panose="02020603050405020304" pitchFamily="18" charset="0"/>
            </a:endParaRPr>
          </a:p>
          <a:p>
            <a:pPr marL="12700">
              <a:lnSpc>
                <a:spcPts val="1140"/>
              </a:lnSpc>
              <a:spcBef>
                <a:spcPts val="50"/>
              </a:spcBef>
            </a:pPr>
            <a:r>
              <a:rPr sz="900" i="1" dirty="0">
                <a:latin typeface="Arial" panose="020B0604020202020204" pitchFamily="34" charset="0"/>
              </a:rPr>
              <a:t>Bruno Clerckx and Morteza Varasteh</a:t>
            </a:r>
            <a:endParaRPr sz="900" dirty="0">
              <a:latin typeface="Arial" panose="020B0604020202020204" pitchFamily="34" charset="0"/>
            </a:endParaRPr>
          </a:p>
          <a:p>
            <a:pPr marL="12700">
              <a:lnSpc>
                <a:spcPts val="1190"/>
              </a:lnSpc>
            </a:pPr>
            <a:r>
              <a:rPr sz="1000" dirty="0">
                <a:latin typeface="FreeSerif"/>
                <a:ea typeface="FreeSerif"/>
              </a:rPr>
              <a:t>Introduction </a:t>
            </a:r>
            <a:r>
              <a:rPr sz="1000" i="1" dirty="0">
                <a:latin typeface="Times New Roman" panose="02020603050405020304" pitchFamily="18" charset="0"/>
                <a:cs typeface="Times New Roman" panose="02020603050405020304" pitchFamily="18" charset="0"/>
              </a:rPr>
              <a:t>17</a:t>
            </a:r>
            <a:endParaRPr sz="1000" dirty="0">
              <a:latin typeface="Times New Roman" panose="02020603050405020304" pitchFamily="18" charset="0"/>
              <a:cs typeface="Times New Roman" panose="02020603050405020304" pitchFamily="18" charset="0"/>
            </a:endParaRPr>
          </a:p>
          <a:p>
            <a:pPr marL="12700">
              <a:lnSpc>
                <a:spcPts val="1190"/>
              </a:lnSpc>
            </a:pPr>
            <a:r>
              <a:rPr sz="1000" dirty="0">
                <a:latin typeface="FreeSerif"/>
                <a:ea typeface="FreeSerif"/>
              </a:rPr>
              <a:t>WPT Architecture </a:t>
            </a:r>
            <a:r>
              <a:rPr sz="1000" i="1" dirty="0">
                <a:latin typeface="Times New Roman" panose="02020603050405020304" pitchFamily="18" charset="0"/>
                <a:cs typeface="Times New Roman" panose="02020603050405020304" pitchFamily="18" charset="0"/>
              </a:rPr>
              <a:t>19</a:t>
            </a:r>
            <a:endParaRPr sz="1000" dirty="0">
              <a:latin typeface="Times New Roman" panose="02020603050405020304" pitchFamily="18" charset="0"/>
              <a:cs typeface="Times New Roman" panose="02020603050405020304" pitchFamily="18" charset="0"/>
            </a:endParaRPr>
          </a:p>
          <a:p>
            <a:pPr marL="12700">
              <a:lnSpc>
                <a:spcPts val="1190"/>
              </a:lnSpc>
              <a:spcBef>
                <a:spcPts val="40"/>
              </a:spcBef>
            </a:pPr>
            <a:r>
              <a:rPr sz="1000" dirty="0">
                <a:latin typeface="FreeSerif"/>
                <a:ea typeface="FreeSerif"/>
              </a:rPr>
              <a:t>WPT Signal and System Design </a:t>
            </a:r>
            <a:r>
              <a:rPr sz="1000" i="1" dirty="0">
                <a:latin typeface="Times New Roman" panose="02020603050405020304" pitchFamily="18" charset="0"/>
                <a:cs typeface="Times New Roman" panose="02020603050405020304" pitchFamily="18" charset="0"/>
              </a:rPr>
              <a:t>21  </a:t>
            </a:r>
            <a:r>
              <a:rPr sz="1000" dirty="0">
                <a:latin typeface="FreeSerif"/>
                <a:ea typeface="FreeSerif"/>
              </a:rPr>
              <a:t>SWIPT Signal and System Design </a:t>
            </a:r>
            <a:r>
              <a:rPr sz="1000" i="1" dirty="0">
                <a:latin typeface="Times New Roman" panose="02020603050405020304" pitchFamily="18" charset="0"/>
                <a:cs typeface="Times New Roman" panose="02020603050405020304" pitchFamily="18" charset="0"/>
              </a:rPr>
              <a:t>29  </a:t>
            </a:r>
            <a:r>
              <a:rPr sz="1000" dirty="0">
                <a:latin typeface="FreeSerif"/>
                <a:ea typeface="FreeSerif"/>
              </a:rPr>
              <a:t>Conclusions and Observations </a:t>
            </a:r>
            <a:r>
              <a:rPr sz="1000" i="1" dirty="0">
                <a:latin typeface="Times New Roman" panose="02020603050405020304" pitchFamily="18" charset="0"/>
                <a:cs typeface="Times New Roman" panose="02020603050405020304" pitchFamily="18" charset="0"/>
              </a:rPr>
              <a:t>33  </a:t>
            </a:r>
            <a:r>
              <a:rPr sz="1000" dirty="0">
                <a:latin typeface="FreeSerif"/>
                <a:ea typeface="FreeSerif"/>
              </a:rPr>
              <a:t>Bibliography </a:t>
            </a:r>
            <a:r>
              <a:rPr sz="1000" i="1" dirty="0">
                <a:latin typeface="Times New Roman" panose="02020603050405020304" pitchFamily="18" charset="0"/>
                <a:cs typeface="Times New Roman" panose="02020603050405020304" pitchFamily="18" charset="0"/>
              </a:rPr>
              <a:t>33</a:t>
            </a:r>
            <a:endParaRPr sz="1000" dirty="0">
              <a:latin typeface="Times New Roman" panose="02020603050405020304" pitchFamily="18" charset="0"/>
              <a:cs typeface="Times New Roman" panose="02020603050405020304" pitchFamily="18" charset="0"/>
            </a:endParaRPr>
          </a:p>
          <a:p>
            <a:pPr marL="12700">
              <a:lnSpc>
                <a:spcPct val="105000"/>
              </a:lnSpc>
              <a:spcBef>
                <a:spcPts val="890"/>
              </a:spcBef>
            </a:pPr>
            <a:r>
              <a:rPr sz="900" b="1" dirty="0">
                <a:latin typeface="Carlito"/>
                <a:ea typeface="Carlito"/>
              </a:rPr>
              <a:t>Uniﬁed Design of Wireless Information and Power  Transmission </a:t>
            </a:r>
            <a:r>
              <a:rPr sz="1000" i="1" dirty="0">
                <a:latin typeface="Times New Roman" panose="02020603050405020304" pitchFamily="18" charset="0"/>
                <a:cs typeface="Times New Roman" panose="02020603050405020304" pitchFamily="18" charset="0"/>
              </a:rPr>
              <a:t>39</a:t>
            </a:r>
            <a:endParaRPr sz="1000" dirty="0">
              <a:latin typeface="Times New Roman" panose="02020603050405020304" pitchFamily="18" charset="0"/>
              <a:cs typeface="Times New Roman" panose="02020603050405020304" pitchFamily="18" charset="0"/>
            </a:endParaRPr>
          </a:p>
          <a:p>
            <a:pPr marL="12700">
              <a:lnSpc>
                <a:spcPts val="1140"/>
              </a:lnSpc>
              <a:spcBef>
                <a:spcPts val="50"/>
              </a:spcBef>
            </a:pPr>
            <a:r>
              <a:rPr sz="900" i="1" dirty="0">
                <a:latin typeface="Arial" panose="020B0604020202020204" pitchFamily="34" charset="0"/>
              </a:rPr>
              <a:t>Dong In Kim, Jong Jin Park, Jong Ho Moon, and Kang Yoon Lee</a:t>
            </a:r>
            <a:endParaRPr sz="900" dirty="0">
              <a:latin typeface="Arial" panose="020B0604020202020204" pitchFamily="34" charset="0"/>
            </a:endParaRPr>
          </a:p>
          <a:p>
            <a:pPr marL="12700">
              <a:lnSpc>
                <a:spcPts val="1190"/>
              </a:lnSpc>
            </a:pPr>
            <a:r>
              <a:rPr sz="1000" dirty="0">
                <a:latin typeface="FreeSerif"/>
                <a:ea typeface="FreeSerif"/>
              </a:rPr>
              <a:t>Introduction </a:t>
            </a:r>
            <a:r>
              <a:rPr sz="1000" i="1" dirty="0">
                <a:latin typeface="Times New Roman" panose="02020603050405020304" pitchFamily="18" charset="0"/>
                <a:cs typeface="Times New Roman" panose="02020603050405020304" pitchFamily="18" charset="0"/>
              </a:rPr>
              <a:t>39</a:t>
            </a:r>
            <a:endParaRPr sz="1000" dirty="0">
              <a:latin typeface="Times New Roman" panose="02020603050405020304" pitchFamily="18" charset="0"/>
              <a:cs typeface="Times New Roman" panose="02020603050405020304" pitchFamily="18" charset="0"/>
            </a:endParaRPr>
          </a:p>
          <a:p>
            <a:pPr marL="12700">
              <a:lnSpc>
                <a:spcPts val="1200"/>
              </a:lnSpc>
            </a:pPr>
            <a:r>
              <a:rPr sz="1000" dirty="0">
                <a:latin typeface="FreeSerif"/>
                <a:ea typeface="FreeSerif"/>
              </a:rPr>
              <a:t>Nonlinear EH Models </a:t>
            </a:r>
            <a:r>
              <a:rPr sz="1000" i="1" dirty="0">
                <a:latin typeface="Times New Roman" panose="02020603050405020304" pitchFamily="18" charset="0"/>
                <a:cs typeface="Times New Roman" panose="02020603050405020304" pitchFamily="18" charset="0"/>
              </a:rPr>
              <a:t>40</a:t>
            </a:r>
            <a:endParaRPr sz="1000" dirty="0">
              <a:latin typeface="Times New Roman" panose="02020603050405020304" pitchFamily="18" charset="0"/>
              <a:ea typeface="Times New Roman" panose="02020603050405020304" pitchFamily="18" charset="0"/>
            </a:endParaRPr>
          </a:p>
        </p:txBody>
      </p:sp>
      <p:sp>
        <p:nvSpPr>
          <p:cNvPr id="7" name="object 7"/>
          <p:cNvSpPr txBox="1"/>
          <p:nvPr/>
        </p:nvSpPr>
        <p:spPr>
          <a:xfrm>
            <a:off x="1657350" y="4478338"/>
            <a:ext cx="201613" cy="157163"/>
          </a:xfrm>
          <a:prstGeom prst="rect">
            <a:avLst/>
          </a:prstGeom>
        </p:spPr>
        <p:txBody>
          <a:bodyPr lIns="0" tIns="12065" rIns="0" bIns="0">
            <a:spAutoFit/>
          </a:bodyPr>
          <a:lstStyle/>
          <a:p>
            <a:pPr marL="12700" marR="0" defTabSz="914400">
              <a:spcBef>
                <a:spcPts val="95"/>
              </a:spcBef>
              <a:buClrTx/>
              <a:buSzTx/>
              <a:buFontTx/>
              <a:buNone/>
              <a:defRPr/>
            </a:pPr>
            <a:r>
              <a:rPr kumimoji="0" sz="950" b="1" kern="1200" cap="none" spc="25" normalizeH="0" baseline="0" noProof="0" dirty="0">
                <a:latin typeface="Carlito"/>
                <a:ea typeface="+mn-ea"/>
                <a:cs typeface="Carlito"/>
              </a:rPr>
              <a:t>2</a:t>
            </a:r>
            <a:endParaRPr kumimoji="0" sz="950" kern="1200" cap="none" spc="0" normalizeH="0" baseline="0" noProof="0">
              <a:latin typeface="Carlito"/>
              <a:ea typeface="+mn-ea"/>
              <a:cs typeface="Carlito"/>
            </a:endParaRPr>
          </a:p>
        </p:txBody>
      </p:sp>
      <p:sp>
        <p:nvSpPr>
          <p:cNvPr id="8" name="object 8"/>
          <p:cNvSpPr txBox="1"/>
          <p:nvPr/>
        </p:nvSpPr>
        <p:spPr>
          <a:xfrm>
            <a:off x="1657350" y="4724400"/>
            <a:ext cx="404813" cy="781050"/>
          </a:xfrm>
          <a:prstGeom prst="rect">
            <a:avLst/>
          </a:prstGeom>
        </p:spPr>
        <p:txBody>
          <a:bodyPr lIns="0" tIns="12065" rIns="0" bIns="0">
            <a:spAutoFit/>
          </a:bodyPr>
          <a:lstStyle/>
          <a:p>
            <a:pPr marL="12700" marR="0" defTabSz="914400">
              <a:lnSpc>
                <a:spcPts val="1195"/>
              </a:lnSpc>
              <a:spcBef>
                <a:spcPts val="95"/>
              </a:spcBef>
              <a:buClrTx/>
              <a:buSzTx/>
              <a:buFontTx/>
              <a:buNone/>
              <a:defRPr/>
            </a:pPr>
            <a:r>
              <a:rPr kumimoji="0" sz="1000" kern="1200" cap="none" spc="-10" normalizeH="0" baseline="0" noProof="0" dirty="0">
                <a:latin typeface="FreeSerif"/>
                <a:ea typeface="+mn-ea"/>
                <a:cs typeface="FreeSerif"/>
              </a:rPr>
              <a:t>2.1</a:t>
            </a:r>
            <a:endParaRPr kumimoji="0" sz="1000" kern="1200" cap="none" spc="0" normalizeH="0" baseline="0" noProof="0">
              <a:latin typeface="FreeSerif"/>
              <a:ea typeface="+mn-ea"/>
              <a:cs typeface="FreeSerif"/>
            </a:endParaRPr>
          </a:p>
          <a:p>
            <a:pPr marL="12700" marR="0" defTabSz="914400">
              <a:lnSpc>
                <a:spcPts val="1185"/>
              </a:lnSpc>
              <a:buClrTx/>
              <a:buSzTx/>
              <a:buFontTx/>
              <a:buNone/>
              <a:defRPr/>
            </a:pPr>
            <a:r>
              <a:rPr kumimoji="0" sz="1000" kern="1200" cap="none" spc="-10" normalizeH="0" baseline="0" noProof="0" dirty="0">
                <a:latin typeface="FreeSerif"/>
                <a:ea typeface="+mn-ea"/>
                <a:cs typeface="FreeSerif"/>
              </a:rPr>
              <a:t>2.2</a:t>
            </a:r>
            <a:endParaRPr kumimoji="0" sz="1000" kern="1200" cap="none" spc="0" normalizeH="0" baseline="0" noProof="0">
              <a:latin typeface="FreeSerif"/>
              <a:ea typeface="+mn-ea"/>
              <a:cs typeface="FreeSerif"/>
            </a:endParaRPr>
          </a:p>
          <a:p>
            <a:pPr marL="12700" marR="0" defTabSz="914400">
              <a:lnSpc>
                <a:spcPts val="1185"/>
              </a:lnSpc>
              <a:buClrTx/>
              <a:buSzTx/>
              <a:buFontTx/>
              <a:buNone/>
              <a:defRPr/>
            </a:pPr>
            <a:r>
              <a:rPr kumimoji="0" sz="1000" kern="1200" cap="none" spc="-10" normalizeH="0" baseline="0" noProof="0" dirty="0">
                <a:latin typeface="FreeSerif"/>
                <a:ea typeface="+mn-ea"/>
                <a:cs typeface="FreeSerif"/>
              </a:rPr>
              <a:t>2.3</a:t>
            </a:r>
            <a:endParaRPr kumimoji="0" sz="1000" kern="1200" cap="none" spc="0" normalizeH="0" baseline="0" noProof="0">
              <a:latin typeface="FreeSerif"/>
              <a:ea typeface="+mn-ea"/>
              <a:cs typeface="FreeSerif"/>
            </a:endParaRPr>
          </a:p>
          <a:p>
            <a:pPr marL="12700" marR="0" defTabSz="914400">
              <a:lnSpc>
                <a:spcPts val="1185"/>
              </a:lnSpc>
              <a:buClrTx/>
              <a:buSzTx/>
              <a:buFontTx/>
              <a:buNone/>
              <a:defRPr/>
            </a:pPr>
            <a:r>
              <a:rPr kumimoji="0" sz="1000" kern="1200" cap="none" spc="-10" normalizeH="0" baseline="0" noProof="0" dirty="0">
                <a:latin typeface="FreeSerif"/>
                <a:ea typeface="+mn-ea"/>
                <a:cs typeface="FreeSerif"/>
              </a:rPr>
              <a:t>2.4</a:t>
            </a:r>
            <a:endParaRPr kumimoji="0" sz="1000" kern="1200" cap="none" spc="0" normalizeH="0" baseline="0" noProof="0">
              <a:latin typeface="FreeSerif"/>
              <a:ea typeface="+mn-ea"/>
              <a:cs typeface="FreeSerif"/>
            </a:endParaRPr>
          </a:p>
          <a:p>
            <a:pPr marL="12700" marR="0" defTabSz="914400">
              <a:lnSpc>
                <a:spcPts val="1195"/>
              </a:lnSpc>
              <a:buClrTx/>
              <a:buSzTx/>
              <a:buFontTx/>
              <a:buNone/>
              <a:defRPr/>
            </a:pPr>
            <a:r>
              <a:rPr kumimoji="0" sz="1000" kern="1200" cap="none" spc="-10" normalizeH="0" baseline="0" noProof="0" dirty="0">
                <a:latin typeface="FreeSerif"/>
                <a:ea typeface="+mn-ea"/>
                <a:cs typeface="FreeSerif"/>
              </a:rPr>
              <a:t>2.5</a:t>
            </a:r>
            <a:endParaRPr kumimoji="0" sz="1000" kern="1200" cap="none" spc="0" normalizeH="0" baseline="0" noProof="0">
              <a:latin typeface="FreeSerif"/>
              <a:ea typeface="+mn-ea"/>
              <a:cs typeface="FreeSerif"/>
            </a:endParaRPr>
          </a:p>
        </p:txBody>
      </p:sp>
      <p:sp>
        <p:nvSpPr>
          <p:cNvPr id="9" name="object 9"/>
          <p:cNvSpPr txBox="1"/>
          <p:nvPr/>
        </p:nvSpPr>
        <p:spPr>
          <a:xfrm>
            <a:off x="1657350" y="5581650"/>
            <a:ext cx="201613" cy="158750"/>
          </a:xfrm>
          <a:prstGeom prst="rect">
            <a:avLst/>
          </a:prstGeom>
        </p:spPr>
        <p:txBody>
          <a:bodyPr lIns="0" tIns="12065" rIns="0" bIns="0">
            <a:spAutoFit/>
          </a:bodyPr>
          <a:lstStyle/>
          <a:p>
            <a:pPr marL="12700" marR="0" defTabSz="914400">
              <a:spcBef>
                <a:spcPts val="95"/>
              </a:spcBef>
              <a:buClrTx/>
              <a:buSzTx/>
              <a:buFontTx/>
              <a:buNone/>
              <a:defRPr/>
            </a:pPr>
            <a:r>
              <a:rPr kumimoji="0" sz="950" b="1" kern="1200" cap="none" spc="25" normalizeH="0" baseline="0" noProof="0" dirty="0">
                <a:latin typeface="Carlito"/>
                <a:ea typeface="+mn-ea"/>
                <a:cs typeface="Carlito"/>
              </a:rPr>
              <a:t>3</a:t>
            </a:r>
            <a:endParaRPr kumimoji="0" sz="950" kern="1200" cap="none" spc="0" normalizeH="0" baseline="0" noProof="0">
              <a:latin typeface="Carlito"/>
              <a:ea typeface="+mn-ea"/>
              <a:cs typeface="Carlito"/>
            </a:endParaRPr>
          </a:p>
        </p:txBody>
      </p:sp>
      <p:sp>
        <p:nvSpPr>
          <p:cNvPr id="10" name="object 10"/>
          <p:cNvSpPr txBox="1"/>
          <p:nvPr/>
        </p:nvSpPr>
        <p:spPr>
          <a:xfrm>
            <a:off x="1657350" y="5959475"/>
            <a:ext cx="404813" cy="319088"/>
          </a:xfrm>
          <a:prstGeom prst="rect">
            <a:avLst/>
          </a:prstGeom>
        </p:spPr>
        <p:txBody>
          <a:bodyPr lIns="0" tIns="12065" rIns="0" bIns="0">
            <a:spAutoFit/>
          </a:bodyPr>
          <a:lstStyle/>
          <a:p>
            <a:pPr marL="12700" marR="0" defTabSz="914400">
              <a:lnSpc>
                <a:spcPts val="1195"/>
              </a:lnSpc>
              <a:spcBef>
                <a:spcPts val="95"/>
              </a:spcBef>
              <a:buClrTx/>
              <a:buSzTx/>
              <a:buFontTx/>
              <a:buNone/>
              <a:defRPr/>
            </a:pPr>
            <a:r>
              <a:rPr kumimoji="0" sz="1000" kern="1200" cap="none" spc="-10" normalizeH="0" baseline="0" noProof="0" dirty="0">
                <a:latin typeface="FreeSerif"/>
                <a:ea typeface="+mn-ea"/>
                <a:cs typeface="FreeSerif"/>
              </a:rPr>
              <a:t>3.1</a:t>
            </a:r>
            <a:endParaRPr kumimoji="0" sz="1000" kern="1200" cap="none" spc="0" normalizeH="0" baseline="0" noProof="0">
              <a:latin typeface="FreeSerif"/>
              <a:ea typeface="+mn-ea"/>
              <a:cs typeface="FreeSerif"/>
            </a:endParaRPr>
          </a:p>
          <a:p>
            <a:pPr marL="12700" marR="0" defTabSz="914400">
              <a:lnSpc>
                <a:spcPts val="1195"/>
              </a:lnSpc>
              <a:buClrTx/>
              <a:buSzTx/>
              <a:buFontTx/>
              <a:buNone/>
              <a:defRPr/>
            </a:pPr>
            <a:r>
              <a:rPr kumimoji="0" sz="1000" kern="1200" cap="none" spc="-10" normalizeH="0" baseline="0" noProof="0" dirty="0">
                <a:latin typeface="FreeSerif"/>
                <a:ea typeface="+mn-ea"/>
                <a:cs typeface="FreeSerif"/>
              </a:rPr>
              <a:t>3.2</a:t>
            </a:r>
            <a:endParaRPr kumimoji="0" sz="1000" kern="1200" cap="none" spc="0" normalizeH="0" baseline="0" noProof="0">
              <a:latin typeface="FreeSerif"/>
              <a:ea typeface="+mn-ea"/>
              <a:cs typeface="FreeSerif"/>
            </a:endParaRPr>
          </a:p>
        </p:txBody>
      </p:sp>
      <p:sp>
        <p:nvSpPr>
          <p:cNvPr id="11" name="object 11"/>
          <p:cNvSpPr txBox="1"/>
          <p:nvPr/>
        </p:nvSpPr>
        <p:spPr>
          <a:xfrm rot="18360000">
            <a:off x="3971131" y="2929731"/>
            <a:ext cx="4268788" cy="923925"/>
          </a:xfrm>
          <a:prstGeom prst="rect">
            <a:avLst/>
          </a:prstGeom>
        </p:spPr>
        <p:txBody>
          <a:bodyPr lIns="0" tIns="0" rIns="0" bIns="0">
            <a:spAutoFit/>
          </a:bodyPr>
          <a:lstStyle/>
          <a:p>
            <a:pPr marR="0" defTabSz="914400">
              <a:lnSpc>
                <a:spcPts val="3600"/>
              </a:lnSpc>
              <a:buClrTx/>
              <a:buSzTx/>
              <a:buFontTx/>
              <a:buNone/>
              <a:defRPr/>
            </a:pPr>
            <a:r>
              <a:rPr kumimoji="0" sz="3600" b="1" i="1" kern="1200" cap="none" spc="-390" normalizeH="0" baseline="0" noProof="0" dirty="0">
                <a:solidFill>
                  <a:srgbClr val="CCCCCC"/>
                </a:solidFill>
                <a:latin typeface="Arial" panose="020B0604020202020204"/>
                <a:ea typeface="+mn-ea"/>
                <a:cs typeface="Arial" panose="020B0604020202020204"/>
              </a:rPr>
              <a:t>C</a:t>
            </a:r>
            <a:r>
              <a:rPr kumimoji="0" sz="3600" b="1" i="1" kern="1200" cap="none" spc="-335" normalizeH="0" baseline="0" noProof="0" dirty="0">
                <a:solidFill>
                  <a:srgbClr val="CCCCCC"/>
                </a:solidFill>
                <a:latin typeface="Arial" panose="020B0604020202020204"/>
                <a:ea typeface="+mn-ea"/>
                <a:cs typeface="Arial" panose="020B0604020202020204"/>
              </a:rPr>
              <a:t>O</a:t>
            </a:r>
            <a:r>
              <a:rPr kumimoji="0" sz="3600" b="1" i="1" kern="1200" cap="none" spc="-204" normalizeH="0" baseline="0" noProof="0" dirty="0">
                <a:solidFill>
                  <a:srgbClr val="CCCCCC"/>
                </a:solidFill>
                <a:latin typeface="Arial" panose="020B0604020202020204"/>
                <a:ea typeface="+mn-ea"/>
                <a:cs typeface="Arial" panose="020B0604020202020204"/>
              </a:rPr>
              <a:t>P</a:t>
            </a:r>
            <a:r>
              <a:rPr kumimoji="0" sz="3600" b="1" i="1" kern="1200" cap="none" spc="-455" normalizeH="0" baseline="0" noProof="0" dirty="0">
                <a:solidFill>
                  <a:srgbClr val="CCCCCC"/>
                </a:solidFill>
                <a:latin typeface="Arial" panose="020B0604020202020204"/>
                <a:ea typeface="+mn-ea"/>
                <a:cs typeface="Arial" panose="020B0604020202020204"/>
              </a:rPr>
              <a:t>Y</a:t>
            </a:r>
            <a:r>
              <a:rPr kumimoji="0" sz="3600" b="1" i="1" kern="1200" cap="none" spc="-260" normalizeH="0" baseline="0" noProof="0" dirty="0">
                <a:solidFill>
                  <a:srgbClr val="CCCCCC"/>
                </a:solidFill>
                <a:latin typeface="Arial" panose="020B0604020202020204"/>
                <a:ea typeface="+mn-ea"/>
                <a:cs typeface="Arial" panose="020B0604020202020204"/>
              </a:rPr>
              <a:t>R</a:t>
            </a:r>
            <a:r>
              <a:rPr kumimoji="0" sz="3600" b="1" i="1" kern="1200" cap="none" spc="-204" normalizeH="0" baseline="0" noProof="0" dirty="0">
                <a:solidFill>
                  <a:srgbClr val="CCCCCC"/>
                </a:solidFill>
                <a:latin typeface="Arial" panose="020B0604020202020204"/>
                <a:ea typeface="+mn-ea"/>
                <a:cs typeface="Arial" panose="020B0604020202020204"/>
              </a:rPr>
              <a:t>I</a:t>
            </a:r>
            <a:r>
              <a:rPr kumimoji="0" sz="3600" b="1" i="1" kern="1200" cap="none" spc="-300" normalizeH="0" baseline="0" noProof="0" dirty="0">
                <a:solidFill>
                  <a:srgbClr val="CCCCCC"/>
                </a:solidFill>
                <a:latin typeface="Arial" panose="020B0604020202020204"/>
                <a:ea typeface="+mn-ea"/>
                <a:cs typeface="Arial" panose="020B0604020202020204"/>
              </a:rPr>
              <a:t>G</a:t>
            </a:r>
            <a:r>
              <a:rPr kumimoji="0" sz="3600" b="1" i="1" kern="1200" cap="none" spc="-265" normalizeH="0" baseline="0" noProof="0" dirty="0">
                <a:solidFill>
                  <a:srgbClr val="CCCCCC"/>
                </a:solidFill>
                <a:latin typeface="Arial" panose="020B0604020202020204"/>
                <a:ea typeface="+mn-ea"/>
                <a:cs typeface="Arial" panose="020B0604020202020204"/>
              </a:rPr>
              <a:t>H</a:t>
            </a:r>
            <a:r>
              <a:rPr kumimoji="0" sz="3600" b="1" i="1" kern="1200" cap="none" spc="-430" normalizeH="0" baseline="0" noProof="0" dirty="0">
                <a:solidFill>
                  <a:srgbClr val="CCCCCC"/>
                </a:solidFill>
                <a:latin typeface="Arial" panose="020B0604020202020204"/>
                <a:ea typeface="+mn-ea"/>
                <a:cs typeface="Arial" panose="020B0604020202020204"/>
              </a:rPr>
              <a:t>T</a:t>
            </a:r>
            <a:r>
              <a:rPr kumimoji="0" sz="3600" b="1" i="1" kern="1200" cap="none" spc="-350" normalizeH="0" baseline="0" noProof="0" dirty="0">
                <a:solidFill>
                  <a:srgbClr val="CCCCCC"/>
                </a:solidFill>
                <a:latin typeface="Arial" panose="020B0604020202020204"/>
                <a:ea typeface="+mn-ea"/>
                <a:cs typeface="Arial" panose="020B0604020202020204"/>
              </a:rPr>
              <a:t>E</a:t>
            </a:r>
            <a:r>
              <a:rPr kumimoji="0" sz="3600" b="1" i="1" kern="1200" cap="none" spc="0" normalizeH="0" baseline="0" noProof="0" dirty="0">
                <a:solidFill>
                  <a:srgbClr val="CCCCCC"/>
                </a:solidFill>
                <a:latin typeface="Arial" panose="020B0604020202020204"/>
                <a:ea typeface="+mn-ea"/>
                <a:cs typeface="Arial" panose="020B0604020202020204"/>
              </a:rPr>
              <a:t>D</a:t>
            </a:r>
            <a:r>
              <a:rPr kumimoji="0" sz="3600" b="1" i="1" kern="1200" cap="none" spc="-600" normalizeH="0" baseline="0" noProof="0" dirty="0">
                <a:solidFill>
                  <a:srgbClr val="CCCCCC"/>
                </a:solidFill>
                <a:latin typeface="Arial" panose="020B0604020202020204"/>
                <a:ea typeface="+mn-ea"/>
                <a:cs typeface="Arial" panose="020B0604020202020204"/>
              </a:rPr>
              <a:t> </a:t>
            </a:r>
            <a:r>
              <a:rPr kumimoji="0" sz="3600" b="1" i="1" kern="1200" cap="none" spc="-220" normalizeH="0" baseline="0" noProof="0" dirty="0">
                <a:solidFill>
                  <a:srgbClr val="CCCCCC"/>
                </a:solidFill>
                <a:latin typeface="Arial" panose="020B0604020202020204"/>
                <a:ea typeface="+mn-ea"/>
                <a:cs typeface="Arial" panose="020B0604020202020204"/>
              </a:rPr>
              <a:t>M</a:t>
            </a:r>
            <a:r>
              <a:rPr kumimoji="0" sz="3600" b="1" i="1" kern="1200" cap="none" spc="-350" normalizeH="0" baseline="0" noProof="0" dirty="0">
                <a:solidFill>
                  <a:srgbClr val="CCCCCC"/>
                </a:solidFill>
                <a:latin typeface="Arial" panose="020B0604020202020204"/>
                <a:ea typeface="+mn-ea"/>
                <a:cs typeface="Arial" panose="020B0604020202020204"/>
              </a:rPr>
              <a:t>A</a:t>
            </a:r>
            <a:r>
              <a:rPr kumimoji="0" sz="3600" b="1" i="1" kern="1200" cap="none" spc="-425" normalizeH="0" baseline="0" noProof="0" dirty="0">
                <a:solidFill>
                  <a:srgbClr val="CCCCCC"/>
                </a:solidFill>
                <a:latin typeface="Arial" panose="020B0604020202020204"/>
                <a:ea typeface="+mn-ea"/>
                <a:cs typeface="Arial" panose="020B0604020202020204"/>
              </a:rPr>
              <a:t>T</a:t>
            </a:r>
            <a:r>
              <a:rPr kumimoji="0" sz="3600" b="1" i="1" kern="1200" cap="none" spc="-270" normalizeH="0" baseline="0" noProof="0" dirty="0">
                <a:solidFill>
                  <a:srgbClr val="CCCCCC"/>
                </a:solidFill>
                <a:latin typeface="Arial" panose="020B0604020202020204"/>
                <a:ea typeface="+mn-ea"/>
                <a:cs typeface="Arial" panose="020B0604020202020204"/>
              </a:rPr>
              <a:t>E</a:t>
            </a:r>
            <a:r>
              <a:rPr kumimoji="0" sz="3600" b="1" i="1" kern="1200" cap="none" spc="-285" normalizeH="0" baseline="0" noProof="0" dirty="0">
                <a:solidFill>
                  <a:srgbClr val="CCCCCC"/>
                </a:solidFill>
                <a:latin typeface="Arial" panose="020B0604020202020204"/>
                <a:ea typeface="+mn-ea"/>
                <a:cs typeface="Arial" panose="020B0604020202020204"/>
              </a:rPr>
              <a:t>R</a:t>
            </a:r>
            <a:r>
              <a:rPr kumimoji="0" sz="3600" b="1" i="1" kern="1200" cap="none" spc="-200" normalizeH="0" baseline="0" noProof="0" dirty="0">
                <a:solidFill>
                  <a:srgbClr val="CCCCCC"/>
                </a:solidFill>
                <a:latin typeface="Arial" panose="020B0604020202020204"/>
                <a:ea typeface="+mn-ea"/>
                <a:cs typeface="Arial" panose="020B0604020202020204"/>
              </a:rPr>
              <a:t>I</a:t>
            </a:r>
            <a:r>
              <a:rPr kumimoji="0" sz="3600" b="1" i="1" kern="1200" cap="none" spc="-190" normalizeH="0" baseline="0" noProof="0" dirty="0">
                <a:solidFill>
                  <a:srgbClr val="CCCCCC"/>
                </a:solidFill>
                <a:latin typeface="Arial" panose="020B0604020202020204"/>
                <a:ea typeface="+mn-ea"/>
                <a:cs typeface="Arial" panose="020B0604020202020204"/>
              </a:rPr>
              <a:t>AL</a:t>
            </a:r>
            <a:endParaRPr kumimoji="0" sz="3600" kern="1200" cap="none" spc="0" normalizeH="0" baseline="0" noProof="0">
              <a:latin typeface="Arial" panose="020B0604020202020204"/>
              <a:ea typeface="+mn-ea"/>
              <a:cs typeface="Arial" panose="020B0604020202020204"/>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76288" y="506413"/>
            <a:ext cx="346075" cy="134938"/>
          </a:xfrm>
          <a:prstGeom prst="rect">
            <a:avLst/>
          </a:prstGeom>
        </p:spPr>
        <p:txBody>
          <a:bodyPr lIns="0" tIns="12065" rIns="0" bIns="0">
            <a:spAutoFit/>
          </a:bodyPr>
          <a:lstStyle/>
          <a:p>
            <a:pPr marL="12700" marR="0" defTabSz="914400">
              <a:spcBef>
                <a:spcPts val="95"/>
              </a:spcBef>
              <a:buClrTx/>
              <a:buSzTx/>
              <a:buFontTx/>
              <a:buNone/>
              <a:defRPr/>
            </a:pPr>
            <a:r>
              <a:rPr kumimoji="0" sz="800" b="1" kern="1200" cap="none" spc="10" normalizeH="0" baseline="0" noProof="0" dirty="0">
                <a:latin typeface="Carlito"/>
                <a:ea typeface="+mn-ea"/>
                <a:cs typeface="Carlito"/>
              </a:rPr>
              <a:t>viii</a:t>
            </a:r>
            <a:endParaRPr kumimoji="0" sz="800" kern="1200" cap="none" spc="0" normalizeH="0" baseline="0" noProof="0">
              <a:latin typeface="Carlito"/>
              <a:ea typeface="+mn-ea"/>
              <a:cs typeface="Carlito"/>
            </a:endParaRPr>
          </a:p>
        </p:txBody>
      </p:sp>
      <p:sp>
        <p:nvSpPr>
          <p:cNvPr id="46083" name="object 3"/>
          <p:cNvSpPr/>
          <p:nvPr/>
        </p:nvSpPr>
        <p:spPr>
          <a:xfrm>
            <a:off x="1173163" y="509588"/>
            <a:ext cx="28575" cy="180975"/>
          </a:xfrm>
          <a:custGeom>
            <a:avLst/>
            <a:gdLst>
              <a:gd name="txL" fmla="*/ 0 w 12700"/>
              <a:gd name="txT" fmla="*/ 0 h 216534"/>
              <a:gd name="txR" fmla="*/ 12700 w 12700"/>
              <a:gd name="txB" fmla="*/ 216534 h 216534"/>
            </a:gdLst>
            <a:ahLst/>
            <a:cxnLst/>
            <a:rect l="txL" t="txT" r="txR" b="txB"/>
            <a:pathLst>
              <a:path w="12700" h="216534">
                <a:moveTo>
                  <a:pt x="12687" y="0"/>
                </a:moveTo>
                <a:lnTo>
                  <a:pt x="0" y="0"/>
                </a:lnTo>
                <a:lnTo>
                  <a:pt x="0" y="216026"/>
                </a:lnTo>
                <a:lnTo>
                  <a:pt x="12687" y="216026"/>
                </a:lnTo>
                <a:lnTo>
                  <a:pt x="12687" y="0"/>
                </a:lnTo>
                <a:close/>
              </a:path>
            </a:pathLst>
          </a:custGeom>
          <a:solidFill>
            <a:srgbClr val="000000"/>
          </a:solidFill>
          <a:ln w="9525">
            <a:noFill/>
          </a:ln>
        </p:spPr>
        <p:txBody>
          <a:bodyPr lIns="0" tIns="0" rIns="0" bIns="0"/>
          <a:lstStyle/>
          <a:p>
            <a:endParaRPr dirty="0">
              <a:latin typeface="Arial" panose="020B0604020202020204" pitchFamily="34" charset="0"/>
            </a:endParaRPr>
          </a:p>
        </p:txBody>
      </p:sp>
      <p:sp>
        <p:nvSpPr>
          <p:cNvPr id="4" name="object 4"/>
          <p:cNvSpPr txBox="1"/>
          <p:nvPr/>
        </p:nvSpPr>
        <p:spPr>
          <a:xfrm>
            <a:off x="1333500" y="506413"/>
            <a:ext cx="865188" cy="134938"/>
          </a:xfrm>
          <a:prstGeom prst="rect">
            <a:avLst/>
          </a:prstGeom>
        </p:spPr>
        <p:txBody>
          <a:bodyPr lIns="0" tIns="12065" rIns="0" bIns="0">
            <a:spAutoFit/>
          </a:bodyPr>
          <a:lstStyle/>
          <a:p>
            <a:pPr marL="12700" marR="0" defTabSz="914400">
              <a:spcBef>
                <a:spcPts val="95"/>
              </a:spcBef>
              <a:buClrTx/>
              <a:buSzTx/>
              <a:buFontTx/>
              <a:buNone/>
              <a:defRPr/>
            </a:pPr>
            <a:r>
              <a:rPr kumimoji="0" sz="800" i="1" kern="1200" cap="none" spc="-50" normalizeH="0" baseline="0" noProof="0" dirty="0">
                <a:latin typeface="Arial" panose="020B0604020202020204"/>
                <a:ea typeface="+mn-ea"/>
                <a:cs typeface="Arial" panose="020B0604020202020204"/>
              </a:rPr>
              <a:t>Contents</a:t>
            </a:r>
            <a:endParaRPr kumimoji="0" sz="800" kern="1200" cap="none" spc="0" normalizeH="0" baseline="0" noProof="0">
              <a:latin typeface="Arial" panose="020B0604020202020204"/>
              <a:ea typeface="+mn-ea"/>
              <a:cs typeface="Arial" panose="020B0604020202020204"/>
            </a:endParaRPr>
          </a:p>
        </p:txBody>
      </p:sp>
      <p:sp>
        <p:nvSpPr>
          <p:cNvPr id="5" name="object 5"/>
          <p:cNvSpPr txBox="1"/>
          <p:nvPr/>
        </p:nvSpPr>
        <p:spPr>
          <a:xfrm>
            <a:off x="1333500" y="1622425"/>
            <a:ext cx="200025" cy="157163"/>
          </a:xfrm>
          <a:prstGeom prst="rect">
            <a:avLst/>
          </a:prstGeom>
        </p:spPr>
        <p:txBody>
          <a:bodyPr lIns="0" tIns="12065" rIns="0" bIns="0">
            <a:spAutoFit/>
          </a:bodyPr>
          <a:lstStyle/>
          <a:p>
            <a:pPr marL="12700" marR="0" defTabSz="914400">
              <a:spcBef>
                <a:spcPts val="95"/>
              </a:spcBef>
              <a:buClrTx/>
              <a:buSzTx/>
              <a:buFontTx/>
              <a:buNone/>
              <a:defRPr/>
            </a:pPr>
            <a:r>
              <a:rPr kumimoji="0" sz="950" b="1" kern="1200" cap="none" spc="25" normalizeH="0" baseline="0" noProof="0" dirty="0">
                <a:latin typeface="Carlito"/>
                <a:ea typeface="+mn-ea"/>
                <a:cs typeface="Carlito"/>
              </a:rPr>
              <a:t>4</a:t>
            </a:r>
            <a:endParaRPr kumimoji="0" sz="950" kern="1200" cap="none" spc="0" normalizeH="0" baseline="0" noProof="0">
              <a:latin typeface="Carlito"/>
              <a:ea typeface="+mn-ea"/>
              <a:cs typeface="Carlito"/>
            </a:endParaRPr>
          </a:p>
        </p:txBody>
      </p:sp>
      <p:sp>
        <p:nvSpPr>
          <p:cNvPr id="6" name="object 6"/>
          <p:cNvSpPr txBox="1"/>
          <p:nvPr/>
        </p:nvSpPr>
        <p:spPr>
          <a:xfrm>
            <a:off x="1333500" y="3767138"/>
            <a:ext cx="200025" cy="158750"/>
          </a:xfrm>
          <a:prstGeom prst="rect">
            <a:avLst/>
          </a:prstGeom>
        </p:spPr>
        <p:txBody>
          <a:bodyPr lIns="0" tIns="12065" rIns="0" bIns="0">
            <a:spAutoFit/>
          </a:bodyPr>
          <a:lstStyle/>
          <a:p>
            <a:pPr marL="12700" marR="0" defTabSz="914400">
              <a:spcBef>
                <a:spcPts val="95"/>
              </a:spcBef>
              <a:buClrTx/>
              <a:buSzTx/>
              <a:buFontTx/>
              <a:buNone/>
              <a:defRPr/>
            </a:pPr>
            <a:r>
              <a:rPr kumimoji="0" sz="950" b="1" kern="1200" cap="none" spc="25" normalizeH="0" baseline="0" noProof="0" dirty="0">
                <a:latin typeface="Carlito"/>
                <a:ea typeface="+mn-ea"/>
                <a:cs typeface="Carlito"/>
              </a:rPr>
              <a:t>5</a:t>
            </a:r>
            <a:endParaRPr kumimoji="0" sz="950" kern="1200" cap="none" spc="0" normalizeH="0" baseline="0" noProof="0">
              <a:latin typeface="Carlito"/>
              <a:ea typeface="+mn-ea"/>
              <a:cs typeface="Carlito"/>
            </a:endParaRPr>
          </a:p>
        </p:txBody>
      </p:sp>
      <p:sp>
        <p:nvSpPr>
          <p:cNvPr id="7" name="object 7"/>
          <p:cNvSpPr txBox="1"/>
          <p:nvPr/>
        </p:nvSpPr>
        <p:spPr>
          <a:xfrm>
            <a:off x="1333500" y="5156200"/>
            <a:ext cx="200025" cy="158750"/>
          </a:xfrm>
          <a:prstGeom prst="rect">
            <a:avLst/>
          </a:prstGeom>
        </p:spPr>
        <p:txBody>
          <a:bodyPr lIns="0" tIns="12065" rIns="0" bIns="0">
            <a:spAutoFit/>
          </a:bodyPr>
          <a:lstStyle/>
          <a:p>
            <a:pPr marL="12700" marR="0" defTabSz="914400">
              <a:spcBef>
                <a:spcPts val="95"/>
              </a:spcBef>
              <a:buClrTx/>
              <a:buSzTx/>
              <a:buFontTx/>
              <a:buNone/>
              <a:defRPr/>
            </a:pPr>
            <a:r>
              <a:rPr kumimoji="0" sz="950" b="1" kern="1200" cap="none" spc="25" normalizeH="0" baseline="0" noProof="0" dirty="0">
                <a:latin typeface="Carlito"/>
                <a:ea typeface="+mn-ea"/>
                <a:cs typeface="Carlito"/>
              </a:rPr>
              <a:t>6</a:t>
            </a:r>
            <a:endParaRPr kumimoji="0" sz="950" kern="1200" cap="none" spc="0" normalizeH="0" baseline="0" noProof="0">
              <a:latin typeface="Carlito"/>
              <a:ea typeface="+mn-ea"/>
              <a:cs typeface="Carlito"/>
            </a:endParaRPr>
          </a:p>
        </p:txBody>
      </p:sp>
      <p:sp>
        <p:nvSpPr>
          <p:cNvPr id="8" name="object 8"/>
          <p:cNvSpPr txBox="1"/>
          <p:nvPr/>
        </p:nvSpPr>
        <p:spPr>
          <a:xfrm>
            <a:off x="1333500" y="731838"/>
            <a:ext cx="8202613" cy="6605588"/>
          </a:xfrm>
          <a:prstGeom prst="rect">
            <a:avLst/>
          </a:prstGeom>
        </p:spPr>
        <p:txBody>
          <a:bodyPr lIns="0" tIns="12065" rIns="0" bIns="0">
            <a:spAutoFit/>
          </a:bodyPr>
          <a:lstStyle/>
          <a:p>
            <a:pPr marL="527685" marR="0" lvl="1" indent="-515620" algn="l" defTabSz="914400" rtl="0" eaLnBrk="0" fontAlgn="base" latinLnBrk="0" hangingPunct="0">
              <a:lnSpc>
                <a:spcPts val="1195"/>
              </a:lnSpc>
              <a:spcBef>
                <a:spcPts val="95"/>
              </a:spcBef>
              <a:spcAft>
                <a:spcPct val="0"/>
              </a:spcAft>
              <a:buClrTx/>
              <a:buSzTx/>
              <a:buFontTx/>
              <a:buAutoNum type="arabicPeriod" startAt="3"/>
              <a:tabLst>
                <a:tab pos="527685" algn="l"/>
                <a:tab pos="528320" algn="l"/>
              </a:tabLst>
              <a:defRPr/>
            </a:pPr>
            <a:r>
              <a:rPr kumimoji="0" sz="1000" b="0" i="0" u="none" strike="noStrike" kern="1200" cap="none" spc="5" normalizeH="0" baseline="0" noProof="0" dirty="0">
                <a:ln>
                  <a:noFill/>
                </a:ln>
                <a:solidFill>
                  <a:schemeClr val="tx1"/>
                </a:solidFill>
                <a:effectLst/>
                <a:uLnTx/>
                <a:uFillTx/>
                <a:latin typeface="FreeSerif"/>
                <a:ea typeface="+mn-ea"/>
                <a:cs typeface="FreeSerif"/>
              </a:rPr>
              <a:t>Waveform </a:t>
            </a:r>
            <a:r>
              <a:rPr kumimoji="0" sz="1000" b="0" i="0" u="none" strike="noStrike" kern="1200" cap="none" spc="40" normalizeH="0" baseline="0" noProof="0" dirty="0">
                <a:ln>
                  <a:noFill/>
                </a:ln>
                <a:solidFill>
                  <a:schemeClr val="tx1"/>
                </a:solidFill>
                <a:effectLst/>
                <a:uLnTx/>
                <a:uFillTx/>
                <a:latin typeface="FreeSerif"/>
                <a:ea typeface="+mn-ea"/>
                <a:cs typeface="FreeSerif"/>
              </a:rPr>
              <a:t>and </a:t>
            </a:r>
            <a:r>
              <a:rPr kumimoji="0" sz="1000" b="0" i="0" u="none" strike="noStrike" kern="1200" cap="none" spc="15" normalizeH="0" baseline="0" noProof="0" dirty="0">
                <a:ln>
                  <a:noFill/>
                </a:ln>
                <a:solidFill>
                  <a:schemeClr val="tx1"/>
                </a:solidFill>
                <a:effectLst/>
                <a:uLnTx/>
                <a:uFillTx/>
                <a:latin typeface="FreeSerif"/>
                <a:ea typeface="+mn-ea"/>
                <a:cs typeface="FreeSerif"/>
              </a:rPr>
              <a:t>Transceiver </a:t>
            </a:r>
            <a:r>
              <a:rPr kumimoji="0" sz="1000" b="0" i="0" u="none" strike="noStrike" kern="1200" cap="none" spc="20" normalizeH="0" baseline="0" noProof="0" dirty="0">
                <a:ln>
                  <a:noFill/>
                </a:ln>
                <a:solidFill>
                  <a:schemeClr val="tx1"/>
                </a:solidFill>
                <a:effectLst/>
                <a:uLnTx/>
                <a:uFillTx/>
                <a:latin typeface="FreeSerif"/>
                <a:ea typeface="+mn-ea"/>
                <a:cs typeface="FreeSerif"/>
              </a:rPr>
              <a:t>Design</a:t>
            </a:r>
            <a:r>
              <a:rPr kumimoji="0" sz="1000" b="0" i="0" u="none" strike="noStrike" kern="1200" cap="none" spc="65"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43</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30" normalizeH="0" baseline="0" noProof="0" dirty="0">
                <a:ln>
                  <a:noFill/>
                </a:ln>
                <a:solidFill>
                  <a:schemeClr val="tx1"/>
                </a:solidFill>
                <a:effectLst/>
                <a:uLnTx/>
                <a:uFillTx/>
                <a:latin typeface="FreeSerif"/>
                <a:ea typeface="+mn-ea"/>
                <a:cs typeface="FreeSerif"/>
              </a:rPr>
              <a:t>Multi-tone </a:t>
            </a:r>
            <a:r>
              <a:rPr kumimoji="0" sz="1000" b="0" i="0" u="none" strike="noStrike" kern="1200" cap="none" spc="-30" normalizeH="0" baseline="0" noProof="0" dirty="0">
                <a:ln>
                  <a:noFill/>
                </a:ln>
                <a:solidFill>
                  <a:schemeClr val="tx1"/>
                </a:solidFill>
                <a:effectLst/>
                <a:uLnTx/>
                <a:uFillTx/>
                <a:latin typeface="FreeSerif"/>
                <a:ea typeface="+mn-ea"/>
                <a:cs typeface="FreeSerif"/>
              </a:rPr>
              <a:t>(PAPR) </a:t>
            </a:r>
            <a:r>
              <a:rPr kumimoji="0" sz="1000" b="0" i="0" u="none" strike="noStrike" kern="1200" cap="none" spc="25" normalizeH="0" baseline="0" noProof="0" dirty="0">
                <a:ln>
                  <a:noFill/>
                </a:ln>
                <a:solidFill>
                  <a:schemeClr val="tx1"/>
                </a:solidFill>
                <a:effectLst/>
                <a:uLnTx/>
                <a:uFillTx/>
                <a:latin typeface="FreeSerif"/>
                <a:ea typeface="+mn-ea"/>
                <a:cs typeface="FreeSerif"/>
              </a:rPr>
              <a:t>based SWIPT</a:t>
            </a:r>
            <a:r>
              <a:rPr kumimoji="0" sz="1000" b="0" i="0" u="none" strike="noStrike" kern="1200" cap="none" spc="95"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43</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20" normalizeH="0" baseline="0" noProof="0" dirty="0">
                <a:ln>
                  <a:noFill/>
                </a:ln>
                <a:solidFill>
                  <a:schemeClr val="tx1"/>
                </a:solidFill>
                <a:effectLst/>
                <a:uLnTx/>
                <a:uFillTx/>
                <a:latin typeface="FreeSerif"/>
                <a:ea typeface="+mn-ea"/>
                <a:cs typeface="FreeSerif"/>
              </a:rPr>
              <a:t>Dual </a:t>
            </a:r>
            <a:r>
              <a:rPr kumimoji="0" sz="1000" b="0" i="0" u="none" strike="noStrike" kern="1200" cap="none" spc="30" normalizeH="0" baseline="0" noProof="0" dirty="0">
                <a:ln>
                  <a:noFill/>
                </a:ln>
                <a:solidFill>
                  <a:schemeClr val="tx1"/>
                </a:solidFill>
                <a:effectLst/>
                <a:uLnTx/>
                <a:uFillTx/>
                <a:latin typeface="FreeSerif"/>
                <a:ea typeface="+mn-ea"/>
                <a:cs typeface="FreeSerif"/>
              </a:rPr>
              <a:t>Mode </a:t>
            </a:r>
            <a:r>
              <a:rPr kumimoji="0" sz="1000" b="0" i="0" u="none" strike="noStrike" kern="1200" cap="none" spc="25" normalizeH="0" baseline="0" noProof="0" dirty="0">
                <a:ln>
                  <a:noFill/>
                </a:ln>
                <a:solidFill>
                  <a:schemeClr val="tx1"/>
                </a:solidFill>
                <a:effectLst/>
                <a:uLnTx/>
                <a:uFillTx/>
                <a:latin typeface="FreeSerif"/>
                <a:ea typeface="+mn-ea"/>
                <a:cs typeface="FreeSerif"/>
              </a:rPr>
              <a:t>SWIPT</a:t>
            </a:r>
            <a:r>
              <a:rPr kumimoji="0" sz="1000" b="0" i="0" u="none" strike="noStrike" kern="1200" cap="none" spc="9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48</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1" indent="-515620" algn="l" defTabSz="914400" rtl="0" eaLnBrk="0" fontAlgn="base" latinLnBrk="0" hangingPunct="0">
              <a:lnSpc>
                <a:spcPts val="1195"/>
              </a:lnSpc>
              <a:spcBef>
                <a:spcPct val="0"/>
              </a:spcBef>
              <a:spcAft>
                <a:spcPct val="0"/>
              </a:spcAft>
              <a:buClrTx/>
              <a:buSzTx/>
              <a:buFontTx/>
              <a:buAutoNum type="arabicPeriod" startAt="3"/>
              <a:tabLst>
                <a:tab pos="527685" algn="l"/>
                <a:tab pos="528320" algn="l"/>
              </a:tabLst>
              <a:defRPr/>
            </a:pPr>
            <a:r>
              <a:rPr kumimoji="0" sz="1000" b="0" i="0" u="none" strike="noStrike" kern="1200" cap="none" spc="10" normalizeH="0" baseline="0" noProof="0" dirty="0">
                <a:ln>
                  <a:noFill/>
                </a:ln>
                <a:solidFill>
                  <a:schemeClr val="tx1"/>
                </a:solidFill>
                <a:effectLst/>
                <a:uLnTx/>
                <a:uFillTx/>
                <a:latin typeface="FreeSerif"/>
                <a:ea typeface="+mn-ea"/>
                <a:cs typeface="FreeSerif"/>
              </a:rPr>
              <a:t>Energy </a:t>
            </a:r>
            <a:r>
              <a:rPr kumimoji="0" sz="1000" b="0" i="0" u="none" strike="noStrike" kern="1200" cap="none" spc="25" normalizeH="0" baseline="0" noProof="0" dirty="0">
                <a:ln>
                  <a:noFill/>
                </a:ln>
                <a:solidFill>
                  <a:schemeClr val="tx1"/>
                </a:solidFill>
                <a:effectLst/>
                <a:uLnTx/>
                <a:uFillTx/>
                <a:latin typeface="FreeSerif"/>
                <a:ea typeface="+mn-ea"/>
                <a:cs typeface="FreeSerif"/>
              </a:rPr>
              <a:t>Harvesting </a:t>
            </a:r>
            <a:r>
              <a:rPr kumimoji="0" sz="1000" b="0" i="0" u="none" strike="noStrike" kern="1200" cap="none" spc="15" normalizeH="0" baseline="0" noProof="0" dirty="0">
                <a:ln>
                  <a:noFill/>
                </a:ln>
                <a:solidFill>
                  <a:schemeClr val="tx1"/>
                </a:solidFill>
                <a:effectLst/>
                <a:uLnTx/>
                <a:uFillTx/>
                <a:latin typeface="FreeSerif"/>
                <a:ea typeface="+mn-ea"/>
                <a:cs typeface="FreeSerif"/>
              </a:rPr>
              <a:t>Circuit </a:t>
            </a:r>
            <a:r>
              <a:rPr kumimoji="0" sz="1000" b="0" i="0" u="none" strike="noStrike" kern="1200" cap="none" spc="20" normalizeH="0" baseline="0" noProof="0" dirty="0">
                <a:ln>
                  <a:noFill/>
                </a:ln>
                <a:solidFill>
                  <a:schemeClr val="tx1"/>
                </a:solidFill>
                <a:effectLst/>
                <a:uLnTx/>
                <a:uFillTx/>
                <a:latin typeface="FreeSerif"/>
                <a:ea typeface="+mn-ea"/>
                <a:cs typeface="FreeSerif"/>
              </a:rPr>
              <a:t>Design</a:t>
            </a:r>
            <a:r>
              <a:rPr kumimoji="0" sz="1000" b="0" i="0" u="none" strike="noStrike" kern="1200" cap="none" spc="85"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53</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1" indent="-515620" algn="l" defTabSz="914400" rtl="0" eaLnBrk="0" fontAlgn="base" latinLnBrk="0" hangingPunct="0">
              <a:lnSpc>
                <a:spcPts val="1195"/>
              </a:lnSpc>
              <a:spcBef>
                <a:spcPct val="0"/>
              </a:spcBef>
              <a:spcAft>
                <a:spcPct val="0"/>
              </a:spcAft>
              <a:buClrTx/>
              <a:buSzTx/>
              <a:buFontTx/>
              <a:buAutoNum type="arabicPeriod" startAt="3"/>
              <a:tabLst>
                <a:tab pos="527685" algn="l"/>
                <a:tab pos="528320" algn="l"/>
              </a:tabLst>
              <a:defRPr/>
            </a:pPr>
            <a:r>
              <a:rPr kumimoji="0" sz="1000" b="0" i="0" u="none" strike="noStrike" kern="1200" cap="none" spc="20" normalizeH="0" baseline="0" noProof="0" dirty="0">
                <a:ln>
                  <a:noFill/>
                </a:ln>
                <a:solidFill>
                  <a:schemeClr val="tx1"/>
                </a:solidFill>
                <a:effectLst/>
                <a:uLnTx/>
                <a:uFillTx/>
                <a:latin typeface="FreeSerif"/>
                <a:ea typeface="+mn-ea"/>
                <a:cs typeface="FreeSerif"/>
              </a:rPr>
              <a:t>Discussion </a:t>
            </a:r>
            <a:r>
              <a:rPr kumimoji="0" sz="1000" b="0" i="0" u="none" strike="noStrike" kern="1200" cap="none" spc="40" normalizeH="0" baseline="0" noProof="0" dirty="0">
                <a:ln>
                  <a:noFill/>
                </a:ln>
                <a:solidFill>
                  <a:schemeClr val="tx1"/>
                </a:solidFill>
                <a:effectLst/>
                <a:uLnTx/>
                <a:uFillTx/>
                <a:latin typeface="FreeSerif"/>
                <a:ea typeface="+mn-ea"/>
                <a:cs typeface="FreeSerif"/>
              </a:rPr>
              <a:t>and </a:t>
            </a:r>
            <a:r>
              <a:rPr kumimoji="0" sz="1000" b="0" i="0" u="none" strike="noStrike" kern="1200" cap="none" spc="25" normalizeH="0" baseline="0" noProof="0" dirty="0">
                <a:ln>
                  <a:noFill/>
                </a:ln>
                <a:solidFill>
                  <a:schemeClr val="tx1"/>
                </a:solidFill>
                <a:effectLst/>
                <a:uLnTx/>
                <a:uFillTx/>
                <a:latin typeface="FreeSerif"/>
                <a:ea typeface="+mn-ea"/>
                <a:cs typeface="FreeSerif"/>
              </a:rPr>
              <a:t>Conclusion</a:t>
            </a:r>
            <a:r>
              <a:rPr kumimoji="0" sz="1000" b="0" i="0" u="none" strike="noStrike" kern="1200" cap="none" spc="85"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58</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defTabSz="914400">
              <a:lnSpc>
                <a:spcPts val="1195"/>
              </a:lnSpc>
              <a:buClrTx/>
              <a:buSzTx/>
              <a:buFontTx/>
              <a:buNone/>
              <a:defRPr/>
            </a:pPr>
            <a:r>
              <a:rPr kumimoji="0" sz="1000" kern="1200" cap="none" spc="10" normalizeH="0" baseline="0" noProof="0" dirty="0">
                <a:latin typeface="FreeSerif"/>
                <a:ea typeface="+mn-ea"/>
                <a:cs typeface="FreeSerif"/>
              </a:rPr>
              <a:t>Bibliography</a:t>
            </a:r>
            <a:r>
              <a:rPr kumimoji="0" sz="1000" kern="1200" cap="none" spc="220" normalizeH="0" baseline="0" noProof="0" dirty="0">
                <a:latin typeface="FreeSerif"/>
                <a:ea typeface="+mn-ea"/>
                <a:cs typeface="FreeSerif"/>
              </a:rPr>
              <a:t> </a:t>
            </a:r>
            <a:r>
              <a:rPr kumimoji="0" sz="1000" i="1" kern="1200" cap="none" spc="0" normalizeH="0" baseline="0" noProof="0" dirty="0">
                <a:latin typeface="Times New Roman" panose="02020603050405020304"/>
                <a:ea typeface="+mn-ea"/>
                <a:cs typeface="Times New Roman" panose="02020603050405020304"/>
              </a:rPr>
              <a:t>58</a:t>
            </a:r>
            <a:endParaRPr kumimoji="0" sz="1000" kern="1200" cap="none" spc="0" normalizeH="0" baseline="0" noProof="0">
              <a:latin typeface="Times New Roman" panose="02020603050405020304"/>
              <a:ea typeface="+mn-ea"/>
              <a:cs typeface="Times New Roman" panose="02020603050405020304"/>
            </a:endParaRPr>
          </a:p>
          <a:p>
            <a:pPr marL="527685" marR="0" defTabSz="914400">
              <a:spcBef>
                <a:spcPts val="1205"/>
              </a:spcBef>
              <a:buClrTx/>
              <a:buSzTx/>
              <a:buFontTx/>
              <a:buNone/>
              <a:defRPr/>
            </a:pPr>
            <a:r>
              <a:rPr kumimoji="0" sz="950" b="1" kern="1200" cap="none" spc="15" normalizeH="0" baseline="0" noProof="0" dirty="0">
                <a:latin typeface="Carlito"/>
                <a:ea typeface="+mn-ea"/>
                <a:cs typeface="Carlito"/>
              </a:rPr>
              <a:t>Industrial </a:t>
            </a:r>
            <a:r>
              <a:rPr kumimoji="0" sz="950" b="1" kern="1200" cap="none" spc="-5" normalizeH="0" baseline="0" noProof="0" dirty="0">
                <a:latin typeface="Carlito"/>
                <a:ea typeface="+mn-ea"/>
                <a:cs typeface="Carlito"/>
              </a:rPr>
              <a:t>SWIPT: </a:t>
            </a:r>
            <a:r>
              <a:rPr kumimoji="0" sz="950" b="1" kern="1200" cap="none" spc="10" normalizeH="0" baseline="0" noProof="0" dirty="0">
                <a:latin typeface="Carlito"/>
                <a:ea typeface="+mn-ea"/>
                <a:cs typeface="Carlito"/>
              </a:rPr>
              <a:t>Backscatter </a:t>
            </a:r>
            <a:r>
              <a:rPr kumimoji="0" sz="950" b="1" kern="1200" cap="none" spc="15" normalizeH="0" baseline="0" noProof="0" dirty="0">
                <a:latin typeface="Carlito"/>
                <a:ea typeface="+mn-ea"/>
                <a:cs typeface="Carlito"/>
              </a:rPr>
              <a:t>Radio </a:t>
            </a:r>
            <a:r>
              <a:rPr kumimoji="0" sz="950" b="1" kern="1200" cap="none" spc="25" normalizeH="0" baseline="0" noProof="0" dirty="0">
                <a:latin typeface="Carlito"/>
                <a:ea typeface="+mn-ea"/>
                <a:cs typeface="Carlito"/>
              </a:rPr>
              <a:t>and </a:t>
            </a:r>
            <a:r>
              <a:rPr kumimoji="0" sz="950" b="1" kern="1200" cap="none" spc="20" normalizeH="0" baseline="0" noProof="0" dirty="0">
                <a:latin typeface="Carlito"/>
                <a:ea typeface="+mn-ea"/>
                <a:cs typeface="Carlito"/>
              </a:rPr>
              <a:t>RFIDs</a:t>
            </a:r>
            <a:r>
              <a:rPr kumimoji="0" sz="950" b="1" kern="1200" cap="none" spc="85" normalizeH="0" baseline="0" noProof="0" dirty="0">
                <a:latin typeface="Carlito"/>
                <a:ea typeface="+mn-ea"/>
                <a:cs typeface="Carlito"/>
              </a:rPr>
              <a:t> </a:t>
            </a:r>
            <a:r>
              <a:rPr kumimoji="0" sz="1000" i="1" kern="1200" cap="none" spc="0" normalizeH="0" baseline="0" noProof="0" dirty="0">
                <a:latin typeface="Times New Roman" panose="02020603050405020304"/>
                <a:ea typeface="+mn-ea"/>
                <a:cs typeface="Times New Roman" panose="02020603050405020304"/>
              </a:rPr>
              <a:t>61</a:t>
            </a:r>
            <a:endParaRPr kumimoji="0" sz="1000" kern="1200" cap="none" spc="0" normalizeH="0" baseline="0" noProof="0">
              <a:latin typeface="Times New Roman" panose="02020603050405020304"/>
              <a:ea typeface="+mn-ea"/>
              <a:cs typeface="Times New Roman" panose="02020603050405020304"/>
            </a:endParaRPr>
          </a:p>
          <a:p>
            <a:pPr marL="527685" marR="0" defTabSz="914400">
              <a:spcBef>
                <a:spcPts val="45"/>
              </a:spcBef>
              <a:buClrTx/>
              <a:buSzTx/>
              <a:buFontTx/>
              <a:buNone/>
              <a:defRPr/>
            </a:pPr>
            <a:r>
              <a:rPr kumimoji="0" sz="950" i="1" kern="1200" cap="none" spc="-80" normalizeH="0" baseline="0" noProof="0" dirty="0">
                <a:latin typeface="Arial" panose="020B0604020202020204"/>
                <a:ea typeface="+mn-ea"/>
                <a:cs typeface="Arial" panose="020B0604020202020204"/>
              </a:rPr>
              <a:t>Panos N. </a:t>
            </a:r>
            <a:r>
              <a:rPr kumimoji="0" sz="950" i="1" kern="1200" cap="none" spc="-60" normalizeH="0" baseline="0" noProof="0" dirty="0">
                <a:latin typeface="Arial" panose="020B0604020202020204"/>
                <a:ea typeface="+mn-ea"/>
                <a:cs typeface="Arial" panose="020B0604020202020204"/>
              </a:rPr>
              <a:t>Alevizos </a:t>
            </a:r>
            <a:r>
              <a:rPr kumimoji="0" sz="950" i="1" kern="1200" cap="none" spc="-30" normalizeH="0" baseline="0" noProof="0" dirty="0">
                <a:latin typeface="Arial" panose="020B0604020202020204"/>
                <a:ea typeface="+mn-ea"/>
                <a:cs typeface="Arial" panose="020B0604020202020204"/>
              </a:rPr>
              <a:t>and</a:t>
            </a:r>
            <a:r>
              <a:rPr kumimoji="0" sz="950" i="1" kern="1200" cap="none" spc="-195" normalizeH="0" baseline="0" noProof="0" dirty="0">
                <a:latin typeface="Arial" panose="020B0604020202020204"/>
                <a:ea typeface="+mn-ea"/>
                <a:cs typeface="Arial" panose="020B0604020202020204"/>
              </a:rPr>
              <a:t> </a:t>
            </a:r>
            <a:r>
              <a:rPr kumimoji="0" sz="950" i="1" kern="1200" cap="none" spc="-65" normalizeH="0" baseline="0" noProof="0" dirty="0">
                <a:latin typeface="Arial" panose="020B0604020202020204"/>
                <a:ea typeface="+mn-ea"/>
                <a:cs typeface="Arial" panose="020B0604020202020204"/>
              </a:rPr>
              <a:t>Aggelos </a:t>
            </a:r>
            <a:r>
              <a:rPr kumimoji="0" sz="950" i="1" kern="1200" cap="none" spc="-70" normalizeH="0" baseline="0" noProof="0" dirty="0">
                <a:latin typeface="Arial" panose="020B0604020202020204"/>
                <a:ea typeface="+mn-ea"/>
                <a:cs typeface="Arial" panose="020B0604020202020204"/>
              </a:rPr>
              <a:t>Bletsas</a:t>
            </a:r>
            <a:endParaRPr kumimoji="0" sz="950" kern="1200" cap="none" spc="0" normalizeH="0" baseline="0" noProof="0">
              <a:latin typeface="Arial" panose="020B0604020202020204"/>
              <a:ea typeface="+mn-ea"/>
              <a:cs typeface="Arial" panose="020B0604020202020204"/>
            </a:endParaRPr>
          </a:p>
          <a:p>
            <a:pPr marL="527685" marR="0" lvl="1" indent="-515620" algn="l" defTabSz="914400" rtl="0" eaLnBrk="0" fontAlgn="base" latinLnBrk="0" hangingPunct="0">
              <a:lnSpc>
                <a:spcPts val="1195"/>
              </a:lnSpc>
              <a:spcBef>
                <a:spcPts val="5"/>
              </a:spcBef>
              <a:spcAft>
                <a:spcPct val="0"/>
              </a:spcAft>
              <a:buClrTx/>
              <a:buSzTx/>
              <a:buFontTx/>
              <a:buAutoNum type="arabicPeriod"/>
              <a:tabLst>
                <a:tab pos="527685" algn="l"/>
                <a:tab pos="528320" algn="l"/>
              </a:tabLst>
              <a:defRPr/>
            </a:pPr>
            <a:r>
              <a:rPr kumimoji="0" sz="1000" b="0" i="0" u="none" strike="noStrike" kern="1200" cap="none" spc="30" normalizeH="0" baseline="0" noProof="0" dirty="0">
                <a:ln>
                  <a:noFill/>
                </a:ln>
                <a:solidFill>
                  <a:schemeClr val="tx1"/>
                </a:solidFill>
                <a:effectLst/>
                <a:uLnTx/>
                <a:uFillTx/>
                <a:latin typeface="FreeSerif"/>
                <a:ea typeface="+mn-ea"/>
                <a:cs typeface="FreeSerif"/>
              </a:rPr>
              <a:t>Introduction</a:t>
            </a:r>
            <a:r>
              <a:rPr kumimoji="0" sz="1000" b="0" i="0" u="none" strike="noStrike" kern="1200" cap="none" spc="18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61</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1"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10" normalizeH="0" baseline="0" noProof="0" dirty="0">
                <a:ln>
                  <a:noFill/>
                </a:ln>
                <a:solidFill>
                  <a:schemeClr val="tx1"/>
                </a:solidFill>
                <a:effectLst/>
                <a:uLnTx/>
                <a:uFillTx/>
                <a:latin typeface="FreeSerif"/>
                <a:ea typeface="+mn-ea"/>
                <a:cs typeface="FreeSerif"/>
              </a:rPr>
              <a:t>Wireless Signal </a:t>
            </a:r>
            <a:r>
              <a:rPr kumimoji="0" sz="1000" b="0" i="0" u="none" strike="noStrike" kern="1200" cap="none" spc="20" normalizeH="0" baseline="0" noProof="0" dirty="0">
                <a:ln>
                  <a:noFill/>
                </a:ln>
                <a:solidFill>
                  <a:schemeClr val="tx1"/>
                </a:solidFill>
                <a:effectLst/>
                <a:uLnTx/>
                <a:uFillTx/>
                <a:latin typeface="FreeSerif"/>
                <a:ea typeface="+mn-ea"/>
                <a:cs typeface="FreeSerif"/>
              </a:rPr>
              <a:t>Model</a:t>
            </a:r>
            <a:r>
              <a:rPr kumimoji="0" sz="1000" b="0" i="0" u="none" strike="noStrike" kern="1200" cap="none" spc="135"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62</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1"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15" normalizeH="0" baseline="0" noProof="0" dirty="0">
                <a:ln>
                  <a:noFill/>
                </a:ln>
                <a:solidFill>
                  <a:schemeClr val="tx1"/>
                </a:solidFill>
                <a:effectLst/>
                <a:uLnTx/>
                <a:uFillTx/>
                <a:latin typeface="FreeSerif"/>
                <a:ea typeface="+mn-ea"/>
                <a:cs typeface="FreeSerif"/>
              </a:rPr>
              <a:t>RFID </a:t>
            </a:r>
            <a:r>
              <a:rPr kumimoji="0" sz="1000" b="0" i="0" u="none" strike="noStrike" kern="1200" cap="none" spc="-5" normalizeH="0" baseline="0" noProof="0" dirty="0">
                <a:ln>
                  <a:noFill/>
                </a:ln>
                <a:solidFill>
                  <a:schemeClr val="tx1"/>
                </a:solidFill>
                <a:effectLst/>
                <a:uLnTx/>
                <a:uFillTx/>
                <a:latin typeface="FreeSerif"/>
                <a:ea typeface="+mn-ea"/>
                <a:cs typeface="FreeSerif"/>
              </a:rPr>
              <a:t>Tag </a:t>
            </a:r>
            <a:r>
              <a:rPr kumimoji="0" sz="1000" b="0" i="0" u="none" strike="noStrike" kern="1200" cap="none" spc="30" normalizeH="0" baseline="0" noProof="0" dirty="0">
                <a:ln>
                  <a:noFill/>
                </a:ln>
                <a:solidFill>
                  <a:schemeClr val="tx1"/>
                </a:solidFill>
                <a:effectLst/>
                <a:uLnTx/>
                <a:uFillTx/>
                <a:latin typeface="FreeSerif"/>
                <a:ea typeface="+mn-ea"/>
                <a:cs typeface="FreeSerif"/>
              </a:rPr>
              <a:t>Operation</a:t>
            </a:r>
            <a:r>
              <a:rPr kumimoji="0" sz="1000" b="0" i="0" u="none" strike="noStrike" kern="1200" cap="none" spc="155"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64</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40" normalizeH="0" baseline="0" noProof="0" dirty="0">
                <a:ln>
                  <a:noFill/>
                </a:ln>
                <a:solidFill>
                  <a:schemeClr val="tx1"/>
                </a:solidFill>
                <a:effectLst/>
                <a:uLnTx/>
                <a:uFillTx/>
                <a:latin typeface="FreeSerif"/>
                <a:ea typeface="+mn-ea"/>
                <a:cs typeface="FreeSerif"/>
              </a:rPr>
              <a:t>RF </a:t>
            </a:r>
            <a:r>
              <a:rPr kumimoji="0" sz="1000" b="0" i="0" u="none" strike="noStrike" kern="1200" cap="none" spc="25" normalizeH="0" baseline="0" noProof="0" dirty="0">
                <a:ln>
                  <a:noFill/>
                </a:ln>
                <a:solidFill>
                  <a:schemeClr val="tx1"/>
                </a:solidFill>
                <a:effectLst/>
                <a:uLnTx/>
                <a:uFillTx/>
                <a:latin typeface="FreeSerif"/>
                <a:ea typeface="+mn-ea"/>
                <a:cs typeface="FreeSerif"/>
              </a:rPr>
              <a:t>Harvesting </a:t>
            </a:r>
            <a:r>
              <a:rPr kumimoji="0" sz="1000" b="0" i="0" u="none" strike="noStrike" kern="1200" cap="none" spc="40" normalizeH="0" baseline="0" noProof="0" dirty="0">
                <a:ln>
                  <a:noFill/>
                </a:ln>
                <a:solidFill>
                  <a:schemeClr val="tx1"/>
                </a:solidFill>
                <a:effectLst/>
                <a:uLnTx/>
                <a:uFillTx/>
                <a:latin typeface="FreeSerif"/>
                <a:ea typeface="+mn-ea"/>
                <a:cs typeface="FreeSerif"/>
              </a:rPr>
              <a:t>and </a:t>
            </a:r>
            <a:r>
              <a:rPr kumimoji="0" sz="1000" b="0" i="0" u="none" strike="noStrike" kern="1200" cap="none" spc="15" normalizeH="0" baseline="0" noProof="0" dirty="0">
                <a:ln>
                  <a:noFill/>
                </a:ln>
                <a:solidFill>
                  <a:schemeClr val="tx1"/>
                </a:solidFill>
                <a:effectLst/>
                <a:uLnTx/>
                <a:uFillTx/>
                <a:latin typeface="FreeSerif"/>
                <a:ea typeface="+mn-ea"/>
                <a:cs typeface="FreeSerif"/>
              </a:rPr>
              <a:t>Powering </a:t>
            </a:r>
            <a:r>
              <a:rPr kumimoji="0" sz="1000" b="0" i="0" u="none" strike="noStrike" kern="1200" cap="none" spc="-10" normalizeH="0" baseline="0" noProof="0" dirty="0">
                <a:ln>
                  <a:noFill/>
                </a:ln>
                <a:solidFill>
                  <a:schemeClr val="tx1"/>
                </a:solidFill>
                <a:effectLst/>
                <a:uLnTx/>
                <a:uFillTx/>
                <a:latin typeface="FreeSerif"/>
                <a:ea typeface="+mn-ea"/>
                <a:cs typeface="FreeSerif"/>
              </a:rPr>
              <a:t>for </a:t>
            </a:r>
            <a:r>
              <a:rPr kumimoji="0" sz="1000" b="0" i="0" u="none" strike="noStrike" kern="1200" cap="none" spc="-15" normalizeH="0" baseline="0" noProof="0" dirty="0">
                <a:ln>
                  <a:noFill/>
                </a:ln>
                <a:solidFill>
                  <a:schemeClr val="tx1"/>
                </a:solidFill>
                <a:effectLst/>
                <a:uLnTx/>
                <a:uFillTx/>
                <a:latin typeface="FreeSerif"/>
                <a:ea typeface="+mn-ea"/>
                <a:cs typeface="FreeSerif"/>
              </a:rPr>
              <a:t>RFID </a:t>
            </a:r>
            <a:r>
              <a:rPr kumimoji="0" sz="1000" b="0" i="0" u="none" strike="noStrike" kern="1200" cap="none" spc="-5" normalizeH="0" baseline="0" noProof="0" dirty="0">
                <a:ln>
                  <a:noFill/>
                </a:ln>
                <a:solidFill>
                  <a:schemeClr val="tx1"/>
                </a:solidFill>
                <a:effectLst/>
                <a:uLnTx/>
                <a:uFillTx/>
                <a:latin typeface="FreeSerif"/>
                <a:ea typeface="+mn-ea"/>
                <a:cs typeface="FreeSerif"/>
              </a:rPr>
              <a:t>Tag</a:t>
            </a:r>
            <a:r>
              <a:rPr kumimoji="0" sz="1000" b="0" i="0" u="none" strike="noStrike" kern="1200" cap="none" spc="105"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64</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15" normalizeH="0" baseline="0" noProof="0" dirty="0">
                <a:ln>
                  <a:noFill/>
                </a:ln>
                <a:solidFill>
                  <a:schemeClr val="tx1"/>
                </a:solidFill>
                <a:effectLst/>
                <a:uLnTx/>
                <a:uFillTx/>
                <a:latin typeface="FreeSerif"/>
                <a:ea typeface="+mn-ea"/>
                <a:cs typeface="FreeSerif"/>
              </a:rPr>
              <a:t>RFID </a:t>
            </a:r>
            <a:r>
              <a:rPr kumimoji="0" sz="1000" b="0" i="0" u="none" strike="noStrike" kern="1200" cap="none" spc="-5" normalizeH="0" baseline="0" noProof="0" dirty="0">
                <a:ln>
                  <a:noFill/>
                </a:ln>
                <a:solidFill>
                  <a:schemeClr val="tx1"/>
                </a:solidFill>
                <a:effectLst/>
                <a:uLnTx/>
                <a:uFillTx/>
                <a:latin typeface="FreeSerif"/>
                <a:ea typeface="+mn-ea"/>
                <a:cs typeface="FreeSerif"/>
              </a:rPr>
              <a:t>Tag </a:t>
            </a:r>
            <a:r>
              <a:rPr kumimoji="0" sz="1000" b="0" i="0" u="none" strike="noStrike" kern="1200" cap="none" spc="10" normalizeH="0" baseline="0" noProof="0" dirty="0">
                <a:ln>
                  <a:noFill/>
                </a:ln>
                <a:solidFill>
                  <a:schemeClr val="tx1"/>
                </a:solidFill>
                <a:effectLst/>
                <a:uLnTx/>
                <a:uFillTx/>
                <a:latin typeface="FreeSerif"/>
                <a:ea typeface="+mn-ea"/>
                <a:cs typeface="FreeSerif"/>
              </a:rPr>
              <a:t>Backscatter </a:t>
            </a:r>
            <a:r>
              <a:rPr kumimoji="0" sz="1000" b="0" i="0" u="none" strike="noStrike" kern="1200" cap="none" spc="5" normalizeH="0" baseline="0" noProof="0" dirty="0">
                <a:ln>
                  <a:noFill/>
                </a:ln>
                <a:solidFill>
                  <a:schemeClr val="tx1"/>
                </a:solidFill>
                <a:effectLst/>
                <a:uLnTx/>
                <a:uFillTx/>
                <a:latin typeface="FreeSerif"/>
                <a:ea typeface="+mn-ea"/>
                <a:cs typeface="FreeSerif"/>
              </a:rPr>
              <a:t>(Uplink) Radio</a:t>
            </a:r>
            <a:r>
              <a:rPr kumimoji="0" sz="1000" b="0" i="0" u="none" strike="noStrike" kern="1200" cap="none" spc="16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65</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1"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10" normalizeH="0" baseline="0" noProof="0" dirty="0">
                <a:ln>
                  <a:noFill/>
                </a:ln>
                <a:solidFill>
                  <a:schemeClr val="tx1"/>
                </a:solidFill>
                <a:effectLst/>
                <a:uLnTx/>
                <a:uFillTx/>
                <a:latin typeface="FreeSerif"/>
                <a:ea typeface="+mn-ea"/>
                <a:cs typeface="FreeSerif"/>
              </a:rPr>
              <a:t>Reader </a:t>
            </a:r>
            <a:r>
              <a:rPr kumimoji="0" sz="1000" b="0" i="0" u="none" strike="noStrike" kern="1200" cap="none" spc="-45" normalizeH="0" baseline="0" noProof="0" dirty="0">
                <a:ln>
                  <a:noFill/>
                </a:ln>
                <a:solidFill>
                  <a:schemeClr val="tx1"/>
                </a:solidFill>
                <a:effectLst/>
                <a:uLnTx/>
                <a:uFillTx/>
                <a:latin typeface="FreeSerif"/>
                <a:ea typeface="+mn-ea"/>
                <a:cs typeface="FreeSerif"/>
              </a:rPr>
              <a:t>BER </a:t>
            </a:r>
            <a:r>
              <a:rPr kumimoji="0" sz="1000" b="0" i="0" u="none" strike="noStrike" kern="1200" cap="none" spc="-10" normalizeH="0" baseline="0" noProof="0" dirty="0">
                <a:ln>
                  <a:noFill/>
                </a:ln>
                <a:solidFill>
                  <a:schemeClr val="tx1"/>
                </a:solidFill>
                <a:effectLst/>
                <a:uLnTx/>
                <a:uFillTx/>
                <a:latin typeface="FreeSerif"/>
                <a:ea typeface="+mn-ea"/>
                <a:cs typeface="FreeSerif"/>
              </a:rPr>
              <a:t>for </a:t>
            </a:r>
            <a:r>
              <a:rPr kumimoji="0" sz="1000" b="0" i="0" u="none" strike="noStrike" kern="1200" cap="none" spc="25" normalizeH="0" baseline="0" noProof="0" dirty="0">
                <a:ln>
                  <a:noFill/>
                </a:ln>
                <a:solidFill>
                  <a:schemeClr val="tx1"/>
                </a:solidFill>
                <a:effectLst/>
                <a:uLnTx/>
                <a:uFillTx/>
                <a:latin typeface="FreeSerif"/>
                <a:ea typeface="+mn-ea"/>
                <a:cs typeface="FreeSerif"/>
              </a:rPr>
              <a:t>Operational </a:t>
            </a:r>
            <a:r>
              <a:rPr kumimoji="0" sz="1000" b="0" i="0" u="none" strike="noStrike" kern="1200" cap="none" spc="-15" normalizeH="0" baseline="0" noProof="0" dirty="0">
                <a:ln>
                  <a:noFill/>
                </a:ln>
                <a:solidFill>
                  <a:schemeClr val="tx1"/>
                </a:solidFill>
                <a:effectLst/>
                <a:uLnTx/>
                <a:uFillTx/>
                <a:latin typeface="FreeSerif"/>
                <a:ea typeface="+mn-ea"/>
                <a:cs typeface="FreeSerif"/>
              </a:rPr>
              <a:t>RFID</a:t>
            </a:r>
            <a:r>
              <a:rPr kumimoji="0" sz="1000" b="0" i="0" u="none" strike="noStrike" kern="1200" cap="none" spc="21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68</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1"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15" normalizeH="0" baseline="0" noProof="0" dirty="0">
                <a:ln>
                  <a:noFill/>
                </a:ln>
                <a:solidFill>
                  <a:schemeClr val="tx1"/>
                </a:solidFill>
                <a:effectLst/>
                <a:uLnTx/>
                <a:uFillTx/>
                <a:latin typeface="FreeSerif"/>
                <a:ea typeface="+mn-ea"/>
                <a:cs typeface="FreeSerif"/>
              </a:rPr>
              <a:t>RFID </a:t>
            </a:r>
            <a:r>
              <a:rPr kumimoji="0" sz="1000" b="0" i="0" u="none" strike="noStrike" kern="1200" cap="none" spc="10" normalizeH="0" baseline="0" noProof="0" dirty="0">
                <a:ln>
                  <a:noFill/>
                </a:ln>
                <a:solidFill>
                  <a:schemeClr val="tx1"/>
                </a:solidFill>
                <a:effectLst/>
                <a:uLnTx/>
                <a:uFillTx/>
                <a:latin typeface="FreeSerif"/>
                <a:ea typeface="+mn-ea"/>
                <a:cs typeface="FreeSerif"/>
              </a:rPr>
              <a:t>Reader </a:t>
            </a:r>
            <a:r>
              <a:rPr kumimoji="0" sz="1000" b="0" i="0" u="none" strike="noStrike" kern="1200" cap="none" spc="25" normalizeH="0" baseline="0" noProof="0" dirty="0">
                <a:ln>
                  <a:noFill/>
                </a:ln>
                <a:solidFill>
                  <a:schemeClr val="tx1"/>
                </a:solidFill>
                <a:effectLst/>
                <a:uLnTx/>
                <a:uFillTx/>
                <a:latin typeface="FreeSerif"/>
                <a:ea typeface="+mn-ea"/>
                <a:cs typeface="FreeSerif"/>
              </a:rPr>
              <a:t>SWIPT </a:t>
            </a:r>
            <a:r>
              <a:rPr kumimoji="0" sz="1000" b="0" i="0" u="none" strike="noStrike" kern="1200" cap="none" spc="15" normalizeH="0" baseline="0" noProof="0" dirty="0">
                <a:ln>
                  <a:noFill/>
                </a:ln>
                <a:solidFill>
                  <a:schemeClr val="tx1"/>
                </a:solidFill>
                <a:effectLst/>
                <a:uLnTx/>
                <a:uFillTx/>
                <a:latin typeface="FreeSerif"/>
                <a:ea typeface="+mn-ea"/>
                <a:cs typeface="FreeSerif"/>
              </a:rPr>
              <a:t>Reception</a:t>
            </a:r>
            <a:r>
              <a:rPr kumimoji="0" sz="1000" b="0" i="0" u="none" strike="noStrike" kern="1200" cap="none" spc="125"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69</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25" normalizeH="0" baseline="0" noProof="0" dirty="0">
                <a:ln>
                  <a:noFill/>
                </a:ln>
                <a:solidFill>
                  <a:schemeClr val="tx1"/>
                </a:solidFill>
                <a:effectLst/>
                <a:uLnTx/>
                <a:uFillTx/>
                <a:latin typeface="FreeSerif"/>
                <a:ea typeface="+mn-ea"/>
                <a:cs typeface="FreeSerif"/>
              </a:rPr>
              <a:t>Harvesting </a:t>
            </a:r>
            <a:r>
              <a:rPr kumimoji="0" sz="1000" b="0" i="0" u="none" strike="noStrike" kern="1200" cap="none" spc="10" normalizeH="0" baseline="0" noProof="0" dirty="0">
                <a:ln>
                  <a:noFill/>
                </a:ln>
                <a:solidFill>
                  <a:schemeClr val="tx1"/>
                </a:solidFill>
                <a:effectLst/>
                <a:uLnTx/>
                <a:uFillTx/>
                <a:latin typeface="FreeSerif"/>
                <a:ea typeface="+mn-ea"/>
                <a:cs typeface="FreeSerif"/>
              </a:rPr>
              <a:t>Sensitivity </a:t>
            </a:r>
            <a:r>
              <a:rPr kumimoji="0" sz="1000" b="0" i="0" u="none" strike="noStrike" kern="1200" cap="none" spc="30" normalizeH="0" baseline="0" noProof="0" dirty="0">
                <a:ln>
                  <a:noFill/>
                </a:ln>
                <a:solidFill>
                  <a:schemeClr val="tx1"/>
                </a:solidFill>
                <a:effectLst/>
                <a:uLnTx/>
                <a:uFillTx/>
                <a:latin typeface="FreeSerif"/>
                <a:ea typeface="+mn-ea"/>
                <a:cs typeface="FreeSerif"/>
              </a:rPr>
              <a:t>Outage</a:t>
            </a:r>
            <a:r>
              <a:rPr kumimoji="0" sz="1000" b="0" i="0" u="none" strike="noStrike" kern="1200" cap="none" spc="10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69</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10" normalizeH="0" baseline="0" noProof="0" dirty="0">
                <a:ln>
                  <a:noFill/>
                </a:ln>
                <a:solidFill>
                  <a:schemeClr val="tx1"/>
                </a:solidFill>
                <a:effectLst/>
                <a:uLnTx/>
                <a:uFillTx/>
                <a:latin typeface="FreeSerif"/>
                <a:ea typeface="+mn-ea"/>
                <a:cs typeface="FreeSerif"/>
              </a:rPr>
              <a:t>Power </a:t>
            </a:r>
            <a:r>
              <a:rPr kumimoji="0" sz="1000" b="0" i="0" u="none" strike="noStrike" kern="1200" cap="none" spc="35" normalizeH="0" baseline="0" noProof="0" dirty="0">
                <a:ln>
                  <a:noFill/>
                </a:ln>
                <a:solidFill>
                  <a:schemeClr val="tx1"/>
                </a:solidFill>
                <a:effectLst/>
                <a:uLnTx/>
                <a:uFillTx/>
                <a:latin typeface="FreeSerif"/>
                <a:ea typeface="+mn-ea"/>
                <a:cs typeface="FreeSerif"/>
              </a:rPr>
              <a:t>Consumption </a:t>
            </a:r>
            <a:r>
              <a:rPr kumimoji="0" sz="1000" b="0" i="0" u="none" strike="noStrike" kern="1200" cap="none" spc="30" normalizeH="0" baseline="0" noProof="0" dirty="0">
                <a:ln>
                  <a:noFill/>
                </a:ln>
                <a:solidFill>
                  <a:schemeClr val="tx1"/>
                </a:solidFill>
                <a:effectLst/>
                <a:uLnTx/>
                <a:uFillTx/>
                <a:latin typeface="FreeSerif"/>
                <a:ea typeface="+mn-ea"/>
                <a:cs typeface="FreeSerif"/>
              </a:rPr>
              <a:t>Outage</a:t>
            </a:r>
            <a:r>
              <a:rPr kumimoji="0" sz="1000" b="0" i="0" u="none" strike="noStrike" kern="1200" cap="none" spc="9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70</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20" normalizeH="0" baseline="0" noProof="0" dirty="0">
                <a:ln>
                  <a:noFill/>
                </a:ln>
                <a:solidFill>
                  <a:schemeClr val="tx1"/>
                </a:solidFill>
                <a:effectLst/>
                <a:uLnTx/>
                <a:uFillTx/>
                <a:latin typeface="FreeSerif"/>
                <a:ea typeface="+mn-ea"/>
                <a:cs typeface="FreeSerif"/>
              </a:rPr>
              <a:t>Information </a:t>
            </a:r>
            <a:r>
              <a:rPr kumimoji="0" sz="1000" b="0" i="0" u="none" strike="noStrike" kern="1200" cap="none" spc="30" normalizeH="0" baseline="0" noProof="0" dirty="0">
                <a:ln>
                  <a:noFill/>
                </a:ln>
                <a:solidFill>
                  <a:schemeClr val="tx1"/>
                </a:solidFill>
                <a:effectLst/>
                <a:uLnTx/>
                <a:uFillTx/>
                <a:latin typeface="FreeSerif"/>
                <a:ea typeface="+mn-ea"/>
                <a:cs typeface="FreeSerif"/>
              </a:rPr>
              <a:t>Outage</a:t>
            </a:r>
            <a:r>
              <a:rPr kumimoji="0" sz="1000" b="0" i="0" u="none" strike="noStrike" kern="1200" cap="none" spc="14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71</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5" normalizeH="0" baseline="0" noProof="0" dirty="0">
                <a:ln>
                  <a:noFill/>
                </a:ln>
                <a:solidFill>
                  <a:schemeClr val="tx1"/>
                </a:solidFill>
                <a:effectLst/>
                <a:uLnTx/>
                <a:uFillTx/>
                <a:latin typeface="FreeSerif"/>
                <a:ea typeface="+mn-ea"/>
                <a:cs typeface="FreeSerif"/>
              </a:rPr>
              <a:t>Successful </a:t>
            </a:r>
            <a:r>
              <a:rPr kumimoji="0" sz="1000" b="0" i="0" u="none" strike="noStrike" kern="1200" cap="none" spc="25" normalizeH="0" baseline="0" noProof="0" dirty="0">
                <a:ln>
                  <a:noFill/>
                </a:ln>
                <a:solidFill>
                  <a:schemeClr val="tx1"/>
                </a:solidFill>
                <a:effectLst/>
                <a:uLnTx/>
                <a:uFillTx/>
                <a:latin typeface="FreeSerif"/>
                <a:ea typeface="+mn-ea"/>
                <a:cs typeface="FreeSerif"/>
              </a:rPr>
              <a:t>SWIPT </a:t>
            </a:r>
            <a:r>
              <a:rPr kumimoji="0" sz="1000" b="0" i="0" u="none" strike="noStrike" kern="1200" cap="none" spc="15" normalizeH="0" baseline="0" noProof="0" dirty="0">
                <a:ln>
                  <a:noFill/>
                </a:ln>
                <a:solidFill>
                  <a:schemeClr val="tx1"/>
                </a:solidFill>
                <a:effectLst/>
                <a:uLnTx/>
                <a:uFillTx/>
                <a:latin typeface="FreeSerif"/>
                <a:ea typeface="+mn-ea"/>
                <a:cs typeface="FreeSerif"/>
              </a:rPr>
              <a:t>Reception</a:t>
            </a:r>
            <a:r>
              <a:rPr kumimoji="0" sz="1000" b="0" i="0" u="none" strike="noStrike" kern="1200" cap="none" spc="14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71</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1"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20" normalizeH="0" baseline="0" noProof="0" dirty="0">
                <a:ln>
                  <a:noFill/>
                </a:ln>
                <a:solidFill>
                  <a:schemeClr val="tx1"/>
                </a:solidFill>
                <a:effectLst/>
                <a:uLnTx/>
                <a:uFillTx/>
                <a:latin typeface="FreeSerif"/>
                <a:ea typeface="+mn-ea"/>
                <a:cs typeface="FreeSerif"/>
              </a:rPr>
              <a:t>Numerical </a:t>
            </a:r>
            <a:r>
              <a:rPr kumimoji="0" sz="1000" b="0" i="0" u="none" strike="noStrike" kern="1200" cap="none" spc="15" normalizeH="0" baseline="0" noProof="0" dirty="0">
                <a:ln>
                  <a:noFill/>
                </a:ln>
                <a:solidFill>
                  <a:schemeClr val="tx1"/>
                </a:solidFill>
                <a:effectLst/>
                <a:uLnTx/>
                <a:uFillTx/>
                <a:latin typeface="FreeSerif"/>
                <a:ea typeface="+mn-ea"/>
                <a:cs typeface="FreeSerif"/>
              </a:rPr>
              <a:t>Results</a:t>
            </a:r>
            <a:r>
              <a:rPr kumimoji="0" sz="1000" b="0" i="0" u="none" strike="noStrike" kern="1200" cap="none" spc="17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72</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1"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25" normalizeH="0" baseline="0" noProof="0" dirty="0">
                <a:ln>
                  <a:noFill/>
                </a:ln>
                <a:solidFill>
                  <a:schemeClr val="tx1"/>
                </a:solidFill>
                <a:effectLst/>
                <a:uLnTx/>
                <a:uFillTx/>
                <a:latin typeface="FreeSerif"/>
                <a:ea typeface="+mn-ea"/>
                <a:cs typeface="FreeSerif"/>
              </a:rPr>
              <a:t>Conclusion</a:t>
            </a:r>
            <a:r>
              <a:rPr kumimoji="0" sz="1000" b="0" i="0" u="none" strike="noStrike" kern="1200" cap="none" spc="19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76</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defTabSz="914400">
              <a:lnSpc>
                <a:spcPts val="1195"/>
              </a:lnSpc>
              <a:buClrTx/>
              <a:buSzTx/>
              <a:buFontTx/>
              <a:buNone/>
              <a:defRPr/>
            </a:pPr>
            <a:r>
              <a:rPr kumimoji="0" sz="1000" kern="1200" cap="none" spc="10" normalizeH="0" baseline="0" noProof="0" dirty="0">
                <a:latin typeface="FreeSerif"/>
                <a:ea typeface="+mn-ea"/>
                <a:cs typeface="FreeSerif"/>
              </a:rPr>
              <a:t>Bibliography</a:t>
            </a:r>
            <a:r>
              <a:rPr kumimoji="0" sz="1000" kern="1200" cap="none" spc="220" normalizeH="0" baseline="0" noProof="0" dirty="0">
                <a:latin typeface="FreeSerif"/>
                <a:ea typeface="+mn-ea"/>
                <a:cs typeface="FreeSerif"/>
              </a:rPr>
              <a:t> </a:t>
            </a:r>
            <a:r>
              <a:rPr kumimoji="0" sz="1000" i="1" kern="1200" cap="none" spc="0" normalizeH="0" baseline="0" noProof="0" dirty="0">
                <a:latin typeface="Times New Roman" panose="02020603050405020304"/>
                <a:ea typeface="+mn-ea"/>
                <a:cs typeface="Times New Roman" panose="02020603050405020304"/>
              </a:rPr>
              <a:t>76</a:t>
            </a:r>
            <a:endParaRPr kumimoji="0" sz="1000" kern="1200" cap="none" spc="0" normalizeH="0" baseline="0" noProof="0">
              <a:latin typeface="Times New Roman" panose="02020603050405020304"/>
              <a:ea typeface="+mn-ea"/>
              <a:cs typeface="Times New Roman" panose="02020603050405020304"/>
            </a:endParaRPr>
          </a:p>
          <a:p>
            <a:pPr marL="527685" marR="0" defTabSz="914400">
              <a:spcBef>
                <a:spcPts val="1210"/>
              </a:spcBef>
              <a:buClrTx/>
              <a:buSzTx/>
              <a:buFontTx/>
              <a:buNone/>
              <a:defRPr/>
            </a:pPr>
            <a:r>
              <a:rPr kumimoji="0" sz="950" b="1" kern="1200" cap="none" spc="5" normalizeH="0" baseline="0" noProof="0" dirty="0">
                <a:latin typeface="Carlito"/>
                <a:ea typeface="+mn-ea"/>
                <a:cs typeface="Carlito"/>
              </a:rPr>
              <a:t>Multi-antenna </a:t>
            </a:r>
            <a:r>
              <a:rPr kumimoji="0" sz="950" b="1" kern="1200" cap="none" spc="25" normalizeH="0" baseline="0" noProof="0" dirty="0">
                <a:latin typeface="Carlito"/>
                <a:ea typeface="+mn-ea"/>
                <a:cs typeface="Carlito"/>
              </a:rPr>
              <a:t>Energy </a:t>
            </a:r>
            <a:r>
              <a:rPr kumimoji="0" sz="950" b="1" kern="1200" cap="none" spc="15" normalizeH="0" baseline="0" noProof="0" dirty="0">
                <a:latin typeface="Carlito"/>
                <a:ea typeface="+mn-ea"/>
                <a:cs typeface="Carlito"/>
              </a:rPr>
              <a:t>Beamforming </a:t>
            </a:r>
            <a:r>
              <a:rPr kumimoji="0" sz="950" b="1" kern="1200" cap="none" spc="0" normalizeH="0" baseline="0" noProof="0" dirty="0">
                <a:latin typeface="Carlito"/>
                <a:ea typeface="+mn-ea"/>
                <a:cs typeface="Carlito"/>
              </a:rPr>
              <a:t>for </a:t>
            </a:r>
            <a:r>
              <a:rPr kumimoji="0" sz="950" b="1" kern="1200" cap="none" spc="5" normalizeH="0" baseline="0" noProof="0" dirty="0">
                <a:latin typeface="Carlito"/>
                <a:ea typeface="+mn-ea"/>
                <a:cs typeface="Carlito"/>
              </a:rPr>
              <a:t>SWIPT</a:t>
            </a:r>
            <a:r>
              <a:rPr kumimoji="0" sz="950" b="1" kern="1200" cap="none" spc="150" normalizeH="0" baseline="0" noProof="0" dirty="0">
                <a:latin typeface="Carlito"/>
                <a:ea typeface="+mn-ea"/>
                <a:cs typeface="Carlito"/>
              </a:rPr>
              <a:t> </a:t>
            </a:r>
            <a:r>
              <a:rPr kumimoji="0" sz="1000" i="1" kern="1200" cap="none" spc="0" normalizeH="0" baseline="0" noProof="0" dirty="0">
                <a:latin typeface="Times New Roman" panose="02020603050405020304"/>
                <a:ea typeface="+mn-ea"/>
                <a:cs typeface="Times New Roman" panose="02020603050405020304"/>
              </a:rPr>
              <a:t>81</a:t>
            </a:r>
            <a:endParaRPr kumimoji="0" sz="1000" kern="1200" cap="none" spc="0" normalizeH="0" baseline="0" noProof="0">
              <a:latin typeface="Times New Roman" panose="02020603050405020304"/>
              <a:ea typeface="+mn-ea"/>
              <a:cs typeface="Times New Roman" panose="02020603050405020304"/>
            </a:endParaRPr>
          </a:p>
          <a:p>
            <a:pPr marL="527685" marR="0" defTabSz="914400">
              <a:spcBef>
                <a:spcPts val="45"/>
              </a:spcBef>
              <a:buClrTx/>
              <a:buSzTx/>
              <a:buFontTx/>
              <a:buNone/>
              <a:defRPr/>
            </a:pPr>
            <a:r>
              <a:rPr kumimoji="0" sz="950" i="1" kern="1200" cap="none" spc="-75" normalizeH="0" baseline="0" noProof="0" dirty="0">
                <a:latin typeface="Arial" panose="020B0604020202020204"/>
                <a:ea typeface="+mn-ea"/>
                <a:cs typeface="Arial" panose="020B0604020202020204"/>
              </a:rPr>
              <a:t>Jie </a:t>
            </a:r>
            <a:r>
              <a:rPr kumimoji="0" sz="950" i="1" kern="1200" cap="none" spc="-95" normalizeH="0" baseline="0" noProof="0" dirty="0">
                <a:latin typeface="Arial" panose="020B0604020202020204"/>
                <a:ea typeface="+mn-ea"/>
                <a:cs typeface="Arial" panose="020B0604020202020204"/>
              </a:rPr>
              <a:t>Xu </a:t>
            </a:r>
            <a:r>
              <a:rPr kumimoji="0" sz="950" i="1" kern="1200" cap="none" spc="-30" normalizeH="0" baseline="0" noProof="0" dirty="0">
                <a:latin typeface="Arial" panose="020B0604020202020204"/>
                <a:ea typeface="+mn-ea"/>
                <a:cs typeface="Arial" panose="020B0604020202020204"/>
              </a:rPr>
              <a:t>and </a:t>
            </a:r>
            <a:r>
              <a:rPr kumimoji="0" sz="950" i="1" kern="1200" cap="none" spc="-75" normalizeH="0" baseline="0" noProof="0" dirty="0">
                <a:latin typeface="Arial" panose="020B0604020202020204"/>
                <a:ea typeface="+mn-ea"/>
                <a:cs typeface="Arial" panose="020B0604020202020204"/>
              </a:rPr>
              <a:t>Rui</a:t>
            </a:r>
            <a:r>
              <a:rPr kumimoji="0" sz="950" i="1" kern="1200" cap="none" spc="-185" normalizeH="0" baseline="0" noProof="0" dirty="0">
                <a:latin typeface="Arial" panose="020B0604020202020204"/>
                <a:ea typeface="+mn-ea"/>
                <a:cs typeface="Arial" panose="020B0604020202020204"/>
              </a:rPr>
              <a:t> </a:t>
            </a:r>
            <a:r>
              <a:rPr kumimoji="0" sz="950" i="1" kern="1200" cap="none" spc="-40" normalizeH="0" baseline="0" noProof="0" dirty="0">
                <a:latin typeface="Arial" panose="020B0604020202020204"/>
                <a:ea typeface="+mn-ea"/>
                <a:cs typeface="Arial" panose="020B0604020202020204"/>
              </a:rPr>
              <a:t>Zhang</a:t>
            </a:r>
            <a:endParaRPr kumimoji="0" sz="950" kern="1200" cap="none" spc="0" normalizeH="0" baseline="0" noProof="0">
              <a:latin typeface="Arial" panose="020B0604020202020204"/>
              <a:ea typeface="+mn-ea"/>
              <a:cs typeface="Arial" panose="020B0604020202020204"/>
            </a:endParaRPr>
          </a:p>
          <a:p>
            <a:pPr marL="527685" marR="0" lvl="1" indent="-515620" algn="l" defTabSz="914400" rtl="0" eaLnBrk="0" fontAlgn="base" latinLnBrk="0" hangingPunct="0">
              <a:lnSpc>
                <a:spcPts val="1195"/>
              </a:lnSpc>
              <a:spcBef>
                <a:spcPts val="5"/>
              </a:spcBef>
              <a:spcAft>
                <a:spcPct val="0"/>
              </a:spcAft>
              <a:buClrTx/>
              <a:buSzTx/>
              <a:buFontTx/>
              <a:buAutoNum type="arabicPeriod"/>
              <a:tabLst>
                <a:tab pos="527685" algn="l"/>
                <a:tab pos="528320" algn="l"/>
              </a:tabLst>
              <a:defRPr/>
            </a:pPr>
            <a:r>
              <a:rPr kumimoji="0" sz="1000" b="0" i="0" u="none" strike="noStrike" kern="1200" cap="none" spc="30" normalizeH="0" baseline="0" noProof="0" dirty="0">
                <a:ln>
                  <a:noFill/>
                </a:ln>
                <a:solidFill>
                  <a:schemeClr val="tx1"/>
                </a:solidFill>
                <a:effectLst/>
                <a:uLnTx/>
                <a:uFillTx/>
                <a:latin typeface="FreeSerif"/>
                <a:ea typeface="+mn-ea"/>
                <a:cs typeface="FreeSerif"/>
              </a:rPr>
              <a:t>Introduction</a:t>
            </a:r>
            <a:r>
              <a:rPr kumimoji="0" sz="1000" b="0" i="0" u="none" strike="noStrike" kern="1200" cap="none" spc="18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81</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1"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10" normalizeH="0" baseline="0" noProof="0" dirty="0">
                <a:ln>
                  <a:noFill/>
                </a:ln>
                <a:solidFill>
                  <a:schemeClr val="tx1"/>
                </a:solidFill>
                <a:effectLst/>
                <a:uLnTx/>
                <a:uFillTx/>
                <a:latin typeface="FreeSerif"/>
                <a:ea typeface="+mn-ea"/>
                <a:cs typeface="FreeSerif"/>
              </a:rPr>
              <a:t>System </a:t>
            </a:r>
            <a:r>
              <a:rPr kumimoji="0" sz="1000" b="0" i="0" u="none" strike="noStrike" kern="1200" cap="none" spc="20" normalizeH="0" baseline="0" noProof="0" dirty="0">
                <a:ln>
                  <a:noFill/>
                </a:ln>
                <a:solidFill>
                  <a:schemeClr val="tx1"/>
                </a:solidFill>
                <a:effectLst/>
                <a:uLnTx/>
                <a:uFillTx/>
                <a:latin typeface="FreeSerif"/>
                <a:ea typeface="+mn-ea"/>
                <a:cs typeface="FreeSerif"/>
              </a:rPr>
              <a:t>Model</a:t>
            </a:r>
            <a:r>
              <a:rPr kumimoji="0" sz="1000" b="0" i="0" u="none" strike="noStrike" kern="1200" cap="none" spc="17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84</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1"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15" normalizeH="0" baseline="0" noProof="0" dirty="0">
                <a:ln>
                  <a:noFill/>
                </a:ln>
                <a:solidFill>
                  <a:schemeClr val="tx1"/>
                </a:solidFill>
                <a:effectLst/>
                <a:uLnTx/>
                <a:uFillTx/>
                <a:latin typeface="FreeSerif"/>
                <a:ea typeface="+mn-ea"/>
                <a:cs typeface="FreeSerif"/>
              </a:rPr>
              <a:t>Rate–Energy </a:t>
            </a:r>
            <a:r>
              <a:rPr kumimoji="0" sz="1000" b="0" i="0" u="none" strike="noStrike" kern="1200" cap="none" spc="10" normalizeH="0" baseline="0" noProof="0" dirty="0">
                <a:ln>
                  <a:noFill/>
                </a:ln>
                <a:solidFill>
                  <a:schemeClr val="tx1"/>
                </a:solidFill>
                <a:effectLst/>
                <a:uLnTx/>
                <a:uFillTx/>
                <a:latin typeface="FreeSerif"/>
                <a:ea typeface="+mn-ea"/>
                <a:cs typeface="FreeSerif"/>
              </a:rPr>
              <a:t>Region </a:t>
            </a:r>
            <a:r>
              <a:rPr kumimoji="0" sz="1000" b="0" i="0" u="none" strike="noStrike" kern="1200" cap="none" spc="25" normalizeH="0" baseline="0" noProof="0" dirty="0">
                <a:ln>
                  <a:noFill/>
                </a:ln>
                <a:solidFill>
                  <a:schemeClr val="tx1"/>
                </a:solidFill>
                <a:effectLst/>
                <a:uLnTx/>
                <a:uFillTx/>
                <a:latin typeface="FreeSerif"/>
                <a:ea typeface="+mn-ea"/>
                <a:cs typeface="FreeSerif"/>
              </a:rPr>
              <a:t>Characterization</a:t>
            </a:r>
            <a:r>
              <a:rPr kumimoji="0" sz="1000" b="0" i="0" u="none" strike="noStrike" kern="1200" cap="none" spc="12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87</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15" normalizeH="0" baseline="0" noProof="0" dirty="0">
                <a:ln>
                  <a:noFill/>
                </a:ln>
                <a:solidFill>
                  <a:schemeClr val="tx1"/>
                </a:solidFill>
                <a:effectLst/>
                <a:uLnTx/>
                <a:uFillTx/>
                <a:latin typeface="FreeSerif"/>
                <a:ea typeface="+mn-ea"/>
                <a:cs typeface="FreeSerif"/>
              </a:rPr>
              <a:t>Problem </a:t>
            </a:r>
            <a:r>
              <a:rPr kumimoji="0" sz="1000" b="0" i="0" u="none" strike="noStrike" kern="1200" cap="none" spc="20" normalizeH="0" baseline="0" noProof="0" dirty="0">
                <a:ln>
                  <a:noFill/>
                </a:ln>
                <a:solidFill>
                  <a:schemeClr val="tx1"/>
                </a:solidFill>
                <a:effectLst/>
                <a:uLnTx/>
                <a:uFillTx/>
                <a:latin typeface="FreeSerif"/>
                <a:ea typeface="+mn-ea"/>
                <a:cs typeface="FreeSerif"/>
              </a:rPr>
              <a:t>Formulation</a:t>
            </a:r>
            <a:r>
              <a:rPr kumimoji="0" sz="1000" b="0" i="0" u="none" strike="noStrike" kern="1200" cap="none" spc="16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87</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30" normalizeH="0" baseline="0" noProof="0" dirty="0">
                <a:ln>
                  <a:noFill/>
                </a:ln>
                <a:solidFill>
                  <a:schemeClr val="tx1"/>
                </a:solidFill>
                <a:effectLst/>
                <a:uLnTx/>
                <a:uFillTx/>
                <a:latin typeface="FreeSerif"/>
                <a:ea typeface="+mn-ea"/>
                <a:cs typeface="FreeSerif"/>
              </a:rPr>
              <a:t>Optimal </a:t>
            </a:r>
            <a:r>
              <a:rPr kumimoji="0" sz="1000" b="0" i="0" u="none" strike="noStrike" kern="1200" cap="none" spc="25" normalizeH="0" baseline="0" noProof="0" dirty="0">
                <a:ln>
                  <a:noFill/>
                </a:ln>
                <a:solidFill>
                  <a:schemeClr val="tx1"/>
                </a:solidFill>
                <a:effectLst/>
                <a:uLnTx/>
                <a:uFillTx/>
                <a:latin typeface="FreeSerif"/>
                <a:ea typeface="+mn-ea"/>
                <a:cs typeface="FreeSerif"/>
              </a:rPr>
              <a:t>Solution</a:t>
            </a:r>
            <a:r>
              <a:rPr kumimoji="0" sz="1000" b="0" i="0" u="none" strike="noStrike" kern="1200" cap="none" spc="135"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90</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1"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15" normalizeH="0" baseline="0" noProof="0" dirty="0">
                <a:ln>
                  <a:noFill/>
                </a:ln>
                <a:solidFill>
                  <a:schemeClr val="tx1"/>
                </a:solidFill>
                <a:effectLst/>
                <a:uLnTx/>
                <a:uFillTx/>
                <a:latin typeface="FreeSerif"/>
                <a:ea typeface="+mn-ea"/>
                <a:cs typeface="FreeSerif"/>
              </a:rPr>
              <a:t>Extensions</a:t>
            </a:r>
            <a:r>
              <a:rPr kumimoji="0" sz="1000" b="0" i="0" u="none" strike="noStrike" kern="1200" cap="none" spc="21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93</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1"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25" normalizeH="0" baseline="0" noProof="0" dirty="0">
                <a:ln>
                  <a:noFill/>
                </a:ln>
                <a:solidFill>
                  <a:schemeClr val="tx1"/>
                </a:solidFill>
                <a:effectLst/>
                <a:uLnTx/>
                <a:uFillTx/>
                <a:latin typeface="FreeSerif"/>
                <a:ea typeface="+mn-ea"/>
                <a:cs typeface="FreeSerif"/>
              </a:rPr>
              <a:t>Conclusion</a:t>
            </a:r>
            <a:r>
              <a:rPr kumimoji="0" sz="1000" b="0" i="0" u="none" strike="noStrike" kern="1200" cap="none" spc="19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94</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defTabSz="914400">
              <a:lnSpc>
                <a:spcPts val="1200"/>
              </a:lnSpc>
              <a:buClrTx/>
              <a:buSzTx/>
              <a:buFontTx/>
              <a:buNone/>
              <a:defRPr/>
            </a:pPr>
            <a:r>
              <a:rPr kumimoji="0" sz="1000" kern="1200" cap="none" spc="10" normalizeH="0" baseline="0" noProof="0" dirty="0">
                <a:latin typeface="FreeSerif"/>
                <a:ea typeface="+mn-ea"/>
                <a:cs typeface="FreeSerif"/>
              </a:rPr>
              <a:t>Bibliography</a:t>
            </a:r>
            <a:r>
              <a:rPr kumimoji="0" sz="1000" kern="1200" cap="none" spc="220" normalizeH="0" baseline="0" noProof="0" dirty="0">
                <a:latin typeface="FreeSerif"/>
                <a:ea typeface="+mn-ea"/>
                <a:cs typeface="FreeSerif"/>
              </a:rPr>
              <a:t> </a:t>
            </a:r>
            <a:r>
              <a:rPr kumimoji="0" sz="1000" i="1" kern="1200" cap="none" spc="0" normalizeH="0" baseline="0" noProof="0" dirty="0">
                <a:latin typeface="Times New Roman" panose="02020603050405020304"/>
                <a:ea typeface="+mn-ea"/>
                <a:cs typeface="Times New Roman" panose="02020603050405020304"/>
              </a:rPr>
              <a:t>95</a:t>
            </a:r>
            <a:endParaRPr kumimoji="0" sz="1000" kern="1200" cap="none" spc="0" normalizeH="0" baseline="0" noProof="0">
              <a:latin typeface="Times New Roman" panose="02020603050405020304"/>
              <a:ea typeface="+mn-ea"/>
              <a:cs typeface="Times New Roman" panose="02020603050405020304"/>
            </a:endParaRPr>
          </a:p>
          <a:p>
            <a:pPr marL="527685" marR="0" defTabSz="914400">
              <a:spcBef>
                <a:spcPts val="1205"/>
              </a:spcBef>
              <a:buClrTx/>
              <a:buSzTx/>
              <a:buFontTx/>
              <a:buNone/>
              <a:defRPr/>
            </a:pPr>
            <a:r>
              <a:rPr kumimoji="0" sz="950" b="1" kern="1200" cap="none" spc="25" normalizeH="0" baseline="0" noProof="0" dirty="0">
                <a:latin typeface="Carlito"/>
                <a:ea typeface="+mn-ea"/>
                <a:cs typeface="Carlito"/>
              </a:rPr>
              <a:t>On </a:t>
            </a:r>
            <a:r>
              <a:rPr kumimoji="0" sz="950" b="1" kern="1200" cap="none" spc="10" normalizeH="0" baseline="0" noProof="0" dirty="0">
                <a:latin typeface="Carlito"/>
                <a:ea typeface="+mn-ea"/>
                <a:cs typeface="Carlito"/>
              </a:rPr>
              <a:t>the </a:t>
            </a:r>
            <a:r>
              <a:rPr kumimoji="0" sz="950" b="1" kern="1200" cap="none" spc="15" normalizeH="0" baseline="0" noProof="0" dirty="0">
                <a:latin typeface="Carlito"/>
                <a:ea typeface="+mn-ea"/>
                <a:cs typeface="Carlito"/>
              </a:rPr>
              <a:t>Application </a:t>
            </a:r>
            <a:r>
              <a:rPr kumimoji="0" sz="950" b="1" kern="1200" cap="none" spc="5" normalizeH="0" baseline="0" noProof="0" dirty="0">
                <a:latin typeface="Carlito"/>
                <a:ea typeface="+mn-ea"/>
                <a:cs typeface="Carlito"/>
              </a:rPr>
              <a:t>of SWIPT </a:t>
            </a:r>
            <a:r>
              <a:rPr kumimoji="0" sz="950" b="1" kern="1200" cap="none" spc="15" normalizeH="0" baseline="0" noProof="0" dirty="0">
                <a:latin typeface="Carlito"/>
                <a:ea typeface="+mn-ea"/>
                <a:cs typeface="Carlito"/>
              </a:rPr>
              <a:t>in </a:t>
            </a:r>
            <a:r>
              <a:rPr kumimoji="0" sz="950" b="1" kern="1200" cap="none" spc="0" normalizeH="0" baseline="0" noProof="0" dirty="0">
                <a:latin typeface="Carlito"/>
                <a:ea typeface="+mn-ea"/>
                <a:cs typeface="Carlito"/>
              </a:rPr>
              <a:t>NOMA </a:t>
            </a:r>
            <a:r>
              <a:rPr kumimoji="0" sz="950" b="1" kern="1200" cap="none" spc="5" normalizeH="0" baseline="0" noProof="0" dirty="0">
                <a:latin typeface="Carlito"/>
                <a:ea typeface="+mn-ea"/>
                <a:cs typeface="Carlito"/>
              </a:rPr>
              <a:t>Networks</a:t>
            </a:r>
            <a:r>
              <a:rPr kumimoji="0" sz="950" b="1" kern="1200" cap="none" spc="60" normalizeH="0" baseline="0" noProof="0" dirty="0">
                <a:latin typeface="Carlito"/>
                <a:ea typeface="+mn-ea"/>
                <a:cs typeface="Carlito"/>
              </a:rPr>
              <a:t> </a:t>
            </a:r>
            <a:r>
              <a:rPr kumimoji="0" sz="1000" i="1" kern="1200" cap="none" spc="0" normalizeH="0" baseline="0" noProof="0" dirty="0">
                <a:latin typeface="Times New Roman" panose="02020603050405020304"/>
                <a:ea typeface="+mn-ea"/>
                <a:cs typeface="Times New Roman" panose="02020603050405020304"/>
              </a:rPr>
              <a:t>99</a:t>
            </a:r>
            <a:endParaRPr kumimoji="0" sz="1000" kern="1200" cap="none" spc="0" normalizeH="0" baseline="0" noProof="0">
              <a:latin typeface="Times New Roman" panose="02020603050405020304"/>
              <a:ea typeface="+mn-ea"/>
              <a:cs typeface="Times New Roman" panose="02020603050405020304"/>
            </a:endParaRPr>
          </a:p>
          <a:p>
            <a:pPr marL="527685" marR="0" defTabSz="914400">
              <a:spcBef>
                <a:spcPts val="45"/>
              </a:spcBef>
              <a:buClrTx/>
              <a:buSzTx/>
              <a:buFontTx/>
              <a:buNone/>
              <a:defRPr/>
            </a:pPr>
            <a:r>
              <a:rPr kumimoji="0" sz="950" i="1" kern="1200" cap="none" spc="-65" normalizeH="0" baseline="0" noProof="0" dirty="0">
                <a:latin typeface="Arial" panose="020B0604020202020204"/>
                <a:ea typeface="+mn-ea"/>
                <a:cs typeface="Arial" panose="020B0604020202020204"/>
              </a:rPr>
              <a:t>Yuanwei</a:t>
            </a:r>
            <a:r>
              <a:rPr kumimoji="0" sz="950" i="1" kern="1200" cap="none" spc="-100" normalizeH="0" baseline="0" noProof="0" dirty="0">
                <a:latin typeface="Arial" panose="020B0604020202020204"/>
                <a:ea typeface="+mn-ea"/>
                <a:cs typeface="Arial" panose="020B0604020202020204"/>
              </a:rPr>
              <a:t> </a:t>
            </a:r>
            <a:r>
              <a:rPr kumimoji="0" sz="950" i="1" kern="1200" cap="none" spc="-45" normalizeH="0" baseline="0" noProof="0" dirty="0">
                <a:latin typeface="Arial" panose="020B0604020202020204"/>
                <a:ea typeface="+mn-ea"/>
                <a:cs typeface="Arial" panose="020B0604020202020204"/>
              </a:rPr>
              <a:t>Liu</a:t>
            </a:r>
            <a:r>
              <a:rPr kumimoji="0" sz="950" i="1" kern="1200" cap="none" spc="-95" normalizeH="0" baseline="0" noProof="0" dirty="0">
                <a:latin typeface="Arial" panose="020B0604020202020204"/>
                <a:ea typeface="+mn-ea"/>
                <a:cs typeface="Arial" panose="020B0604020202020204"/>
              </a:rPr>
              <a:t> </a:t>
            </a:r>
            <a:r>
              <a:rPr kumimoji="0" sz="950" i="1" kern="1200" cap="none" spc="-30" normalizeH="0" baseline="0" noProof="0" dirty="0">
                <a:latin typeface="Arial" panose="020B0604020202020204"/>
                <a:ea typeface="+mn-ea"/>
                <a:cs typeface="Arial" panose="020B0604020202020204"/>
              </a:rPr>
              <a:t>and</a:t>
            </a:r>
            <a:r>
              <a:rPr kumimoji="0" sz="950" i="1" kern="1200" cap="none" spc="-95" normalizeH="0" baseline="0" noProof="0" dirty="0">
                <a:latin typeface="Arial" panose="020B0604020202020204"/>
                <a:ea typeface="+mn-ea"/>
                <a:cs typeface="Arial" panose="020B0604020202020204"/>
              </a:rPr>
              <a:t> </a:t>
            </a:r>
            <a:r>
              <a:rPr kumimoji="0" sz="950" i="1" kern="1200" cap="none" spc="-55" normalizeH="0" baseline="0" noProof="0" dirty="0">
                <a:latin typeface="Arial" panose="020B0604020202020204"/>
                <a:ea typeface="+mn-ea"/>
                <a:cs typeface="Arial" panose="020B0604020202020204"/>
              </a:rPr>
              <a:t>Maged</a:t>
            </a:r>
            <a:r>
              <a:rPr kumimoji="0" sz="950" i="1" kern="1200" cap="none" spc="-95" normalizeH="0" baseline="0" noProof="0" dirty="0">
                <a:latin typeface="Arial" panose="020B0604020202020204"/>
                <a:ea typeface="+mn-ea"/>
                <a:cs typeface="Arial" panose="020B0604020202020204"/>
              </a:rPr>
              <a:t> </a:t>
            </a:r>
            <a:r>
              <a:rPr kumimoji="0" sz="950" i="1" kern="1200" cap="none" spc="-55" normalizeH="0" baseline="0" noProof="0" dirty="0">
                <a:latin typeface="Arial" panose="020B0604020202020204"/>
                <a:ea typeface="+mn-ea"/>
                <a:cs typeface="Arial" panose="020B0604020202020204"/>
              </a:rPr>
              <a:t>Elkashlan</a:t>
            </a:r>
            <a:endParaRPr kumimoji="0" sz="950" kern="1200" cap="none" spc="0" normalizeH="0" baseline="0" noProof="0">
              <a:latin typeface="Arial" panose="020B0604020202020204"/>
              <a:ea typeface="+mn-ea"/>
              <a:cs typeface="Arial" panose="020B0604020202020204"/>
            </a:endParaRPr>
          </a:p>
          <a:p>
            <a:pPr marL="527685" marR="0" lvl="1" indent="-515620" algn="l" defTabSz="914400" rtl="0" eaLnBrk="0" fontAlgn="base" latinLnBrk="0" hangingPunct="0">
              <a:lnSpc>
                <a:spcPts val="1195"/>
              </a:lnSpc>
              <a:spcBef>
                <a:spcPts val="5"/>
              </a:spcBef>
              <a:spcAft>
                <a:spcPct val="0"/>
              </a:spcAft>
              <a:buClrTx/>
              <a:buSzTx/>
              <a:buFontTx/>
              <a:buAutoNum type="arabicPeriod"/>
              <a:tabLst>
                <a:tab pos="527685" algn="l"/>
                <a:tab pos="528320" algn="l"/>
              </a:tabLst>
              <a:defRPr/>
            </a:pPr>
            <a:r>
              <a:rPr kumimoji="0" sz="1000" b="0" i="0" u="none" strike="noStrike" kern="1200" cap="none" spc="30" normalizeH="0" baseline="0" noProof="0" dirty="0">
                <a:ln>
                  <a:noFill/>
                </a:ln>
                <a:solidFill>
                  <a:schemeClr val="tx1"/>
                </a:solidFill>
                <a:effectLst/>
                <a:uLnTx/>
                <a:uFillTx/>
                <a:latin typeface="FreeSerif"/>
                <a:ea typeface="+mn-ea"/>
                <a:cs typeface="FreeSerif"/>
              </a:rPr>
              <a:t>Introduction  </a:t>
            </a:r>
            <a:r>
              <a:rPr kumimoji="0" sz="1000" b="0" i="0" u="none" strike="noStrike" kern="1200" cap="none" spc="14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99</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25" normalizeH="0" baseline="0" noProof="0" dirty="0">
                <a:ln>
                  <a:noFill/>
                </a:ln>
                <a:solidFill>
                  <a:schemeClr val="tx1"/>
                </a:solidFill>
                <a:effectLst/>
                <a:uLnTx/>
                <a:uFillTx/>
                <a:latin typeface="FreeSerif"/>
                <a:ea typeface="+mn-ea"/>
                <a:cs typeface="FreeSerif"/>
              </a:rPr>
              <a:t>Motivation  </a:t>
            </a:r>
            <a:r>
              <a:rPr kumimoji="0" sz="1000" b="0" i="0" u="none" strike="noStrike" kern="1200" cap="none" spc="95"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100</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1"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20" normalizeH="0" baseline="0" noProof="0" dirty="0">
                <a:ln>
                  <a:noFill/>
                </a:ln>
                <a:solidFill>
                  <a:schemeClr val="tx1"/>
                </a:solidFill>
                <a:effectLst/>
                <a:uLnTx/>
                <a:uFillTx/>
                <a:latin typeface="FreeSerif"/>
                <a:ea typeface="+mn-ea"/>
                <a:cs typeface="FreeSerif"/>
              </a:rPr>
              <a:t>Network Model</a:t>
            </a:r>
            <a:r>
              <a:rPr kumimoji="0" sz="1000" b="0" i="0" u="none" strike="noStrike" kern="1200" cap="none" spc="16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101</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15" normalizeH="0" baseline="0" noProof="0" dirty="0">
                <a:ln>
                  <a:noFill/>
                </a:ln>
                <a:solidFill>
                  <a:schemeClr val="tx1"/>
                </a:solidFill>
                <a:effectLst/>
                <a:uLnTx/>
                <a:uFillTx/>
                <a:latin typeface="FreeSerif"/>
                <a:ea typeface="+mn-ea"/>
                <a:cs typeface="FreeSerif"/>
              </a:rPr>
              <a:t>Phase </a:t>
            </a:r>
            <a:r>
              <a:rPr kumimoji="0" sz="1000" b="0" i="0" u="none" strike="noStrike" kern="1200" cap="none" spc="-15" normalizeH="0" baseline="0" noProof="0" dirty="0">
                <a:ln>
                  <a:noFill/>
                </a:ln>
                <a:solidFill>
                  <a:schemeClr val="tx1"/>
                </a:solidFill>
                <a:effectLst/>
                <a:uLnTx/>
                <a:uFillTx/>
                <a:latin typeface="FreeSerif"/>
                <a:ea typeface="+mn-ea"/>
                <a:cs typeface="FreeSerif"/>
              </a:rPr>
              <a:t>1: </a:t>
            </a:r>
            <a:r>
              <a:rPr kumimoji="0" sz="1000" b="0" i="0" u="none" strike="noStrike" kern="1200" cap="none" spc="15" normalizeH="0" baseline="0" noProof="0" dirty="0">
                <a:ln>
                  <a:noFill/>
                </a:ln>
                <a:solidFill>
                  <a:schemeClr val="tx1"/>
                </a:solidFill>
                <a:effectLst/>
                <a:uLnTx/>
                <a:uFillTx/>
                <a:latin typeface="FreeSerif"/>
                <a:ea typeface="+mn-ea"/>
                <a:cs typeface="FreeSerif"/>
              </a:rPr>
              <a:t>Direct </a:t>
            </a:r>
            <a:r>
              <a:rPr kumimoji="0" sz="1000" b="0" i="0" u="none" strike="noStrike" kern="1200" cap="none" spc="25" normalizeH="0" baseline="0" noProof="0" dirty="0">
                <a:ln>
                  <a:noFill/>
                </a:ln>
                <a:solidFill>
                  <a:schemeClr val="tx1"/>
                </a:solidFill>
                <a:effectLst/>
                <a:uLnTx/>
                <a:uFillTx/>
                <a:latin typeface="FreeSerif"/>
                <a:ea typeface="+mn-ea"/>
                <a:cs typeface="FreeSerif"/>
              </a:rPr>
              <a:t>Transmission</a:t>
            </a:r>
            <a:r>
              <a:rPr kumimoji="0" sz="1000" b="0" i="0" u="none" strike="noStrike" kern="1200" cap="none" spc="105"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101</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15" normalizeH="0" baseline="0" noProof="0" dirty="0">
                <a:ln>
                  <a:noFill/>
                </a:ln>
                <a:solidFill>
                  <a:schemeClr val="tx1"/>
                </a:solidFill>
                <a:effectLst/>
                <a:uLnTx/>
                <a:uFillTx/>
                <a:latin typeface="FreeSerif"/>
                <a:ea typeface="+mn-ea"/>
                <a:cs typeface="FreeSerif"/>
              </a:rPr>
              <a:t>Phase </a:t>
            </a:r>
            <a:r>
              <a:rPr kumimoji="0" sz="1000" b="0" i="0" u="none" strike="noStrike" kern="1200" cap="none" spc="-15" normalizeH="0" baseline="0" noProof="0" dirty="0">
                <a:ln>
                  <a:noFill/>
                </a:ln>
                <a:solidFill>
                  <a:schemeClr val="tx1"/>
                </a:solidFill>
                <a:effectLst/>
                <a:uLnTx/>
                <a:uFillTx/>
                <a:latin typeface="FreeSerif"/>
                <a:ea typeface="+mn-ea"/>
                <a:cs typeface="FreeSerif"/>
              </a:rPr>
              <a:t>2: </a:t>
            </a:r>
            <a:r>
              <a:rPr kumimoji="0" sz="1000" b="0" i="0" u="none" strike="noStrike" kern="1200" cap="none" spc="20" normalizeH="0" baseline="0" noProof="0" dirty="0">
                <a:ln>
                  <a:noFill/>
                </a:ln>
                <a:solidFill>
                  <a:schemeClr val="tx1"/>
                </a:solidFill>
                <a:effectLst/>
                <a:uLnTx/>
                <a:uFillTx/>
                <a:latin typeface="FreeSerif"/>
                <a:ea typeface="+mn-ea"/>
                <a:cs typeface="FreeSerif"/>
              </a:rPr>
              <a:t>Cooperative </a:t>
            </a:r>
            <a:r>
              <a:rPr kumimoji="0" sz="1000" b="0" i="0" u="none" strike="noStrike" kern="1200" cap="none" spc="25" normalizeH="0" baseline="0" noProof="0" dirty="0">
                <a:ln>
                  <a:noFill/>
                </a:ln>
                <a:solidFill>
                  <a:schemeClr val="tx1"/>
                </a:solidFill>
                <a:effectLst/>
                <a:uLnTx/>
                <a:uFillTx/>
                <a:latin typeface="FreeSerif"/>
                <a:ea typeface="+mn-ea"/>
                <a:cs typeface="FreeSerif"/>
              </a:rPr>
              <a:t>Transmission</a:t>
            </a:r>
            <a:r>
              <a:rPr kumimoji="0" sz="1000" b="0" i="0" u="none" strike="noStrike" kern="1200" cap="none" spc="105"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104</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1"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35" normalizeH="0" baseline="0" noProof="0" dirty="0">
                <a:ln>
                  <a:noFill/>
                </a:ln>
                <a:solidFill>
                  <a:schemeClr val="tx1"/>
                </a:solidFill>
                <a:effectLst/>
                <a:uLnTx/>
                <a:uFillTx/>
                <a:latin typeface="FreeSerif"/>
                <a:ea typeface="+mn-ea"/>
                <a:cs typeface="FreeSerif"/>
              </a:rPr>
              <a:t>Non-Orthogonal </a:t>
            </a:r>
            <a:r>
              <a:rPr kumimoji="0" sz="1000" b="0" i="0" u="none" strike="noStrike" kern="1200" cap="none" spc="20" normalizeH="0" baseline="0" noProof="0" dirty="0">
                <a:ln>
                  <a:noFill/>
                </a:ln>
                <a:solidFill>
                  <a:schemeClr val="tx1"/>
                </a:solidFill>
                <a:effectLst/>
                <a:uLnTx/>
                <a:uFillTx/>
                <a:latin typeface="FreeSerif"/>
                <a:ea typeface="+mn-ea"/>
                <a:cs typeface="FreeSerif"/>
              </a:rPr>
              <a:t>Multiple </a:t>
            </a:r>
            <a:r>
              <a:rPr kumimoji="0" sz="1000" b="0" i="0" u="none" strike="noStrike" kern="1200" cap="none" spc="0" normalizeH="0" baseline="0" noProof="0" dirty="0">
                <a:ln>
                  <a:noFill/>
                </a:ln>
                <a:solidFill>
                  <a:schemeClr val="tx1"/>
                </a:solidFill>
                <a:effectLst/>
                <a:uLnTx/>
                <a:uFillTx/>
                <a:latin typeface="FreeSerif"/>
                <a:ea typeface="+mn-ea"/>
                <a:cs typeface="FreeSerif"/>
              </a:rPr>
              <a:t>Access </a:t>
            </a:r>
            <a:r>
              <a:rPr kumimoji="0" sz="1000" b="0" i="0" u="none" strike="noStrike" kern="1200" cap="none" spc="25" normalizeH="0" baseline="0" noProof="0" dirty="0">
                <a:ln>
                  <a:noFill/>
                </a:ln>
                <a:solidFill>
                  <a:schemeClr val="tx1"/>
                </a:solidFill>
                <a:effectLst/>
                <a:uLnTx/>
                <a:uFillTx/>
                <a:latin typeface="FreeSerif"/>
                <a:ea typeface="+mn-ea"/>
                <a:cs typeface="FreeSerif"/>
              </a:rPr>
              <a:t>with </a:t>
            </a:r>
            <a:r>
              <a:rPr kumimoji="0" sz="1000" b="0" i="0" u="none" strike="noStrike" kern="1200" cap="none" spc="15" normalizeH="0" baseline="0" noProof="0" dirty="0">
                <a:ln>
                  <a:noFill/>
                </a:ln>
                <a:solidFill>
                  <a:schemeClr val="tx1"/>
                </a:solidFill>
                <a:effectLst/>
                <a:uLnTx/>
                <a:uFillTx/>
                <a:latin typeface="FreeSerif"/>
                <a:ea typeface="+mn-ea"/>
                <a:cs typeface="FreeSerif"/>
              </a:rPr>
              <a:t>User Selection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105</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80613" y="506413"/>
            <a:ext cx="1303338" cy="134938"/>
          </a:xfrm>
          <a:prstGeom prst="rect">
            <a:avLst/>
          </a:prstGeom>
        </p:spPr>
        <p:txBody>
          <a:bodyPr lIns="0" tIns="12065" rIns="0" bIns="0">
            <a:spAutoFit/>
          </a:bodyPr>
          <a:lstStyle/>
          <a:p>
            <a:pPr marL="12700" marR="0" defTabSz="914400">
              <a:spcBef>
                <a:spcPts val="95"/>
              </a:spcBef>
              <a:buClrTx/>
              <a:buSzTx/>
              <a:buFontTx/>
              <a:buNone/>
              <a:defRPr/>
            </a:pPr>
            <a:r>
              <a:rPr kumimoji="0" sz="800" i="1" kern="1200" cap="none" spc="-50" normalizeH="0" baseline="0" noProof="0" dirty="0">
                <a:latin typeface="Arial" panose="020B0604020202020204"/>
                <a:ea typeface="+mn-ea"/>
                <a:cs typeface="Arial" panose="020B0604020202020204"/>
              </a:rPr>
              <a:t>Contents</a:t>
            </a:r>
            <a:r>
              <a:rPr kumimoji="0" sz="800" i="1" kern="1200" cap="none" spc="-25" normalizeH="0" baseline="0" noProof="0" dirty="0">
                <a:latin typeface="Arial" panose="020B0604020202020204"/>
                <a:ea typeface="+mn-ea"/>
                <a:cs typeface="Arial" panose="020B0604020202020204"/>
              </a:rPr>
              <a:t> </a:t>
            </a:r>
            <a:r>
              <a:rPr kumimoji="0" sz="800" b="1" kern="1200" cap="none" spc="15" normalizeH="0" baseline="0" noProof="0" dirty="0">
                <a:latin typeface="Carlito"/>
                <a:ea typeface="+mn-ea"/>
                <a:cs typeface="Carlito"/>
              </a:rPr>
              <a:t>ix</a:t>
            </a:r>
            <a:endParaRPr kumimoji="0" sz="800" kern="1200" cap="none" spc="0" normalizeH="0" baseline="0" noProof="0">
              <a:latin typeface="Carlito"/>
              <a:ea typeface="+mn-ea"/>
              <a:cs typeface="Carlito"/>
            </a:endParaRPr>
          </a:p>
        </p:txBody>
      </p:sp>
      <p:sp>
        <p:nvSpPr>
          <p:cNvPr id="3" name="object 3"/>
          <p:cNvSpPr txBox="1"/>
          <p:nvPr/>
        </p:nvSpPr>
        <p:spPr>
          <a:xfrm>
            <a:off x="1657350" y="1997075"/>
            <a:ext cx="201613" cy="157163"/>
          </a:xfrm>
          <a:prstGeom prst="rect">
            <a:avLst/>
          </a:prstGeom>
        </p:spPr>
        <p:txBody>
          <a:bodyPr lIns="0" tIns="12065" rIns="0" bIns="0">
            <a:spAutoFit/>
          </a:bodyPr>
          <a:lstStyle/>
          <a:p>
            <a:pPr marL="12700" marR="0" defTabSz="914400">
              <a:spcBef>
                <a:spcPts val="95"/>
              </a:spcBef>
              <a:buClrTx/>
              <a:buSzTx/>
              <a:buFontTx/>
              <a:buNone/>
              <a:defRPr/>
            </a:pPr>
            <a:r>
              <a:rPr kumimoji="0" sz="950" b="1" kern="1200" cap="none" spc="25" normalizeH="0" baseline="0" noProof="0" dirty="0">
                <a:latin typeface="Carlito"/>
                <a:ea typeface="+mn-ea"/>
                <a:cs typeface="Carlito"/>
              </a:rPr>
              <a:t>7</a:t>
            </a:r>
            <a:endParaRPr kumimoji="0" sz="950" kern="1200" cap="none" spc="0" normalizeH="0" baseline="0" noProof="0">
              <a:latin typeface="Carlito"/>
              <a:ea typeface="+mn-ea"/>
              <a:cs typeface="Carlito"/>
            </a:endParaRPr>
          </a:p>
        </p:txBody>
      </p:sp>
      <p:sp>
        <p:nvSpPr>
          <p:cNvPr id="4" name="object 4"/>
          <p:cNvSpPr txBox="1"/>
          <p:nvPr/>
        </p:nvSpPr>
        <p:spPr>
          <a:xfrm>
            <a:off x="1657350" y="4144963"/>
            <a:ext cx="201613" cy="157163"/>
          </a:xfrm>
          <a:prstGeom prst="rect">
            <a:avLst/>
          </a:prstGeom>
        </p:spPr>
        <p:txBody>
          <a:bodyPr lIns="0" tIns="12065" rIns="0" bIns="0">
            <a:spAutoFit/>
          </a:bodyPr>
          <a:lstStyle/>
          <a:p>
            <a:pPr marL="12700" marR="0" defTabSz="914400">
              <a:spcBef>
                <a:spcPts val="95"/>
              </a:spcBef>
              <a:buClrTx/>
              <a:buSzTx/>
              <a:buFontTx/>
              <a:buNone/>
              <a:defRPr/>
            </a:pPr>
            <a:r>
              <a:rPr kumimoji="0" sz="950" b="1" kern="1200" cap="none" spc="25" normalizeH="0" baseline="0" noProof="0" dirty="0">
                <a:latin typeface="Carlito"/>
                <a:ea typeface="+mn-ea"/>
                <a:cs typeface="Carlito"/>
              </a:rPr>
              <a:t>8</a:t>
            </a:r>
            <a:endParaRPr kumimoji="0" sz="950" kern="1200" cap="none" spc="0" normalizeH="0" baseline="0" noProof="0">
              <a:latin typeface="Carlito"/>
              <a:ea typeface="+mn-ea"/>
              <a:cs typeface="Carlito"/>
            </a:endParaRPr>
          </a:p>
        </p:txBody>
      </p:sp>
      <p:sp>
        <p:nvSpPr>
          <p:cNvPr id="5" name="object 5"/>
          <p:cNvSpPr txBox="1"/>
          <p:nvPr/>
        </p:nvSpPr>
        <p:spPr>
          <a:xfrm>
            <a:off x="1657350" y="4391025"/>
            <a:ext cx="406400" cy="935038"/>
          </a:xfrm>
          <a:prstGeom prst="rect">
            <a:avLst/>
          </a:prstGeom>
        </p:spPr>
        <p:txBody>
          <a:bodyPr lIns="0" tIns="12065" rIns="0" bIns="0">
            <a:spAutoFit/>
          </a:bodyPr>
          <a:lstStyle/>
          <a:p>
            <a:pPr marL="12700" marR="0" defTabSz="914400">
              <a:lnSpc>
                <a:spcPts val="1195"/>
              </a:lnSpc>
              <a:spcBef>
                <a:spcPts val="95"/>
              </a:spcBef>
              <a:buClrTx/>
              <a:buSzTx/>
              <a:buFontTx/>
              <a:buNone/>
              <a:defRPr/>
            </a:pPr>
            <a:r>
              <a:rPr kumimoji="0" sz="1000" kern="1200" cap="none" spc="-10" normalizeH="0" baseline="0" noProof="0" dirty="0">
                <a:latin typeface="FreeSerif"/>
                <a:ea typeface="+mn-ea"/>
                <a:cs typeface="FreeSerif"/>
              </a:rPr>
              <a:t>8.1</a:t>
            </a:r>
            <a:endParaRPr kumimoji="0" sz="1000" kern="1200" cap="none" spc="0" normalizeH="0" baseline="0" noProof="0">
              <a:latin typeface="FreeSerif"/>
              <a:ea typeface="+mn-ea"/>
              <a:cs typeface="FreeSerif"/>
            </a:endParaRPr>
          </a:p>
          <a:p>
            <a:pPr marL="12700" marR="0" defTabSz="914400">
              <a:lnSpc>
                <a:spcPts val="1195"/>
              </a:lnSpc>
              <a:buClrTx/>
              <a:buSzTx/>
              <a:buFontTx/>
              <a:buNone/>
              <a:defRPr/>
            </a:pPr>
            <a:r>
              <a:rPr kumimoji="0" sz="1000" kern="1200" cap="none" spc="-10" normalizeH="0" baseline="0" noProof="0" dirty="0">
                <a:latin typeface="FreeSerif"/>
                <a:ea typeface="+mn-ea"/>
                <a:cs typeface="FreeSerif"/>
              </a:rPr>
              <a:t>8.2</a:t>
            </a:r>
            <a:endParaRPr kumimoji="0" sz="1000" kern="1200" cap="none" spc="0" normalizeH="0" baseline="0" noProof="0">
              <a:latin typeface="FreeSerif"/>
              <a:ea typeface="+mn-ea"/>
              <a:cs typeface="FreeSerif"/>
            </a:endParaRPr>
          </a:p>
          <a:p>
            <a:pPr marL="12700" marR="0" defTabSz="914400">
              <a:lnSpc>
                <a:spcPts val="1195"/>
              </a:lnSpc>
              <a:buClrTx/>
              <a:buSzTx/>
              <a:buFontTx/>
              <a:buNone/>
              <a:defRPr/>
            </a:pPr>
            <a:r>
              <a:rPr kumimoji="0" sz="1000" kern="1200" cap="none" spc="-10" normalizeH="0" baseline="0" noProof="0" dirty="0">
                <a:latin typeface="FreeSerif"/>
                <a:ea typeface="+mn-ea"/>
                <a:cs typeface="FreeSerif"/>
              </a:rPr>
              <a:t>8.3</a:t>
            </a:r>
            <a:endParaRPr kumimoji="0" sz="1000" kern="1200" cap="none" spc="0" normalizeH="0" baseline="0" noProof="0">
              <a:latin typeface="FreeSerif"/>
              <a:ea typeface="+mn-ea"/>
              <a:cs typeface="FreeSerif"/>
            </a:endParaRPr>
          </a:p>
          <a:p>
            <a:pPr marL="12700" marR="0" defTabSz="914400">
              <a:lnSpc>
                <a:spcPts val="1195"/>
              </a:lnSpc>
              <a:buClrTx/>
              <a:buSzTx/>
              <a:buFontTx/>
              <a:buNone/>
              <a:defRPr/>
            </a:pPr>
            <a:r>
              <a:rPr kumimoji="0" sz="1000" kern="1200" cap="none" spc="-10" normalizeH="0" baseline="0" noProof="0" dirty="0">
                <a:latin typeface="FreeSerif"/>
                <a:ea typeface="+mn-ea"/>
                <a:cs typeface="FreeSerif"/>
              </a:rPr>
              <a:t>8.4</a:t>
            </a:r>
            <a:endParaRPr kumimoji="0" sz="1000" kern="1200" cap="none" spc="0" normalizeH="0" baseline="0" noProof="0">
              <a:latin typeface="FreeSerif"/>
              <a:ea typeface="+mn-ea"/>
              <a:cs typeface="FreeSerif"/>
            </a:endParaRPr>
          </a:p>
          <a:p>
            <a:pPr marL="12700" marR="0" defTabSz="914400">
              <a:lnSpc>
                <a:spcPts val="1195"/>
              </a:lnSpc>
              <a:buClrTx/>
              <a:buSzTx/>
              <a:buFontTx/>
              <a:buNone/>
              <a:defRPr/>
            </a:pPr>
            <a:r>
              <a:rPr kumimoji="0" sz="1000" kern="1200" cap="none" spc="-10" normalizeH="0" baseline="0" noProof="0" dirty="0">
                <a:latin typeface="FreeSerif"/>
                <a:ea typeface="+mn-ea"/>
                <a:cs typeface="FreeSerif"/>
              </a:rPr>
              <a:t>8.5</a:t>
            </a:r>
            <a:endParaRPr kumimoji="0" sz="1000" kern="1200" cap="none" spc="0" normalizeH="0" baseline="0" noProof="0">
              <a:latin typeface="FreeSerif"/>
              <a:ea typeface="+mn-ea"/>
              <a:cs typeface="FreeSerif"/>
            </a:endParaRPr>
          </a:p>
          <a:p>
            <a:pPr marL="12700" marR="0" defTabSz="914400">
              <a:lnSpc>
                <a:spcPts val="1195"/>
              </a:lnSpc>
              <a:buClrTx/>
              <a:buSzTx/>
              <a:buFontTx/>
              <a:buNone/>
              <a:defRPr/>
            </a:pPr>
            <a:r>
              <a:rPr kumimoji="0" sz="1000" kern="1200" cap="none" spc="-10" normalizeH="0" baseline="0" noProof="0" dirty="0">
                <a:latin typeface="FreeSerif"/>
                <a:ea typeface="+mn-ea"/>
                <a:cs typeface="FreeSerif"/>
              </a:rPr>
              <a:t>8.6</a:t>
            </a:r>
            <a:endParaRPr kumimoji="0" sz="1000" kern="1200" cap="none" spc="0" normalizeH="0" baseline="0" noProof="0">
              <a:latin typeface="FreeSerif"/>
              <a:ea typeface="+mn-ea"/>
              <a:cs typeface="FreeSerif"/>
            </a:endParaRPr>
          </a:p>
        </p:txBody>
      </p:sp>
      <p:sp>
        <p:nvSpPr>
          <p:cNvPr id="6" name="object 6"/>
          <p:cNvSpPr txBox="1"/>
          <p:nvPr/>
        </p:nvSpPr>
        <p:spPr>
          <a:xfrm>
            <a:off x="1657350" y="5403850"/>
            <a:ext cx="201613" cy="158750"/>
          </a:xfrm>
          <a:prstGeom prst="rect">
            <a:avLst/>
          </a:prstGeom>
        </p:spPr>
        <p:txBody>
          <a:bodyPr lIns="0" tIns="12065" rIns="0" bIns="0">
            <a:spAutoFit/>
          </a:bodyPr>
          <a:lstStyle/>
          <a:p>
            <a:pPr marL="12700" marR="0" defTabSz="914400">
              <a:spcBef>
                <a:spcPts val="95"/>
              </a:spcBef>
              <a:buClrTx/>
              <a:buSzTx/>
              <a:buFontTx/>
              <a:buNone/>
              <a:defRPr/>
            </a:pPr>
            <a:r>
              <a:rPr kumimoji="0" sz="950" b="1" kern="1200" cap="none" spc="25" normalizeH="0" baseline="0" noProof="0" dirty="0">
                <a:latin typeface="Carlito"/>
                <a:ea typeface="+mn-ea"/>
                <a:cs typeface="Carlito"/>
              </a:rPr>
              <a:t>9</a:t>
            </a:r>
            <a:endParaRPr kumimoji="0" sz="950" kern="1200" cap="none" spc="0" normalizeH="0" baseline="0" noProof="0">
              <a:latin typeface="Carlito"/>
              <a:ea typeface="+mn-ea"/>
              <a:cs typeface="Carlito"/>
            </a:endParaRPr>
          </a:p>
        </p:txBody>
      </p:sp>
      <p:sp>
        <p:nvSpPr>
          <p:cNvPr id="7" name="object 7"/>
          <p:cNvSpPr txBox="1"/>
          <p:nvPr/>
        </p:nvSpPr>
        <p:spPr>
          <a:xfrm>
            <a:off x="1657350" y="5781675"/>
            <a:ext cx="404813" cy="320675"/>
          </a:xfrm>
          <a:prstGeom prst="rect">
            <a:avLst/>
          </a:prstGeom>
        </p:spPr>
        <p:txBody>
          <a:bodyPr lIns="0" tIns="12065" rIns="0" bIns="0">
            <a:spAutoFit/>
          </a:bodyPr>
          <a:lstStyle/>
          <a:p>
            <a:pPr marL="12700" marR="0" defTabSz="914400">
              <a:lnSpc>
                <a:spcPts val="1195"/>
              </a:lnSpc>
              <a:spcBef>
                <a:spcPts val="95"/>
              </a:spcBef>
              <a:buClrTx/>
              <a:buSzTx/>
              <a:buFontTx/>
              <a:buNone/>
              <a:defRPr/>
            </a:pPr>
            <a:r>
              <a:rPr kumimoji="0" sz="1000" kern="1200" cap="none" spc="-10" normalizeH="0" baseline="0" noProof="0" dirty="0">
                <a:latin typeface="FreeSerif"/>
                <a:ea typeface="+mn-ea"/>
                <a:cs typeface="FreeSerif"/>
              </a:rPr>
              <a:t>9.1</a:t>
            </a:r>
            <a:endParaRPr kumimoji="0" sz="1000" kern="1200" cap="none" spc="0" normalizeH="0" baseline="0" noProof="0">
              <a:latin typeface="FreeSerif"/>
              <a:ea typeface="+mn-ea"/>
              <a:cs typeface="FreeSerif"/>
            </a:endParaRPr>
          </a:p>
          <a:p>
            <a:pPr marL="12700" marR="0" defTabSz="914400">
              <a:lnSpc>
                <a:spcPts val="1195"/>
              </a:lnSpc>
              <a:buClrTx/>
              <a:buSzTx/>
              <a:buFontTx/>
              <a:buNone/>
              <a:defRPr/>
            </a:pPr>
            <a:r>
              <a:rPr kumimoji="0" sz="1000" kern="1200" cap="none" spc="-10" normalizeH="0" baseline="0" noProof="0" dirty="0">
                <a:latin typeface="FreeSerif"/>
                <a:ea typeface="+mn-ea"/>
                <a:cs typeface="FreeSerif"/>
              </a:rPr>
              <a:t>9.2</a:t>
            </a:r>
            <a:endParaRPr kumimoji="0" sz="1000" kern="1200" cap="none" spc="0" normalizeH="0" baseline="0" noProof="0">
              <a:latin typeface="FreeSerif"/>
              <a:ea typeface="+mn-ea"/>
              <a:cs typeface="FreeSerif"/>
            </a:endParaRPr>
          </a:p>
        </p:txBody>
      </p:sp>
      <p:sp>
        <p:nvSpPr>
          <p:cNvPr id="47112" name="object 8"/>
          <p:cNvSpPr txBox="1"/>
          <p:nvPr/>
        </p:nvSpPr>
        <p:spPr>
          <a:xfrm>
            <a:off x="1657350" y="731838"/>
            <a:ext cx="7907338" cy="6159500"/>
          </a:xfrm>
          <a:prstGeom prst="rect">
            <a:avLst/>
          </a:prstGeom>
          <a:noFill/>
          <a:ln w="9525">
            <a:noFill/>
          </a:ln>
        </p:spPr>
        <p:txBody>
          <a:bodyPr lIns="0" tIns="12065" rIns="0" bIns="0">
            <a:spAutoFit/>
          </a:bodyPr>
          <a:lstStyle/>
          <a:p>
            <a:pPr marL="527050" lvl="2" indent="-514350" defTabSz="914400">
              <a:lnSpc>
                <a:spcPts val="1200"/>
              </a:lnSpc>
              <a:spcBef>
                <a:spcPts val="100"/>
              </a:spcBef>
              <a:buAutoNum type="arabicPeriod"/>
              <a:tabLst>
                <a:tab pos="527050" algn="l"/>
              </a:tabLst>
            </a:pPr>
            <a:r>
              <a:rPr sz="1000" dirty="0">
                <a:latin typeface="FreeSerif"/>
                <a:ea typeface="FreeSerif"/>
              </a:rPr>
              <a:t>RNRF Selection Scheme </a:t>
            </a:r>
            <a:r>
              <a:rPr sz="1000" i="1" dirty="0">
                <a:latin typeface="Times New Roman" panose="02020603050405020304" pitchFamily="18" charset="0"/>
                <a:cs typeface="Times New Roman" panose="02020603050405020304" pitchFamily="18" charset="0"/>
              </a:rPr>
              <a:t>105</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NNNF Selection Scheme </a:t>
            </a:r>
            <a:r>
              <a:rPr sz="1000" i="1" dirty="0">
                <a:latin typeface="Times New Roman" panose="02020603050405020304" pitchFamily="18" charset="0"/>
                <a:cs typeface="Times New Roman" panose="02020603050405020304" pitchFamily="18" charset="0"/>
              </a:rPr>
              <a:t>108</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NNFF Selection Scheme </a:t>
            </a:r>
            <a:r>
              <a:rPr sz="1000" i="1" dirty="0">
                <a:latin typeface="Times New Roman" panose="02020603050405020304" pitchFamily="18" charset="0"/>
                <a:cs typeface="Times New Roman" panose="02020603050405020304" pitchFamily="18" charset="0"/>
              </a:rPr>
              <a:t>111</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startAt="4"/>
              <a:tabLst>
                <a:tab pos="527050" algn="l"/>
              </a:tabLst>
            </a:pPr>
            <a:r>
              <a:rPr sz="1000" dirty="0">
                <a:latin typeface="FreeSerif"/>
                <a:ea typeface="FreeSerif"/>
              </a:rPr>
              <a:t>Numerical Results </a:t>
            </a:r>
            <a:r>
              <a:rPr sz="1000" i="1" dirty="0">
                <a:latin typeface="Times New Roman" panose="02020603050405020304" pitchFamily="18" charset="0"/>
                <a:cs typeface="Times New Roman" panose="02020603050405020304" pitchFamily="18" charset="0"/>
              </a:rPr>
              <a:t>112</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Outage Probability of the Near Users </a:t>
            </a:r>
            <a:r>
              <a:rPr sz="1000" i="1" dirty="0">
                <a:latin typeface="Times New Roman" panose="02020603050405020304" pitchFamily="18" charset="0"/>
                <a:cs typeface="Times New Roman" panose="02020603050405020304" pitchFamily="18" charset="0"/>
              </a:rPr>
              <a:t>112</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Outage Probability of the Far Users </a:t>
            </a:r>
            <a:r>
              <a:rPr sz="1000" i="1" dirty="0">
                <a:latin typeface="Times New Roman" panose="02020603050405020304" pitchFamily="18" charset="0"/>
                <a:cs typeface="Times New Roman" panose="02020603050405020304" pitchFamily="18" charset="0"/>
              </a:rPr>
              <a:t>115</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Throughput in Delay-Sensitive Transmission Mode </a:t>
            </a:r>
            <a:r>
              <a:rPr sz="1000" i="1" dirty="0">
                <a:latin typeface="Times New Roman" panose="02020603050405020304" pitchFamily="18" charset="0"/>
                <a:cs typeface="Times New Roman" panose="02020603050405020304" pitchFamily="18" charset="0"/>
              </a:rPr>
              <a:t>116</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startAt="4"/>
              <a:tabLst>
                <a:tab pos="527050" algn="l"/>
              </a:tabLst>
            </a:pPr>
            <a:r>
              <a:rPr sz="1000" dirty="0">
                <a:latin typeface="FreeSerif"/>
                <a:ea typeface="FreeSerif"/>
              </a:rPr>
              <a:t>Conclusions </a:t>
            </a:r>
            <a:r>
              <a:rPr sz="1000" i="1" dirty="0">
                <a:latin typeface="Times New Roman" panose="02020603050405020304" pitchFamily="18" charset="0"/>
                <a:cs typeface="Times New Roman" panose="02020603050405020304" pitchFamily="18" charset="0"/>
              </a:rPr>
              <a:t>117</a:t>
            </a:r>
            <a:endParaRPr sz="1000" dirty="0">
              <a:latin typeface="Times New Roman" panose="02020603050405020304" pitchFamily="18" charset="0"/>
              <a:cs typeface="Times New Roman" panose="02020603050405020304" pitchFamily="18" charset="0"/>
            </a:endParaRPr>
          </a:p>
          <a:p>
            <a:pPr marL="527050" defTabSz="914400">
              <a:lnSpc>
                <a:spcPts val="1200"/>
              </a:lnSpc>
              <a:buNone/>
              <a:tabLst>
                <a:tab pos="527050" algn="l"/>
              </a:tabLst>
            </a:pPr>
            <a:r>
              <a:rPr sz="1000" dirty="0">
                <a:latin typeface="FreeSerif"/>
                <a:ea typeface="FreeSerif"/>
              </a:rPr>
              <a:t>Bibliography </a:t>
            </a:r>
            <a:r>
              <a:rPr sz="1000" i="1" dirty="0">
                <a:latin typeface="Times New Roman" panose="02020603050405020304" pitchFamily="18" charset="0"/>
                <a:cs typeface="Times New Roman" panose="02020603050405020304" pitchFamily="18" charset="0"/>
              </a:rPr>
              <a:t>118</a:t>
            </a:r>
            <a:endParaRPr sz="1000" dirty="0">
              <a:latin typeface="Times New Roman" panose="02020603050405020304" pitchFamily="18" charset="0"/>
              <a:cs typeface="Times New Roman" panose="02020603050405020304" pitchFamily="18" charset="0"/>
            </a:endParaRPr>
          </a:p>
          <a:p>
            <a:pPr marL="527050" defTabSz="914400">
              <a:lnSpc>
                <a:spcPct val="105000"/>
              </a:lnSpc>
              <a:spcBef>
                <a:spcPts val="1175"/>
              </a:spcBef>
              <a:buNone/>
              <a:tabLst>
                <a:tab pos="527050" algn="l"/>
              </a:tabLst>
            </a:pPr>
            <a:r>
              <a:rPr sz="900" b="1" dirty="0">
                <a:latin typeface="Carlito"/>
                <a:ea typeface="Carlito"/>
              </a:rPr>
              <a:t>Fairness-Aware Wireless Powered Communications with  Processing Cost </a:t>
            </a:r>
            <a:r>
              <a:rPr sz="1000" i="1" dirty="0">
                <a:latin typeface="Times New Roman" panose="02020603050405020304" pitchFamily="18" charset="0"/>
                <a:cs typeface="Times New Roman" panose="02020603050405020304" pitchFamily="18" charset="0"/>
              </a:rPr>
              <a:t>121</a:t>
            </a:r>
            <a:endParaRPr sz="1000" dirty="0">
              <a:latin typeface="Times New Roman" panose="02020603050405020304" pitchFamily="18" charset="0"/>
              <a:cs typeface="Times New Roman" panose="02020603050405020304" pitchFamily="18" charset="0"/>
            </a:endParaRPr>
          </a:p>
          <a:p>
            <a:pPr marL="527050" defTabSz="914400">
              <a:spcBef>
                <a:spcPts val="50"/>
              </a:spcBef>
              <a:buNone/>
              <a:tabLst>
                <a:tab pos="527050" algn="l"/>
              </a:tabLst>
            </a:pPr>
            <a:r>
              <a:rPr sz="900" i="1" dirty="0">
                <a:latin typeface="Arial" panose="020B0604020202020204" pitchFamily="34" charset="0"/>
              </a:rPr>
              <a:t>Zoran Hadzi-Velkov, Slavche Pejoski, and Nikola Zlatanov</a:t>
            </a:r>
            <a:endParaRPr sz="900" dirty="0">
              <a:latin typeface="Arial" panose="020B0604020202020204" pitchFamily="34" charset="0"/>
            </a:endParaRPr>
          </a:p>
          <a:p>
            <a:pPr marL="527050" lvl="1" indent="-514350" defTabSz="914400">
              <a:lnSpc>
                <a:spcPts val="1200"/>
              </a:lnSpc>
              <a:buAutoNum type="arabicPeriod"/>
              <a:tabLst>
                <a:tab pos="527050" algn="l"/>
              </a:tabLst>
            </a:pPr>
            <a:r>
              <a:rPr sz="1000" dirty="0">
                <a:latin typeface="FreeSerif"/>
                <a:ea typeface="FreeSerif"/>
              </a:rPr>
              <a:t>Introduction </a:t>
            </a:r>
            <a:r>
              <a:rPr sz="1000" i="1" dirty="0">
                <a:latin typeface="Times New Roman" panose="02020603050405020304" pitchFamily="18" charset="0"/>
                <a:cs typeface="Times New Roman" panose="02020603050405020304" pitchFamily="18" charset="0"/>
              </a:rPr>
              <a:t>121</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System Model </a:t>
            </a:r>
            <a:r>
              <a:rPr sz="1000" i="1" dirty="0">
                <a:latin typeface="Times New Roman" panose="02020603050405020304" pitchFamily="18" charset="0"/>
                <a:cs typeface="Times New Roman" panose="02020603050405020304" pitchFamily="18" charset="0"/>
              </a:rPr>
              <a:t>122</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Energy Storage Strategies </a:t>
            </a:r>
            <a:r>
              <a:rPr sz="1000" i="1" dirty="0">
                <a:latin typeface="Times New Roman" panose="02020603050405020304" pitchFamily="18" charset="0"/>
                <a:cs typeface="Times New Roman" panose="02020603050405020304" pitchFamily="18" charset="0"/>
              </a:rPr>
              <a:t>124</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Circuit Power Consumption </a:t>
            </a:r>
            <a:r>
              <a:rPr sz="1000" i="1" dirty="0">
                <a:latin typeface="Times New Roman" panose="02020603050405020304" pitchFamily="18" charset="0"/>
                <a:cs typeface="Times New Roman" panose="02020603050405020304" pitchFamily="18" charset="0"/>
              </a:rPr>
              <a:t>124</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Proportionally Fair Resource Allocation </a:t>
            </a:r>
            <a:r>
              <a:rPr sz="1000" i="1" dirty="0">
                <a:latin typeface="Times New Roman" panose="02020603050405020304" pitchFamily="18" charset="0"/>
                <a:cs typeface="Times New Roman" panose="02020603050405020304" pitchFamily="18" charset="0"/>
              </a:rPr>
              <a:t>125</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Short-term Energy Storage Strategy   </a:t>
            </a:r>
            <a:r>
              <a:rPr sz="1000" i="1" dirty="0">
                <a:latin typeface="Times New Roman" panose="02020603050405020304" pitchFamily="18" charset="0"/>
                <a:cs typeface="Times New Roman" panose="02020603050405020304" pitchFamily="18" charset="0"/>
              </a:rPr>
              <a:t>125</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Long-term Energy Storage Strategy   </a:t>
            </a:r>
            <a:r>
              <a:rPr sz="1000" i="1" dirty="0">
                <a:latin typeface="Times New Roman" panose="02020603050405020304" pitchFamily="18" charset="0"/>
                <a:cs typeface="Times New Roman" panose="02020603050405020304" pitchFamily="18" charset="0"/>
              </a:rPr>
              <a:t>127</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Practical Online Implementation </a:t>
            </a:r>
            <a:r>
              <a:rPr sz="1000" i="1" dirty="0">
                <a:latin typeface="Times New Roman" panose="02020603050405020304" pitchFamily="18" charset="0"/>
                <a:cs typeface="Times New Roman" panose="02020603050405020304" pitchFamily="18" charset="0"/>
              </a:rPr>
              <a:t>130</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Numerical Results </a:t>
            </a:r>
            <a:r>
              <a:rPr sz="1000" i="1" dirty="0">
                <a:latin typeface="Times New Roman" panose="02020603050405020304" pitchFamily="18" charset="0"/>
                <a:cs typeface="Times New Roman" panose="02020603050405020304" pitchFamily="18" charset="0"/>
              </a:rPr>
              <a:t>131</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Conclusion </a:t>
            </a:r>
            <a:r>
              <a:rPr sz="1000" i="1" dirty="0">
                <a:latin typeface="Times New Roman" panose="02020603050405020304" pitchFamily="18" charset="0"/>
                <a:cs typeface="Times New Roman" panose="02020603050405020304" pitchFamily="18" charset="0"/>
              </a:rPr>
              <a:t>133</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Appendix </a:t>
            </a:r>
            <a:r>
              <a:rPr sz="1000" i="1" dirty="0">
                <a:latin typeface="Times New Roman" panose="02020603050405020304" pitchFamily="18" charset="0"/>
                <a:cs typeface="Times New Roman" panose="02020603050405020304" pitchFamily="18" charset="0"/>
              </a:rPr>
              <a:t>133</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Proof of Theorem 7.2 </a:t>
            </a:r>
            <a:r>
              <a:rPr sz="1000" i="1" dirty="0">
                <a:latin typeface="Times New Roman" panose="02020603050405020304" pitchFamily="18" charset="0"/>
                <a:cs typeface="Times New Roman" panose="02020603050405020304" pitchFamily="18" charset="0"/>
              </a:rPr>
              <a:t>133</a:t>
            </a:r>
            <a:endParaRPr sz="1000" dirty="0">
              <a:latin typeface="Times New Roman" panose="02020603050405020304" pitchFamily="18" charset="0"/>
              <a:cs typeface="Times New Roman" panose="02020603050405020304" pitchFamily="18" charset="0"/>
            </a:endParaRPr>
          </a:p>
          <a:p>
            <a:pPr marL="527050" defTabSz="914400">
              <a:lnSpc>
                <a:spcPts val="1200"/>
              </a:lnSpc>
              <a:buNone/>
              <a:tabLst>
                <a:tab pos="527050" algn="l"/>
              </a:tabLst>
            </a:pPr>
            <a:r>
              <a:rPr sz="1000" dirty="0">
                <a:latin typeface="FreeSerif"/>
                <a:ea typeface="FreeSerif"/>
              </a:rPr>
              <a:t>Bibliography </a:t>
            </a:r>
            <a:r>
              <a:rPr sz="1000" i="1" dirty="0">
                <a:latin typeface="Times New Roman" panose="02020603050405020304" pitchFamily="18" charset="0"/>
                <a:cs typeface="Times New Roman" panose="02020603050405020304" pitchFamily="18" charset="0"/>
              </a:rPr>
              <a:t>136</a:t>
            </a:r>
            <a:endParaRPr sz="1000" dirty="0">
              <a:latin typeface="Times New Roman" panose="02020603050405020304" pitchFamily="18" charset="0"/>
              <a:cs typeface="Times New Roman" panose="02020603050405020304" pitchFamily="18" charset="0"/>
            </a:endParaRPr>
          </a:p>
          <a:p>
            <a:pPr marL="527050" defTabSz="914400">
              <a:spcBef>
                <a:spcPts val="1175"/>
              </a:spcBef>
              <a:buNone/>
              <a:tabLst>
                <a:tab pos="527050" algn="l"/>
              </a:tabLst>
            </a:pPr>
            <a:r>
              <a:rPr sz="900" b="1" dirty="0">
                <a:latin typeface="Carlito"/>
                <a:ea typeface="Carlito"/>
              </a:rPr>
              <a:t>Wireless Power Transfer in Millimeter Wave </a:t>
            </a:r>
            <a:r>
              <a:rPr sz="1000" i="1" dirty="0">
                <a:latin typeface="Times New Roman" panose="02020603050405020304" pitchFamily="18" charset="0"/>
                <a:cs typeface="Times New Roman" panose="02020603050405020304" pitchFamily="18" charset="0"/>
              </a:rPr>
              <a:t>139</a:t>
            </a:r>
            <a:endParaRPr sz="1000" dirty="0">
              <a:latin typeface="Times New Roman" panose="02020603050405020304" pitchFamily="18" charset="0"/>
              <a:cs typeface="Times New Roman" panose="02020603050405020304" pitchFamily="18" charset="0"/>
            </a:endParaRPr>
          </a:p>
          <a:p>
            <a:pPr marL="527050" defTabSz="914400">
              <a:spcBef>
                <a:spcPts val="50"/>
              </a:spcBef>
              <a:buNone/>
              <a:tabLst>
                <a:tab pos="527050" algn="l"/>
              </a:tabLst>
            </a:pPr>
            <a:r>
              <a:rPr sz="900" i="1" dirty="0">
                <a:latin typeface="Arial" panose="020B0604020202020204" pitchFamily="34" charset="0"/>
              </a:rPr>
              <a:t>Talha Ahmed Khan and Robert W. Heath Jr.</a:t>
            </a:r>
            <a:endParaRPr sz="900" dirty="0">
              <a:latin typeface="Arial" panose="020B0604020202020204" pitchFamily="34" charset="0"/>
            </a:endParaRPr>
          </a:p>
          <a:p>
            <a:pPr marL="527050" defTabSz="914400">
              <a:lnSpc>
                <a:spcPts val="1200"/>
              </a:lnSpc>
              <a:buNone/>
              <a:tabLst>
                <a:tab pos="527050" algn="l"/>
              </a:tabLst>
            </a:pPr>
            <a:r>
              <a:rPr sz="1000" dirty="0">
                <a:latin typeface="FreeSerif"/>
                <a:ea typeface="FreeSerif"/>
              </a:rPr>
              <a:t>Introduction </a:t>
            </a:r>
            <a:r>
              <a:rPr sz="1000" i="1" dirty="0">
                <a:latin typeface="Times New Roman" panose="02020603050405020304" pitchFamily="18" charset="0"/>
                <a:cs typeface="Times New Roman" panose="02020603050405020304" pitchFamily="18" charset="0"/>
              </a:rPr>
              <a:t>139</a:t>
            </a:r>
            <a:endParaRPr sz="1000" dirty="0">
              <a:latin typeface="Times New Roman" panose="02020603050405020304" pitchFamily="18" charset="0"/>
              <a:cs typeface="Times New Roman" panose="02020603050405020304" pitchFamily="18" charset="0"/>
            </a:endParaRPr>
          </a:p>
          <a:p>
            <a:pPr marL="527050" defTabSz="914400">
              <a:lnSpc>
                <a:spcPts val="1200"/>
              </a:lnSpc>
              <a:buNone/>
              <a:tabLst>
                <a:tab pos="527050" algn="l"/>
              </a:tabLst>
            </a:pPr>
            <a:r>
              <a:rPr sz="1000" dirty="0">
                <a:latin typeface="FreeSerif"/>
                <a:ea typeface="FreeSerif"/>
              </a:rPr>
              <a:t>System Model </a:t>
            </a:r>
            <a:r>
              <a:rPr sz="1000" i="1" dirty="0">
                <a:latin typeface="Times New Roman" panose="02020603050405020304" pitchFamily="18" charset="0"/>
                <a:cs typeface="Times New Roman" panose="02020603050405020304" pitchFamily="18" charset="0"/>
              </a:rPr>
              <a:t>141</a:t>
            </a:r>
            <a:endParaRPr sz="1000" dirty="0">
              <a:latin typeface="Times New Roman" panose="02020603050405020304" pitchFamily="18" charset="0"/>
              <a:cs typeface="Times New Roman" panose="02020603050405020304" pitchFamily="18" charset="0"/>
            </a:endParaRPr>
          </a:p>
          <a:p>
            <a:pPr marL="527050" defTabSz="914400">
              <a:lnSpc>
                <a:spcPts val="1200"/>
              </a:lnSpc>
              <a:buNone/>
              <a:tabLst>
                <a:tab pos="527050" algn="l"/>
              </a:tabLst>
            </a:pPr>
            <a:r>
              <a:rPr sz="1000" dirty="0">
                <a:latin typeface="FreeSerif"/>
                <a:ea typeface="FreeSerif"/>
              </a:rPr>
              <a:t>Analytical Results </a:t>
            </a:r>
            <a:r>
              <a:rPr sz="1000" i="1" dirty="0">
                <a:latin typeface="Times New Roman" panose="02020603050405020304" pitchFamily="18" charset="0"/>
                <a:cs typeface="Times New Roman" panose="02020603050405020304" pitchFamily="18" charset="0"/>
              </a:rPr>
              <a:t>143</a:t>
            </a:r>
            <a:endParaRPr sz="1000" dirty="0">
              <a:latin typeface="Times New Roman" panose="02020603050405020304" pitchFamily="18" charset="0"/>
              <a:cs typeface="Times New Roman" panose="02020603050405020304" pitchFamily="18" charset="0"/>
            </a:endParaRPr>
          </a:p>
          <a:p>
            <a:pPr marL="527050" defTabSz="914400">
              <a:lnSpc>
                <a:spcPts val="1200"/>
              </a:lnSpc>
              <a:buNone/>
              <a:tabLst>
                <a:tab pos="527050" algn="l"/>
              </a:tabLst>
            </a:pPr>
            <a:r>
              <a:rPr sz="1000" dirty="0">
                <a:latin typeface="FreeSerif"/>
                <a:ea typeface="FreeSerif"/>
              </a:rPr>
              <a:t>Key Insights   </a:t>
            </a:r>
            <a:r>
              <a:rPr sz="1000" i="1" dirty="0">
                <a:latin typeface="Times New Roman" panose="02020603050405020304" pitchFamily="18" charset="0"/>
                <a:cs typeface="Times New Roman" panose="02020603050405020304" pitchFamily="18" charset="0"/>
              </a:rPr>
              <a:t>147</a:t>
            </a:r>
            <a:endParaRPr sz="1000" dirty="0">
              <a:latin typeface="Times New Roman" panose="02020603050405020304" pitchFamily="18" charset="0"/>
              <a:cs typeface="Times New Roman" panose="02020603050405020304" pitchFamily="18" charset="0"/>
            </a:endParaRPr>
          </a:p>
          <a:p>
            <a:pPr marL="527050" defTabSz="914400">
              <a:lnSpc>
                <a:spcPts val="1200"/>
              </a:lnSpc>
              <a:buNone/>
              <a:tabLst>
                <a:tab pos="527050" algn="l"/>
              </a:tabLst>
            </a:pPr>
            <a:r>
              <a:rPr sz="1000" dirty="0">
                <a:latin typeface="FreeSerif"/>
                <a:ea typeface="FreeSerif"/>
              </a:rPr>
              <a:t>Conclusions   </a:t>
            </a:r>
            <a:r>
              <a:rPr sz="1000" i="1" dirty="0">
                <a:latin typeface="Times New Roman" panose="02020603050405020304" pitchFamily="18" charset="0"/>
                <a:cs typeface="Times New Roman" panose="02020603050405020304" pitchFamily="18" charset="0"/>
              </a:rPr>
              <a:t>151</a:t>
            </a:r>
            <a:endParaRPr sz="1000" dirty="0">
              <a:latin typeface="Times New Roman" panose="02020603050405020304" pitchFamily="18" charset="0"/>
              <a:cs typeface="Times New Roman" panose="02020603050405020304" pitchFamily="18" charset="0"/>
            </a:endParaRPr>
          </a:p>
          <a:p>
            <a:pPr marL="527050" defTabSz="914400">
              <a:lnSpc>
                <a:spcPts val="1200"/>
              </a:lnSpc>
              <a:buNone/>
              <a:tabLst>
                <a:tab pos="527050" algn="l"/>
              </a:tabLst>
            </a:pPr>
            <a:r>
              <a:rPr sz="1000" dirty="0">
                <a:latin typeface="FreeSerif"/>
                <a:ea typeface="FreeSerif"/>
              </a:rPr>
              <a:t>Appendix </a:t>
            </a:r>
            <a:r>
              <a:rPr sz="1000" i="1" dirty="0">
                <a:latin typeface="Times New Roman" panose="02020603050405020304" pitchFamily="18" charset="0"/>
                <a:cs typeface="Times New Roman" panose="02020603050405020304" pitchFamily="18" charset="0"/>
              </a:rPr>
              <a:t>153</a:t>
            </a:r>
            <a:endParaRPr sz="1000" dirty="0">
              <a:latin typeface="Times New Roman" panose="02020603050405020304" pitchFamily="18" charset="0"/>
              <a:cs typeface="Times New Roman" panose="02020603050405020304" pitchFamily="18" charset="0"/>
            </a:endParaRPr>
          </a:p>
          <a:p>
            <a:pPr marL="527050" defTabSz="914400">
              <a:lnSpc>
                <a:spcPts val="1200"/>
              </a:lnSpc>
              <a:buNone/>
              <a:tabLst>
                <a:tab pos="527050" algn="l"/>
              </a:tabLst>
            </a:pPr>
            <a:r>
              <a:rPr sz="1000" dirty="0">
                <a:latin typeface="FreeSerif"/>
                <a:ea typeface="FreeSerif"/>
              </a:rPr>
              <a:t>Bibliography </a:t>
            </a:r>
            <a:r>
              <a:rPr sz="1000" i="1" dirty="0">
                <a:latin typeface="Times New Roman" panose="02020603050405020304" pitchFamily="18" charset="0"/>
                <a:cs typeface="Times New Roman" panose="02020603050405020304" pitchFamily="18" charset="0"/>
              </a:rPr>
              <a:t>154</a:t>
            </a:r>
            <a:endParaRPr sz="1000" dirty="0">
              <a:latin typeface="Times New Roman" panose="02020603050405020304" pitchFamily="18" charset="0"/>
              <a:cs typeface="Times New Roman" panose="02020603050405020304" pitchFamily="18" charset="0"/>
            </a:endParaRPr>
          </a:p>
          <a:p>
            <a:pPr marL="527050" defTabSz="914400">
              <a:lnSpc>
                <a:spcPct val="105000"/>
              </a:lnSpc>
              <a:spcBef>
                <a:spcPts val="1175"/>
              </a:spcBef>
              <a:buNone/>
              <a:tabLst>
                <a:tab pos="527050" algn="l"/>
              </a:tabLst>
            </a:pPr>
            <a:r>
              <a:rPr sz="900" b="1" dirty="0">
                <a:latin typeface="Carlito"/>
                <a:ea typeface="Carlito"/>
              </a:rPr>
              <a:t>Wireless Information and Power Transfer  in Relaying Systems </a:t>
            </a:r>
            <a:r>
              <a:rPr sz="1000" i="1" dirty="0">
                <a:latin typeface="Times New Roman" panose="02020603050405020304" pitchFamily="18" charset="0"/>
                <a:cs typeface="Times New Roman" panose="02020603050405020304" pitchFamily="18" charset="0"/>
              </a:rPr>
              <a:t>157</a:t>
            </a:r>
            <a:endParaRPr sz="1000" dirty="0">
              <a:latin typeface="Times New Roman" panose="02020603050405020304" pitchFamily="18" charset="0"/>
              <a:cs typeface="Times New Roman" panose="02020603050405020304" pitchFamily="18" charset="0"/>
            </a:endParaRPr>
          </a:p>
          <a:p>
            <a:pPr marL="527050" algn="ctr" defTabSz="914400">
              <a:spcBef>
                <a:spcPts val="50"/>
              </a:spcBef>
              <a:buNone/>
              <a:tabLst>
                <a:tab pos="527050" algn="l"/>
              </a:tabLst>
            </a:pPr>
            <a:r>
              <a:rPr sz="900" i="1" dirty="0">
                <a:latin typeface="Arial" panose="020B0604020202020204" pitchFamily="34" charset="0"/>
              </a:rPr>
              <a:t>P. D. Diamantoulakis, K. N. Pappi, and G. K. Karagiannidis</a:t>
            </a:r>
            <a:endParaRPr sz="900" dirty="0">
              <a:latin typeface="Arial" panose="020B0604020202020204" pitchFamily="34" charset="0"/>
            </a:endParaRPr>
          </a:p>
          <a:p>
            <a:pPr marL="527050" defTabSz="914400">
              <a:lnSpc>
                <a:spcPts val="1200"/>
              </a:lnSpc>
              <a:buNone/>
              <a:tabLst>
                <a:tab pos="527050" algn="l"/>
              </a:tabLst>
            </a:pPr>
            <a:r>
              <a:rPr sz="1000" dirty="0">
                <a:latin typeface="FreeSerif"/>
                <a:ea typeface="FreeSerif"/>
              </a:rPr>
              <a:t>Introduction </a:t>
            </a:r>
            <a:r>
              <a:rPr sz="1000" i="1" dirty="0">
                <a:latin typeface="Times New Roman" panose="02020603050405020304" pitchFamily="18" charset="0"/>
                <a:cs typeface="Times New Roman" panose="02020603050405020304" pitchFamily="18" charset="0"/>
              </a:rPr>
              <a:t>157</a:t>
            </a:r>
            <a:endParaRPr sz="1000" dirty="0">
              <a:latin typeface="Times New Roman" panose="02020603050405020304" pitchFamily="18" charset="0"/>
              <a:cs typeface="Times New Roman" panose="02020603050405020304" pitchFamily="18" charset="0"/>
            </a:endParaRPr>
          </a:p>
          <a:p>
            <a:pPr marL="527050" defTabSz="914400">
              <a:lnSpc>
                <a:spcPts val="1190"/>
              </a:lnSpc>
              <a:spcBef>
                <a:spcPts val="50"/>
              </a:spcBef>
              <a:buNone/>
              <a:tabLst>
                <a:tab pos="527050" algn="l"/>
              </a:tabLst>
            </a:pPr>
            <a:r>
              <a:rPr sz="1000" dirty="0">
                <a:latin typeface="FreeSerif"/>
                <a:ea typeface="FreeSerif"/>
              </a:rPr>
              <a:t>Wireless-Powered Cooperative Networks with a Single  Source–Destination Pair </a:t>
            </a:r>
            <a:r>
              <a:rPr sz="1000" i="1" dirty="0">
                <a:latin typeface="Times New Roman" panose="02020603050405020304" pitchFamily="18" charset="0"/>
                <a:cs typeface="Times New Roman" panose="02020603050405020304" pitchFamily="18" charset="0"/>
              </a:rPr>
              <a:t>158</a:t>
            </a:r>
            <a:endParaRPr sz="10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object 2"/>
          <p:cNvSpPr/>
          <p:nvPr/>
        </p:nvSpPr>
        <p:spPr>
          <a:xfrm>
            <a:off x="1173163" y="509588"/>
            <a:ext cx="28575" cy="180975"/>
          </a:xfrm>
          <a:custGeom>
            <a:avLst/>
            <a:gdLst>
              <a:gd name="txL" fmla="*/ 0 w 12700"/>
              <a:gd name="txT" fmla="*/ 0 h 216534"/>
              <a:gd name="txR" fmla="*/ 12700 w 12700"/>
              <a:gd name="txB" fmla="*/ 216534 h 216534"/>
            </a:gdLst>
            <a:ahLst/>
            <a:cxnLst/>
            <a:rect l="txL" t="txT" r="txR" b="txB"/>
            <a:pathLst>
              <a:path w="12700" h="216534">
                <a:moveTo>
                  <a:pt x="12687" y="0"/>
                </a:moveTo>
                <a:lnTo>
                  <a:pt x="0" y="0"/>
                </a:lnTo>
                <a:lnTo>
                  <a:pt x="0" y="216026"/>
                </a:lnTo>
                <a:lnTo>
                  <a:pt x="12687" y="216026"/>
                </a:lnTo>
                <a:lnTo>
                  <a:pt x="12687" y="0"/>
                </a:lnTo>
                <a:close/>
              </a:path>
            </a:pathLst>
          </a:custGeom>
          <a:solidFill>
            <a:srgbClr val="000000"/>
          </a:solidFill>
          <a:ln w="9525">
            <a:noFill/>
          </a:ln>
        </p:spPr>
        <p:txBody>
          <a:bodyPr lIns="0" tIns="0" rIns="0" bIns="0"/>
          <a:lstStyle/>
          <a:p>
            <a:endParaRPr dirty="0">
              <a:latin typeface="Arial" panose="020B0604020202020204" pitchFamily="34" charset="0"/>
            </a:endParaRPr>
          </a:p>
        </p:txBody>
      </p:sp>
      <p:sp>
        <p:nvSpPr>
          <p:cNvPr id="3" name="object 3"/>
          <p:cNvSpPr txBox="1"/>
          <p:nvPr/>
        </p:nvSpPr>
        <p:spPr>
          <a:xfrm>
            <a:off x="952500" y="506413"/>
            <a:ext cx="1246188" cy="134938"/>
          </a:xfrm>
          <a:prstGeom prst="rect">
            <a:avLst/>
          </a:prstGeom>
        </p:spPr>
        <p:txBody>
          <a:bodyPr lIns="0" tIns="12065" rIns="0" bIns="0">
            <a:spAutoFit/>
          </a:bodyPr>
          <a:lstStyle/>
          <a:p>
            <a:pPr marL="12700" marR="0" defTabSz="914400">
              <a:spcBef>
                <a:spcPts val="95"/>
              </a:spcBef>
              <a:buClrTx/>
              <a:buSzTx/>
              <a:buFontTx/>
              <a:buNone/>
              <a:defRPr/>
            </a:pPr>
            <a:r>
              <a:rPr kumimoji="0" sz="800" b="1" kern="1200" cap="none" spc="25" normalizeH="0" baseline="0" noProof="0" dirty="0">
                <a:latin typeface="Carlito"/>
                <a:ea typeface="+mn-ea"/>
                <a:cs typeface="Carlito"/>
              </a:rPr>
              <a:t>x</a:t>
            </a:r>
            <a:r>
              <a:rPr kumimoji="0" sz="800" b="1" kern="1200" cap="none" spc="80" normalizeH="0" baseline="0" noProof="0" dirty="0">
                <a:latin typeface="Carlito"/>
                <a:ea typeface="+mn-ea"/>
                <a:cs typeface="Carlito"/>
              </a:rPr>
              <a:t> </a:t>
            </a:r>
            <a:r>
              <a:rPr kumimoji="0" sz="800" i="1" kern="1200" cap="none" spc="-50" normalizeH="0" baseline="0" noProof="0" dirty="0">
                <a:latin typeface="Arial" panose="020B0604020202020204"/>
                <a:ea typeface="+mn-ea"/>
                <a:cs typeface="Arial" panose="020B0604020202020204"/>
              </a:rPr>
              <a:t>Contents</a:t>
            </a:r>
            <a:endParaRPr kumimoji="0" sz="800" kern="1200" cap="none" spc="0" normalizeH="0" baseline="0" noProof="0">
              <a:latin typeface="Arial" panose="020B0604020202020204"/>
              <a:ea typeface="+mn-ea"/>
              <a:cs typeface="Arial" panose="020B0604020202020204"/>
            </a:endParaRPr>
          </a:p>
        </p:txBody>
      </p:sp>
      <p:sp>
        <p:nvSpPr>
          <p:cNvPr id="4" name="object 4"/>
          <p:cNvSpPr txBox="1"/>
          <p:nvPr/>
        </p:nvSpPr>
        <p:spPr>
          <a:xfrm>
            <a:off x="1333500" y="3133725"/>
            <a:ext cx="342900" cy="158750"/>
          </a:xfrm>
          <a:prstGeom prst="rect">
            <a:avLst/>
          </a:prstGeom>
        </p:spPr>
        <p:txBody>
          <a:bodyPr lIns="0" tIns="12065" rIns="0" bIns="0">
            <a:spAutoFit/>
          </a:bodyPr>
          <a:lstStyle/>
          <a:p>
            <a:pPr marL="12700" marR="0" defTabSz="914400">
              <a:spcBef>
                <a:spcPts val="95"/>
              </a:spcBef>
              <a:buClrTx/>
              <a:buSzTx/>
              <a:buFontTx/>
              <a:buNone/>
              <a:defRPr/>
            </a:pPr>
            <a:r>
              <a:rPr kumimoji="0" sz="950" b="1" kern="1200" cap="none" spc="25" normalizeH="0" baseline="0" noProof="0" dirty="0">
                <a:latin typeface="Carlito"/>
                <a:ea typeface="+mn-ea"/>
                <a:cs typeface="Carlito"/>
              </a:rPr>
              <a:t>10</a:t>
            </a:r>
            <a:endParaRPr kumimoji="0" sz="950" kern="1200" cap="none" spc="0" normalizeH="0" baseline="0" noProof="0">
              <a:latin typeface="Carlito"/>
              <a:ea typeface="+mn-ea"/>
              <a:cs typeface="Carlito"/>
            </a:endParaRPr>
          </a:p>
        </p:txBody>
      </p:sp>
      <p:sp>
        <p:nvSpPr>
          <p:cNvPr id="5" name="object 5"/>
          <p:cNvSpPr txBox="1"/>
          <p:nvPr/>
        </p:nvSpPr>
        <p:spPr>
          <a:xfrm>
            <a:off x="1333500" y="5026025"/>
            <a:ext cx="342900" cy="157163"/>
          </a:xfrm>
          <a:prstGeom prst="rect">
            <a:avLst/>
          </a:prstGeom>
        </p:spPr>
        <p:txBody>
          <a:bodyPr lIns="0" tIns="12065" rIns="0" bIns="0">
            <a:spAutoFit/>
          </a:bodyPr>
          <a:lstStyle/>
          <a:p>
            <a:pPr marL="12700" marR="0" defTabSz="914400">
              <a:spcBef>
                <a:spcPts val="95"/>
              </a:spcBef>
              <a:buClrTx/>
              <a:buSzTx/>
              <a:buFontTx/>
              <a:buNone/>
              <a:defRPr/>
            </a:pPr>
            <a:r>
              <a:rPr kumimoji="0" sz="950" b="1" kern="1200" cap="none" spc="25" normalizeH="0" baseline="0" noProof="0" dirty="0">
                <a:latin typeface="Carlito"/>
                <a:ea typeface="+mn-ea"/>
                <a:cs typeface="Carlito"/>
              </a:rPr>
              <a:t>11</a:t>
            </a:r>
            <a:endParaRPr kumimoji="0" sz="950" kern="1200" cap="none" spc="0" normalizeH="0" baseline="0" noProof="0">
              <a:latin typeface="Carlito"/>
              <a:ea typeface="+mn-ea"/>
              <a:cs typeface="Carlito"/>
            </a:endParaRPr>
          </a:p>
        </p:txBody>
      </p:sp>
      <p:sp>
        <p:nvSpPr>
          <p:cNvPr id="48134" name="object 6"/>
          <p:cNvSpPr txBox="1"/>
          <p:nvPr/>
        </p:nvSpPr>
        <p:spPr>
          <a:xfrm>
            <a:off x="1333500" y="731838"/>
            <a:ext cx="8653463" cy="6005512"/>
          </a:xfrm>
          <a:prstGeom prst="rect">
            <a:avLst/>
          </a:prstGeom>
          <a:noFill/>
          <a:ln w="9525">
            <a:noFill/>
          </a:ln>
        </p:spPr>
        <p:txBody>
          <a:bodyPr lIns="0" tIns="12065" rIns="0" bIns="0">
            <a:spAutoFit/>
          </a:bodyPr>
          <a:lstStyle/>
          <a:p>
            <a:pPr marL="527050" lvl="2" indent="-514350" defTabSz="914400">
              <a:lnSpc>
                <a:spcPts val="1200"/>
              </a:lnSpc>
              <a:spcBef>
                <a:spcPts val="100"/>
              </a:spcBef>
              <a:buAutoNum type="arabicPeriod"/>
              <a:tabLst>
                <a:tab pos="527050" algn="l"/>
              </a:tabLst>
            </a:pPr>
            <a:r>
              <a:rPr sz="1000" dirty="0">
                <a:latin typeface="FreeSerif"/>
                <a:ea typeface="FreeSerif"/>
              </a:rPr>
              <a:t>System Model and Outline </a:t>
            </a:r>
            <a:r>
              <a:rPr sz="1000" i="1" dirty="0">
                <a:latin typeface="Times New Roman" panose="02020603050405020304" pitchFamily="18" charset="0"/>
                <a:cs typeface="Times New Roman" panose="02020603050405020304" pitchFamily="18" charset="0"/>
              </a:rPr>
              <a:t>158</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Wireless Energy Harvesting Relaying Protocols </a:t>
            </a:r>
            <a:r>
              <a:rPr sz="1000" i="1" dirty="0">
                <a:latin typeface="Times New Roman" panose="02020603050405020304" pitchFamily="18" charset="0"/>
                <a:cs typeface="Times New Roman" panose="02020603050405020304" pitchFamily="18" charset="0"/>
              </a:rPr>
              <a:t>159</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Multiple Antennas at the Relay </a:t>
            </a:r>
            <a:r>
              <a:rPr sz="1000" i="1" dirty="0">
                <a:latin typeface="Times New Roman" panose="02020603050405020304" pitchFamily="18" charset="0"/>
                <a:cs typeface="Times New Roman" panose="02020603050405020304" pitchFamily="18" charset="0"/>
              </a:rPr>
              <a:t>161</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Multiple Relays and Relay Selection Strategies </a:t>
            </a:r>
            <a:r>
              <a:rPr sz="1000" i="1" dirty="0">
                <a:latin typeface="Times New Roman" panose="02020603050405020304" pitchFamily="18" charset="0"/>
                <a:cs typeface="Times New Roman" panose="02020603050405020304" pitchFamily="18" charset="0"/>
              </a:rPr>
              <a:t>163</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Power Allocation Strategies for Multiple Carriers </a:t>
            </a:r>
            <a:r>
              <a:rPr sz="1000" i="1" dirty="0">
                <a:latin typeface="Times New Roman" panose="02020603050405020304" pitchFamily="18" charset="0"/>
                <a:cs typeface="Times New Roman" panose="02020603050405020304" pitchFamily="18" charset="0"/>
              </a:rPr>
              <a:t>166</a:t>
            </a:r>
            <a:endParaRPr sz="1000" dirty="0">
              <a:latin typeface="Times New Roman" panose="02020603050405020304" pitchFamily="18" charset="0"/>
              <a:cs typeface="Times New Roman" panose="02020603050405020304" pitchFamily="18" charset="0"/>
            </a:endParaRPr>
          </a:p>
          <a:p>
            <a:pPr marL="527050" lvl="1" indent="-514350" defTabSz="914400">
              <a:lnSpc>
                <a:spcPts val="1190"/>
              </a:lnSpc>
              <a:spcBef>
                <a:spcPts val="50"/>
              </a:spcBef>
              <a:buAutoNum type="arabicPeriod" startAt="3"/>
              <a:tabLst>
                <a:tab pos="527050" algn="l"/>
              </a:tabLst>
            </a:pPr>
            <a:r>
              <a:rPr sz="1000" dirty="0">
                <a:latin typeface="FreeSerif"/>
                <a:ea typeface="FreeSerif"/>
              </a:rPr>
              <a:t>Wireless-Powered Cooperative Networks with Multiple  Sources </a:t>
            </a:r>
            <a:r>
              <a:rPr sz="1000" i="1" dirty="0">
                <a:latin typeface="Times New Roman" panose="02020603050405020304" pitchFamily="18" charset="0"/>
                <a:cs typeface="Times New Roman" panose="02020603050405020304" pitchFamily="18" charset="0"/>
              </a:rPr>
              <a:t>168</a:t>
            </a:r>
            <a:endParaRPr sz="1000" dirty="0">
              <a:latin typeface="Times New Roman" panose="02020603050405020304" pitchFamily="18" charset="0"/>
              <a:cs typeface="Times New Roman" panose="02020603050405020304" pitchFamily="18" charset="0"/>
            </a:endParaRPr>
          </a:p>
          <a:p>
            <a:pPr marL="527050" lvl="2" indent="-514350" defTabSz="914400">
              <a:lnSpc>
                <a:spcPts val="1165"/>
              </a:lnSpc>
              <a:buAutoNum type="arabicPeriod"/>
              <a:tabLst>
                <a:tab pos="527050" algn="l"/>
              </a:tabLst>
            </a:pPr>
            <a:r>
              <a:rPr sz="1000" dirty="0">
                <a:latin typeface="FreeSerif"/>
                <a:ea typeface="FreeSerif"/>
              </a:rPr>
              <a:t>System Model </a:t>
            </a:r>
            <a:r>
              <a:rPr sz="1000" i="1" dirty="0">
                <a:latin typeface="Times New Roman" panose="02020603050405020304" pitchFamily="18" charset="0"/>
                <a:cs typeface="Times New Roman" panose="02020603050405020304" pitchFamily="18" charset="0"/>
              </a:rPr>
              <a:t>168</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Power Allocation Strategies </a:t>
            </a:r>
            <a:r>
              <a:rPr sz="1000" i="1" dirty="0">
                <a:latin typeface="Times New Roman" panose="02020603050405020304" pitchFamily="18" charset="0"/>
                <a:cs typeface="Times New Roman" panose="02020603050405020304" pitchFamily="18" charset="0"/>
              </a:rPr>
              <a:t>169</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Multiple Relays and Relay Selection Strategies </a:t>
            </a:r>
            <a:r>
              <a:rPr sz="1000" i="1" dirty="0">
                <a:latin typeface="Times New Roman" panose="02020603050405020304" pitchFamily="18" charset="0"/>
                <a:cs typeface="Times New Roman" panose="02020603050405020304" pitchFamily="18" charset="0"/>
              </a:rPr>
              <a:t>173</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Two-Way Relaying Networks </a:t>
            </a:r>
            <a:r>
              <a:rPr sz="1000" i="1" dirty="0">
                <a:latin typeface="Times New Roman" panose="02020603050405020304" pitchFamily="18" charset="0"/>
                <a:cs typeface="Times New Roman" panose="02020603050405020304" pitchFamily="18" charset="0"/>
              </a:rPr>
              <a:t>175</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startAt="3"/>
              <a:tabLst>
                <a:tab pos="527050" algn="l"/>
              </a:tabLst>
            </a:pPr>
            <a:r>
              <a:rPr sz="1000" dirty="0">
                <a:latin typeface="FreeSerif"/>
                <a:ea typeface="FreeSerif"/>
              </a:rPr>
              <a:t>Future Research Challenges </a:t>
            </a:r>
            <a:r>
              <a:rPr sz="1000" i="1" dirty="0">
                <a:latin typeface="Times New Roman" panose="02020603050405020304" pitchFamily="18" charset="0"/>
                <a:cs typeface="Times New Roman" panose="02020603050405020304" pitchFamily="18" charset="0"/>
              </a:rPr>
              <a:t>176</a:t>
            </a:r>
            <a:endParaRPr sz="1000" dirty="0">
              <a:latin typeface="Times New Roman" panose="02020603050405020304" pitchFamily="18" charset="0"/>
              <a:cs typeface="Times New Roman" panose="02020603050405020304" pitchFamily="18" charset="0"/>
            </a:endParaRPr>
          </a:p>
          <a:p>
            <a:pPr marL="527050" lvl="2" indent="-514350" defTabSz="914400">
              <a:lnSpc>
                <a:spcPts val="1190"/>
              </a:lnSpc>
              <a:spcBef>
                <a:spcPts val="50"/>
              </a:spcBef>
              <a:buAutoNum type="arabicPeriod"/>
              <a:tabLst>
                <a:tab pos="527050" algn="l"/>
              </a:tabLst>
            </a:pPr>
            <a:r>
              <a:rPr sz="1000" dirty="0">
                <a:latin typeface="FreeSerif"/>
                <a:ea typeface="FreeSerif"/>
              </a:rPr>
              <a:t>Nonlinear Energy Harvesting Model and Hardware  Impairments </a:t>
            </a:r>
            <a:r>
              <a:rPr sz="1000" i="1" dirty="0">
                <a:latin typeface="Times New Roman" panose="02020603050405020304" pitchFamily="18" charset="0"/>
                <a:cs typeface="Times New Roman" panose="02020603050405020304" pitchFamily="18" charset="0"/>
              </a:rPr>
              <a:t>176</a:t>
            </a:r>
            <a:endParaRPr sz="1000" dirty="0">
              <a:latin typeface="Times New Roman" panose="02020603050405020304" pitchFamily="18" charset="0"/>
              <a:cs typeface="Times New Roman" panose="02020603050405020304" pitchFamily="18" charset="0"/>
            </a:endParaRPr>
          </a:p>
          <a:p>
            <a:pPr marL="527050" lvl="2" indent="-514350" defTabSz="914400">
              <a:lnSpc>
                <a:spcPts val="1165"/>
              </a:lnSpc>
              <a:buAutoNum type="arabicPeriod"/>
              <a:tabLst>
                <a:tab pos="527050" algn="l"/>
              </a:tabLst>
            </a:pPr>
            <a:r>
              <a:rPr sz="1000" dirty="0">
                <a:latin typeface="FreeSerif"/>
                <a:ea typeface="FreeSerif"/>
              </a:rPr>
              <a:t>NOMA-based Relaying </a:t>
            </a:r>
            <a:r>
              <a:rPr sz="1000" i="1" dirty="0">
                <a:latin typeface="Times New Roman" panose="02020603050405020304" pitchFamily="18" charset="0"/>
                <a:cs typeface="Times New Roman" panose="02020603050405020304" pitchFamily="18" charset="0"/>
              </a:rPr>
              <a:t>176</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Large-Scale Networks </a:t>
            </a:r>
            <a:r>
              <a:rPr sz="1000" i="1" dirty="0">
                <a:latin typeface="Times New Roman" panose="02020603050405020304" pitchFamily="18" charset="0"/>
                <a:cs typeface="Times New Roman" panose="02020603050405020304" pitchFamily="18" charset="0"/>
              </a:rPr>
              <a:t>176</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Cognitive Relaying </a:t>
            </a:r>
            <a:r>
              <a:rPr sz="1000" i="1" dirty="0">
                <a:latin typeface="Times New Roman" panose="02020603050405020304" pitchFamily="18" charset="0"/>
                <a:cs typeface="Times New Roman" panose="02020603050405020304" pitchFamily="18" charset="0"/>
              </a:rPr>
              <a:t>177</a:t>
            </a:r>
            <a:endParaRPr sz="1000" dirty="0">
              <a:latin typeface="Times New Roman" panose="02020603050405020304" pitchFamily="18" charset="0"/>
              <a:cs typeface="Times New Roman" panose="02020603050405020304" pitchFamily="18" charset="0"/>
            </a:endParaRPr>
          </a:p>
          <a:p>
            <a:pPr marL="527050" defTabSz="914400">
              <a:lnSpc>
                <a:spcPts val="1200"/>
              </a:lnSpc>
              <a:buNone/>
              <a:tabLst>
                <a:tab pos="527050" algn="l"/>
              </a:tabLst>
            </a:pPr>
            <a:r>
              <a:rPr sz="1000" dirty="0">
                <a:latin typeface="FreeSerif"/>
                <a:ea typeface="FreeSerif"/>
              </a:rPr>
              <a:t>Bibliography </a:t>
            </a:r>
            <a:r>
              <a:rPr sz="1000" i="1" dirty="0">
                <a:latin typeface="Times New Roman" panose="02020603050405020304" pitchFamily="18" charset="0"/>
                <a:cs typeface="Times New Roman" panose="02020603050405020304" pitchFamily="18" charset="0"/>
              </a:rPr>
              <a:t>177</a:t>
            </a:r>
            <a:endParaRPr sz="1000" dirty="0">
              <a:latin typeface="Times New Roman" panose="02020603050405020304" pitchFamily="18" charset="0"/>
              <a:cs typeface="Times New Roman" panose="02020603050405020304" pitchFamily="18" charset="0"/>
            </a:endParaRPr>
          </a:p>
          <a:p>
            <a:pPr marL="527050" defTabSz="914400">
              <a:spcBef>
                <a:spcPts val="1200"/>
              </a:spcBef>
              <a:buNone/>
              <a:tabLst>
                <a:tab pos="527050" algn="l"/>
              </a:tabLst>
            </a:pPr>
            <a:r>
              <a:rPr sz="900" b="1" dirty="0">
                <a:latin typeface="Carlito"/>
                <a:ea typeface="Carlito"/>
              </a:rPr>
              <a:t>Harnessing Interference in SWIPT Systems </a:t>
            </a:r>
            <a:r>
              <a:rPr sz="1000" i="1" dirty="0">
                <a:latin typeface="Times New Roman" panose="02020603050405020304" pitchFamily="18" charset="0"/>
                <a:cs typeface="Times New Roman" panose="02020603050405020304" pitchFamily="18" charset="0"/>
              </a:rPr>
              <a:t>181</a:t>
            </a:r>
            <a:endParaRPr sz="1000" dirty="0">
              <a:latin typeface="Times New Roman" panose="02020603050405020304" pitchFamily="18" charset="0"/>
              <a:cs typeface="Times New Roman" panose="02020603050405020304" pitchFamily="18" charset="0"/>
            </a:endParaRPr>
          </a:p>
          <a:p>
            <a:pPr marL="527050" defTabSz="914400">
              <a:spcBef>
                <a:spcPts val="50"/>
              </a:spcBef>
              <a:buNone/>
              <a:tabLst>
                <a:tab pos="527050" algn="l"/>
              </a:tabLst>
            </a:pPr>
            <a:r>
              <a:rPr sz="900" i="1" dirty="0">
                <a:latin typeface="Arial" panose="020B0604020202020204" pitchFamily="34" charset="0"/>
              </a:rPr>
              <a:t>Stelios Timotheou, Gan Zheng, Christos Masouros, and Ioannis Krikidis</a:t>
            </a:r>
            <a:endParaRPr sz="900" dirty="0">
              <a:latin typeface="Arial" panose="020B0604020202020204" pitchFamily="34" charset="0"/>
            </a:endParaRPr>
          </a:p>
          <a:p>
            <a:pPr marL="527050" lvl="1" indent="-514350" defTabSz="914400">
              <a:lnSpc>
                <a:spcPts val="1200"/>
              </a:lnSpc>
              <a:buAutoNum type="arabicPeriod"/>
              <a:tabLst>
                <a:tab pos="527050" algn="l"/>
              </a:tabLst>
            </a:pPr>
            <a:r>
              <a:rPr sz="1000" dirty="0">
                <a:latin typeface="FreeSerif"/>
                <a:ea typeface="FreeSerif"/>
              </a:rPr>
              <a:t>Introduction </a:t>
            </a:r>
            <a:r>
              <a:rPr sz="1000" i="1" dirty="0">
                <a:latin typeface="Times New Roman" panose="02020603050405020304" pitchFamily="18" charset="0"/>
                <a:cs typeface="Times New Roman" panose="02020603050405020304" pitchFamily="18" charset="0"/>
              </a:rPr>
              <a:t>181</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System Model </a:t>
            </a:r>
            <a:r>
              <a:rPr sz="1000" i="1" dirty="0">
                <a:latin typeface="Times New Roman" panose="02020603050405020304" pitchFamily="18" charset="0"/>
                <a:cs typeface="Times New Roman" panose="02020603050405020304" pitchFamily="18" charset="0"/>
              </a:rPr>
              <a:t>183</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Conventional Precoding Solution </a:t>
            </a:r>
            <a:r>
              <a:rPr sz="1000" i="1" dirty="0">
                <a:latin typeface="Times New Roman" panose="02020603050405020304" pitchFamily="18" charset="0"/>
                <a:cs typeface="Times New Roman" panose="02020603050405020304" pitchFamily="18" charset="0"/>
              </a:rPr>
              <a:t>184</a:t>
            </a:r>
            <a:endParaRPr sz="1000" dirty="0">
              <a:latin typeface="Times New Roman" panose="02020603050405020304" pitchFamily="18" charset="0"/>
              <a:cs typeface="Times New Roman" panose="02020603050405020304" pitchFamily="18" charset="0"/>
            </a:endParaRPr>
          </a:p>
          <a:p>
            <a:pPr marL="527050" lvl="1" indent="-514350" defTabSz="914400">
              <a:lnSpc>
                <a:spcPts val="1190"/>
              </a:lnSpc>
              <a:spcBef>
                <a:spcPts val="50"/>
              </a:spcBef>
              <a:buAutoNum type="arabicPeriod"/>
              <a:tabLst>
                <a:tab pos="527050" algn="l"/>
              </a:tabLst>
            </a:pPr>
            <a:r>
              <a:rPr sz="1000" dirty="0">
                <a:latin typeface="FreeSerif"/>
                <a:ea typeface="FreeSerif"/>
              </a:rPr>
              <a:t>Joint Precoding and Power Splitting with Constructive  Interference </a:t>
            </a:r>
            <a:r>
              <a:rPr sz="1000" i="1" dirty="0">
                <a:latin typeface="Times New Roman" panose="02020603050405020304" pitchFamily="18" charset="0"/>
                <a:cs typeface="Times New Roman" panose="02020603050405020304" pitchFamily="18" charset="0"/>
              </a:rPr>
              <a:t>185</a:t>
            </a:r>
            <a:endParaRPr sz="1000" dirty="0">
              <a:latin typeface="Times New Roman" panose="02020603050405020304" pitchFamily="18" charset="0"/>
              <a:cs typeface="Times New Roman" panose="02020603050405020304" pitchFamily="18" charset="0"/>
            </a:endParaRPr>
          </a:p>
          <a:p>
            <a:pPr marL="527050" lvl="2" indent="-514350" defTabSz="914400">
              <a:lnSpc>
                <a:spcPts val="1165"/>
              </a:lnSpc>
              <a:buAutoNum type="arabicPeriod"/>
              <a:tabLst>
                <a:tab pos="527050" algn="l"/>
              </a:tabLst>
            </a:pPr>
            <a:r>
              <a:rPr sz="1000" dirty="0">
                <a:latin typeface="FreeSerif"/>
                <a:ea typeface="FreeSerif"/>
              </a:rPr>
              <a:t>Problem Formulation </a:t>
            </a:r>
            <a:r>
              <a:rPr sz="1000" i="1" dirty="0">
                <a:latin typeface="Times New Roman" panose="02020603050405020304" pitchFamily="18" charset="0"/>
                <a:cs typeface="Times New Roman" panose="02020603050405020304" pitchFamily="18" charset="0"/>
              </a:rPr>
              <a:t>186</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Upper Bounding SOCP Algorithm </a:t>
            </a:r>
            <a:r>
              <a:rPr sz="1000" i="1" dirty="0">
                <a:latin typeface="Times New Roman" panose="02020603050405020304" pitchFamily="18" charset="0"/>
                <a:cs typeface="Times New Roman" panose="02020603050405020304" pitchFamily="18" charset="0"/>
              </a:rPr>
              <a:t>188</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Successive Linear Approximation Algorithm </a:t>
            </a:r>
            <a:r>
              <a:rPr sz="1000" i="1" dirty="0">
                <a:latin typeface="Times New Roman" panose="02020603050405020304" pitchFamily="18" charset="0"/>
                <a:cs typeface="Times New Roman" panose="02020603050405020304" pitchFamily="18" charset="0"/>
              </a:rPr>
              <a:t>190</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Lower Bounding SOCP Formulation </a:t>
            </a:r>
            <a:r>
              <a:rPr sz="1000" i="1" dirty="0">
                <a:latin typeface="Times New Roman" panose="02020603050405020304" pitchFamily="18" charset="0"/>
                <a:cs typeface="Times New Roman" panose="02020603050405020304" pitchFamily="18" charset="0"/>
              </a:rPr>
              <a:t>191</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Simulation Results </a:t>
            </a:r>
            <a:r>
              <a:rPr sz="1000" i="1" dirty="0">
                <a:latin typeface="Times New Roman" panose="02020603050405020304" pitchFamily="18" charset="0"/>
                <a:cs typeface="Times New Roman" panose="02020603050405020304" pitchFamily="18" charset="0"/>
              </a:rPr>
              <a:t>192</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Conclusions </a:t>
            </a:r>
            <a:r>
              <a:rPr sz="1000" i="1" dirty="0">
                <a:latin typeface="Times New Roman" panose="02020603050405020304" pitchFamily="18" charset="0"/>
                <a:cs typeface="Times New Roman" panose="02020603050405020304" pitchFamily="18" charset="0"/>
              </a:rPr>
              <a:t>194</a:t>
            </a:r>
            <a:endParaRPr sz="1000" dirty="0">
              <a:latin typeface="Times New Roman" panose="02020603050405020304" pitchFamily="18" charset="0"/>
              <a:cs typeface="Times New Roman" panose="02020603050405020304" pitchFamily="18" charset="0"/>
            </a:endParaRPr>
          </a:p>
          <a:p>
            <a:pPr marL="527050" defTabSz="914400">
              <a:lnSpc>
                <a:spcPts val="1200"/>
              </a:lnSpc>
              <a:buNone/>
              <a:tabLst>
                <a:tab pos="527050" algn="l"/>
              </a:tabLst>
            </a:pPr>
            <a:r>
              <a:rPr sz="1000" dirty="0">
                <a:latin typeface="FreeSerif"/>
                <a:ea typeface="FreeSerif"/>
              </a:rPr>
              <a:t>Bibliography </a:t>
            </a:r>
            <a:r>
              <a:rPr sz="1000" i="1" dirty="0">
                <a:latin typeface="Times New Roman" panose="02020603050405020304" pitchFamily="18" charset="0"/>
                <a:cs typeface="Times New Roman" panose="02020603050405020304" pitchFamily="18" charset="0"/>
              </a:rPr>
              <a:t>194</a:t>
            </a:r>
            <a:endParaRPr sz="1000" dirty="0">
              <a:latin typeface="Times New Roman" panose="02020603050405020304" pitchFamily="18" charset="0"/>
              <a:cs typeface="Times New Roman" panose="02020603050405020304" pitchFamily="18" charset="0"/>
            </a:endParaRPr>
          </a:p>
          <a:p>
            <a:pPr marL="527050" defTabSz="914400">
              <a:lnSpc>
                <a:spcPct val="105000"/>
              </a:lnSpc>
              <a:spcBef>
                <a:spcPts val="1190"/>
              </a:spcBef>
              <a:buNone/>
              <a:tabLst>
                <a:tab pos="527050" algn="l"/>
              </a:tabLst>
            </a:pPr>
            <a:r>
              <a:rPr sz="900" b="1" dirty="0">
                <a:latin typeface="Carlito"/>
                <a:ea typeface="Carlito"/>
              </a:rPr>
              <a:t>Physical Layer Security in SWIPT Systems with Nonlinear  Energy Harvesting Circuits </a:t>
            </a:r>
            <a:r>
              <a:rPr sz="1000" i="1" dirty="0">
                <a:latin typeface="Times New Roman" panose="02020603050405020304" pitchFamily="18" charset="0"/>
                <a:cs typeface="Times New Roman" panose="02020603050405020304" pitchFamily="18" charset="0"/>
              </a:rPr>
              <a:t>197</a:t>
            </a:r>
            <a:endParaRPr sz="1000" dirty="0">
              <a:latin typeface="Times New Roman" panose="02020603050405020304" pitchFamily="18" charset="0"/>
              <a:cs typeface="Times New Roman" panose="02020603050405020304" pitchFamily="18" charset="0"/>
            </a:endParaRPr>
          </a:p>
          <a:p>
            <a:pPr marL="527050" defTabSz="914400">
              <a:spcBef>
                <a:spcPts val="50"/>
              </a:spcBef>
              <a:buNone/>
              <a:tabLst>
                <a:tab pos="527050" algn="l"/>
              </a:tabLst>
            </a:pPr>
            <a:r>
              <a:rPr sz="900" i="1" dirty="0">
                <a:latin typeface="Arial" panose="020B0604020202020204" pitchFamily="34" charset="0"/>
              </a:rPr>
              <a:t>Yuqing Su, Derrick Wing Kwan Ng, and Robert Schober</a:t>
            </a:r>
            <a:endParaRPr sz="900" dirty="0">
              <a:latin typeface="Arial" panose="020B0604020202020204" pitchFamily="34" charset="0"/>
            </a:endParaRPr>
          </a:p>
          <a:p>
            <a:pPr marL="527050" lvl="1" indent="-514350" defTabSz="914400">
              <a:lnSpc>
                <a:spcPts val="1200"/>
              </a:lnSpc>
              <a:buAutoNum type="arabicPeriod"/>
              <a:tabLst>
                <a:tab pos="527050" algn="l"/>
              </a:tabLst>
            </a:pPr>
            <a:r>
              <a:rPr sz="1000" dirty="0">
                <a:latin typeface="FreeSerif"/>
                <a:ea typeface="FreeSerif"/>
              </a:rPr>
              <a:t>Introduction </a:t>
            </a:r>
            <a:r>
              <a:rPr sz="1000" i="1" dirty="0">
                <a:latin typeface="Times New Roman" panose="02020603050405020304" pitchFamily="18" charset="0"/>
                <a:cs typeface="Times New Roman" panose="02020603050405020304" pitchFamily="18" charset="0"/>
              </a:rPr>
              <a:t>197</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Channel Model </a:t>
            </a:r>
            <a:r>
              <a:rPr sz="1000" i="1" dirty="0">
                <a:latin typeface="Times New Roman" panose="02020603050405020304" pitchFamily="18" charset="0"/>
                <a:cs typeface="Times New Roman" panose="02020603050405020304" pitchFamily="18" charset="0"/>
              </a:rPr>
              <a:t>200</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Energy Harvesting Model </a:t>
            </a:r>
            <a:r>
              <a:rPr sz="1000" i="1" dirty="0">
                <a:latin typeface="Times New Roman" panose="02020603050405020304" pitchFamily="18" charset="0"/>
                <a:cs typeface="Times New Roman" panose="02020603050405020304" pitchFamily="18" charset="0"/>
              </a:rPr>
              <a:t>201</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Channel State Information Model </a:t>
            </a:r>
            <a:r>
              <a:rPr sz="1000" i="1" dirty="0">
                <a:latin typeface="Times New Roman" panose="02020603050405020304" pitchFamily="18" charset="0"/>
                <a:cs typeface="Times New Roman" panose="02020603050405020304" pitchFamily="18" charset="0"/>
              </a:rPr>
              <a:t>203</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Secrecy Rate </a:t>
            </a:r>
            <a:r>
              <a:rPr sz="1000" i="1" dirty="0">
                <a:latin typeface="Times New Roman" panose="02020603050405020304" pitchFamily="18" charset="0"/>
                <a:cs typeface="Times New Roman" panose="02020603050405020304" pitchFamily="18" charset="0"/>
              </a:rPr>
              <a:t>204</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Optimization Problem and Solution </a:t>
            </a:r>
            <a:r>
              <a:rPr sz="1000" i="1" dirty="0">
                <a:latin typeface="Times New Roman" panose="02020603050405020304" pitchFamily="18" charset="0"/>
                <a:cs typeface="Times New Roman" panose="02020603050405020304" pitchFamily="18" charset="0"/>
              </a:rPr>
              <a:t>204</a:t>
            </a:r>
            <a:endParaRPr sz="10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80613" y="506413"/>
            <a:ext cx="1301750" cy="134938"/>
          </a:xfrm>
          <a:prstGeom prst="rect">
            <a:avLst/>
          </a:prstGeom>
        </p:spPr>
        <p:txBody>
          <a:bodyPr lIns="0" tIns="12065" rIns="0" bIns="0">
            <a:spAutoFit/>
          </a:bodyPr>
          <a:lstStyle/>
          <a:p>
            <a:pPr marL="12700" marR="0" defTabSz="914400">
              <a:spcBef>
                <a:spcPts val="95"/>
              </a:spcBef>
              <a:buClrTx/>
              <a:buSzTx/>
              <a:buFontTx/>
              <a:buNone/>
              <a:defRPr/>
            </a:pPr>
            <a:r>
              <a:rPr kumimoji="0" sz="800" i="1" kern="1200" cap="none" spc="-50" normalizeH="0" baseline="0" noProof="0" dirty="0">
                <a:latin typeface="Arial" panose="020B0604020202020204"/>
                <a:ea typeface="+mn-ea"/>
                <a:cs typeface="Arial" panose="020B0604020202020204"/>
              </a:rPr>
              <a:t>Contents</a:t>
            </a:r>
            <a:r>
              <a:rPr kumimoji="0" sz="800" i="1" kern="1200" cap="none" spc="-25" normalizeH="0" baseline="0" noProof="0" dirty="0">
                <a:latin typeface="Arial" panose="020B0604020202020204"/>
                <a:ea typeface="+mn-ea"/>
                <a:cs typeface="Arial" panose="020B0604020202020204"/>
              </a:rPr>
              <a:t> </a:t>
            </a:r>
            <a:r>
              <a:rPr kumimoji="0" sz="800" b="1" kern="1200" cap="none" spc="10" normalizeH="0" baseline="0" noProof="0" dirty="0">
                <a:latin typeface="Carlito"/>
                <a:ea typeface="+mn-ea"/>
                <a:cs typeface="Carlito"/>
              </a:rPr>
              <a:t>xi</a:t>
            </a:r>
            <a:endParaRPr kumimoji="0" sz="800" kern="1200" cap="none" spc="0" normalizeH="0" baseline="0" noProof="0">
              <a:latin typeface="Carlito"/>
              <a:ea typeface="+mn-ea"/>
              <a:cs typeface="Carlito"/>
            </a:endParaRPr>
          </a:p>
        </p:txBody>
      </p:sp>
      <p:sp>
        <p:nvSpPr>
          <p:cNvPr id="3" name="object 3"/>
          <p:cNvSpPr txBox="1"/>
          <p:nvPr/>
        </p:nvSpPr>
        <p:spPr>
          <a:xfrm>
            <a:off x="1657350" y="1366838"/>
            <a:ext cx="344488" cy="158750"/>
          </a:xfrm>
          <a:prstGeom prst="rect">
            <a:avLst/>
          </a:prstGeom>
        </p:spPr>
        <p:txBody>
          <a:bodyPr lIns="0" tIns="12065" rIns="0" bIns="0">
            <a:spAutoFit/>
          </a:bodyPr>
          <a:lstStyle/>
          <a:p>
            <a:pPr marL="12700" marR="0" defTabSz="914400">
              <a:spcBef>
                <a:spcPts val="95"/>
              </a:spcBef>
              <a:buClrTx/>
              <a:buSzTx/>
              <a:buFontTx/>
              <a:buNone/>
              <a:defRPr/>
            </a:pPr>
            <a:r>
              <a:rPr kumimoji="0" sz="950" b="1" kern="1200" cap="none" spc="25" normalizeH="0" baseline="0" noProof="0" dirty="0">
                <a:latin typeface="Carlito"/>
                <a:ea typeface="+mn-ea"/>
                <a:cs typeface="Carlito"/>
              </a:rPr>
              <a:t>12</a:t>
            </a:r>
            <a:endParaRPr kumimoji="0" sz="950" kern="1200" cap="none" spc="0" normalizeH="0" baseline="0" noProof="0">
              <a:latin typeface="Carlito"/>
              <a:ea typeface="+mn-ea"/>
              <a:cs typeface="Carlito"/>
            </a:endParaRPr>
          </a:p>
        </p:txBody>
      </p:sp>
      <p:sp>
        <p:nvSpPr>
          <p:cNvPr id="4" name="object 4"/>
          <p:cNvSpPr txBox="1"/>
          <p:nvPr/>
        </p:nvSpPr>
        <p:spPr>
          <a:xfrm>
            <a:off x="1657350" y="3135313"/>
            <a:ext cx="344488" cy="158750"/>
          </a:xfrm>
          <a:prstGeom prst="rect">
            <a:avLst/>
          </a:prstGeom>
        </p:spPr>
        <p:txBody>
          <a:bodyPr lIns="0" tIns="12065" rIns="0" bIns="0">
            <a:spAutoFit/>
          </a:bodyPr>
          <a:lstStyle/>
          <a:p>
            <a:pPr marL="12700" marR="0" defTabSz="914400">
              <a:spcBef>
                <a:spcPts val="95"/>
              </a:spcBef>
              <a:buClrTx/>
              <a:buSzTx/>
              <a:buFontTx/>
              <a:buNone/>
              <a:defRPr/>
            </a:pPr>
            <a:r>
              <a:rPr kumimoji="0" sz="950" b="1" kern="1200" cap="none" spc="20" normalizeH="0" baseline="0" noProof="0" dirty="0">
                <a:latin typeface="Carlito"/>
                <a:ea typeface="+mn-ea"/>
                <a:cs typeface="Carlito"/>
              </a:rPr>
              <a:t>13</a:t>
            </a:r>
            <a:endParaRPr kumimoji="0" sz="950" kern="1200" cap="none" spc="0" normalizeH="0" baseline="0" noProof="0">
              <a:latin typeface="Carlito"/>
              <a:ea typeface="+mn-ea"/>
              <a:cs typeface="Carlito"/>
            </a:endParaRPr>
          </a:p>
        </p:txBody>
      </p:sp>
      <p:sp>
        <p:nvSpPr>
          <p:cNvPr id="5" name="object 5"/>
          <p:cNvSpPr txBox="1"/>
          <p:nvPr/>
        </p:nvSpPr>
        <p:spPr>
          <a:xfrm>
            <a:off x="1657350" y="5535613"/>
            <a:ext cx="344488" cy="158750"/>
          </a:xfrm>
          <a:prstGeom prst="rect">
            <a:avLst/>
          </a:prstGeom>
        </p:spPr>
        <p:txBody>
          <a:bodyPr lIns="0" tIns="12065" rIns="0" bIns="0">
            <a:spAutoFit/>
          </a:bodyPr>
          <a:lstStyle/>
          <a:p>
            <a:pPr marL="12700" marR="0" defTabSz="914400">
              <a:spcBef>
                <a:spcPts val="95"/>
              </a:spcBef>
              <a:buClrTx/>
              <a:buSzTx/>
              <a:buFontTx/>
              <a:buNone/>
              <a:defRPr/>
            </a:pPr>
            <a:r>
              <a:rPr kumimoji="0" sz="950" b="1" kern="1200" cap="none" spc="25" normalizeH="0" baseline="0" noProof="0" dirty="0">
                <a:latin typeface="Carlito"/>
                <a:ea typeface="+mn-ea"/>
                <a:cs typeface="Carlito"/>
              </a:rPr>
              <a:t>14</a:t>
            </a:r>
            <a:endParaRPr kumimoji="0" sz="950" kern="1200" cap="none" spc="0" normalizeH="0" baseline="0" noProof="0">
              <a:latin typeface="Carlito"/>
              <a:ea typeface="+mn-ea"/>
              <a:cs typeface="Carlito"/>
            </a:endParaRPr>
          </a:p>
        </p:txBody>
      </p:sp>
      <p:sp>
        <p:nvSpPr>
          <p:cNvPr id="49158" name="object 6"/>
          <p:cNvSpPr txBox="1"/>
          <p:nvPr/>
        </p:nvSpPr>
        <p:spPr>
          <a:xfrm>
            <a:off x="1657350" y="731838"/>
            <a:ext cx="7823200" cy="6313487"/>
          </a:xfrm>
          <a:prstGeom prst="rect">
            <a:avLst/>
          </a:prstGeom>
          <a:noFill/>
          <a:ln w="9525">
            <a:noFill/>
          </a:ln>
        </p:spPr>
        <p:txBody>
          <a:bodyPr lIns="0" tIns="12065" rIns="0" bIns="0">
            <a:spAutoFit/>
          </a:bodyPr>
          <a:lstStyle/>
          <a:p>
            <a:pPr marL="527050" lvl="1" indent="-514350" defTabSz="914400">
              <a:lnSpc>
                <a:spcPts val="1200"/>
              </a:lnSpc>
              <a:spcBef>
                <a:spcPts val="100"/>
              </a:spcBef>
              <a:buAutoNum type="arabicPeriod" startAt="4"/>
              <a:tabLst>
                <a:tab pos="527050" algn="l"/>
              </a:tabLst>
            </a:pPr>
            <a:r>
              <a:rPr sz="1000" dirty="0">
                <a:latin typeface="FreeSerif"/>
                <a:ea typeface="FreeSerif"/>
              </a:rPr>
              <a:t>Results </a:t>
            </a:r>
            <a:r>
              <a:rPr sz="1000" i="1" dirty="0">
                <a:latin typeface="Times New Roman" panose="02020603050405020304" pitchFamily="18" charset="0"/>
                <a:cs typeface="Times New Roman" panose="02020603050405020304" pitchFamily="18" charset="0"/>
              </a:rPr>
              <a:t>208</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startAt="4"/>
              <a:tabLst>
                <a:tab pos="527050" algn="l"/>
              </a:tabLst>
            </a:pPr>
            <a:r>
              <a:rPr sz="1000" dirty="0">
                <a:latin typeface="FreeSerif"/>
                <a:ea typeface="FreeSerif"/>
              </a:rPr>
              <a:t>Conclusions </a:t>
            </a:r>
            <a:r>
              <a:rPr sz="1000" i="1" dirty="0">
                <a:latin typeface="Times New Roman" panose="02020603050405020304" pitchFamily="18" charset="0"/>
                <a:cs typeface="Times New Roman" panose="02020603050405020304" pitchFamily="18" charset="0"/>
              </a:rPr>
              <a:t>211</a:t>
            </a:r>
            <a:endParaRPr sz="1000" dirty="0">
              <a:latin typeface="Times New Roman" panose="02020603050405020304" pitchFamily="18" charset="0"/>
              <a:cs typeface="Times New Roman" panose="02020603050405020304" pitchFamily="18" charset="0"/>
            </a:endParaRPr>
          </a:p>
          <a:p>
            <a:pPr marL="527050" defTabSz="914400">
              <a:lnSpc>
                <a:spcPts val="1200"/>
              </a:lnSpc>
              <a:buNone/>
              <a:tabLst>
                <a:tab pos="527050" algn="l"/>
              </a:tabLst>
            </a:pPr>
            <a:r>
              <a:rPr sz="1000" dirty="0">
                <a:latin typeface="FreeSerif"/>
                <a:ea typeface="FreeSerif"/>
              </a:rPr>
              <a:t>Appendix-Proof of Theorem 11.1 </a:t>
            </a:r>
            <a:r>
              <a:rPr sz="1000" i="1" dirty="0">
                <a:latin typeface="Times New Roman" panose="02020603050405020304" pitchFamily="18" charset="0"/>
                <a:cs typeface="Times New Roman" panose="02020603050405020304" pitchFamily="18" charset="0"/>
              </a:rPr>
              <a:t>211</a:t>
            </a:r>
            <a:endParaRPr sz="1000" dirty="0">
              <a:latin typeface="Times New Roman" panose="02020603050405020304" pitchFamily="18" charset="0"/>
              <a:cs typeface="Times New Roman" panose="02020603050405020304" pitchFamily="18" charset="0"/>
            </a:endParaRPr>
          </a:p>
          <a:p>
            <a:pPr marL="527050" defTabSz="914400">
              <a:lnSpc>
                <a:spcPts val="1200"/>
              </a:lnSpc>
              <a:buNone/>
              <a:tabLst>
                <a:tab pos="527050" algn="l"/>
              </a:tabLst>
            </a:pPr>
            <a:r>
              <a:rPr sz="1000" dirty="0">
                <a:latin typeface="FreeSerif"/>
                <a:ea typeface="FreeSerif"/>
              </a:rPr>
              <a:t>Bibliography </a:t>
            </a:r>
            <a:r>
              <a:rPr sz="1000" i="1" dirty="0">
                <a:latin typeface="Times New Roman" panose="02020603050405020304" pitchFamily="18" charset="0"/>
                <a:cs typeface="Times New Roman" panose="02020603050405020304" pitchFamily="18" charset="0"/>
              </a:rPr>
              <a:t>213</a:t>
            </a:r>
            <a:endParaRPr sz="1000" dirty="0">
              <a:latin typeface="Times New Roman" panose="02020603050405020304" pitchFamily="18" charset="0"/>
              <a:cs typeface="Times New Roman" panose="02020603050405020304" pitchFamily="18" charset="0"/>
            </a:endParaRPr>
          </a:p>
          <a:p>
            <a:pPr marL="527050" defTabSz="914400">
              <a:lnSpc>
                <a:spcPct val="105000"/>
              </a:lnSpc>
              <a:spcBef>
                <a:spcPts val="1175"/>
              </a:spcBef>
              <a:buNone/>
              <a:tabLst>
                <a:tab pos="527050" algn="l"/>
              </a:tabLst>
            </a:pPr>
            <a:r>
              <a:rPr sz="900" b="1" dirty="0">
                <a:latin typeface="Carlito"/>
                <a:ea typeface="Carlito"/>
              </a:rPr>
              <a:t>Wireless-Powered Cooperative Networks  with Energy Accumulation </a:t>
            </a:r>
            <a:r>
              <a:rPr sz="1000" i="1" dirty="0">
                <a:latin typeface="Times New Roman" panose="02020603050405020304" pitchFamily="18" charset="0"/>
                <a:cs typeface="Times New Roman" panose="02020603050405020304" pitchFamily="18" charset="0"/>
              </a:rPr>
              <a:t>217</a:t>
            </a:r>
            <a:endParaRPr sz="1000" dirty="0">
              <a:latin typeface="Times New Roman" panose="02020603050405020304" pitchFamily="18" charset="0"/>
              <a:cs typeface="Times New Roman" panose="02020603050405020304" pitchFamily="18" charset="0"/>
            </a:endParaRPr>
          </a:p>
          <a:p>
            <a:pPr marL="527050" defTabSz="914400">
              <a:spcBef>
                <a:spcPts val="50"/>
              </a:spcBef>
              <a:buNone/>
              <a:tabLst>
                <a:tab pos="527050" algn="l"/>
              </a:tabLst>
            </a:pPr>
            <a:r>
              <a:rPr sz="900" i="1" dirty="0">
                <a:latin typeface="Arial" panose="020B0604020202020204" pitchFamily="34" charset="0"/>
              </a:rPr>
              <a:t>Yifan Gu, He Chen, and Yonghui Li</a:t>
            </a:r>
            <a:endParaRPr sz="900" dirty="0">
              <a:latin typeface="Arial" panose="020B0604020202020204" pitchFamily="34" charset="0"/>
            </a:endParaRPr>
          </a:p>
          <a:p>
            <a:pPr marL="527050" lvl="1" indent="-514350" defTabSz="914400">
              <a:lnSpc>
                <a:spcPts val="1200"/>
              </a:lnSpc>
              <a:buAutoNum type="arabicPeriod"/>
              <a:tabLst>
                <a:tab pos="527050" algn="l"/>
              </a:tabLst>
            </a:pPr>
            <a:r>
              <a:rPr sz="1000" dirty="0">
                <a:latin typeface="FreeSerif"/>
                <a:ea typeface="FreeSerif"/>
              </a:rPr>
              <a:t>Introduction </a:t>
            </a:r>
            <a:r>
              <a:rPr sz="1000" i="1" dirty="0">
                <a:latin typeface="Times New Roman" panose="02020603050405020304" pitchFamily="18" charset="0"/>
                <a:cs typeface="Times New Roman" panose="02020603050405020304" pitchFamily="18" charset="0"/>
              </a:rPr>
              <a:t>217</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System Model </a:t>
            </a:r>
            <a:r>
              <a:rPr sz="1000" i="1" dirty="0">
                <a:latin typeface="Times New Roman" panose="02020603050405020304" pitchFamily="18" charset="0"/>
                <a:cs typeface="Times New Roman" panose="02020603050405020304" pitchFamily="18" charset="0"/>
              </a:rPr>
              <a:t>219</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Energy Accumulation of Relay Battery </a:t>
            </a:r>
            <a:r>
              <a:rPr sz="1000" i="1" dirty="0">
                <a:latin typeface="Times New Roman" panose="02020603050405020304" pitchFamily="18" charset="0"/>
                <a:cs typeface="Times New Roman" panose="02020603050405020304" pitchFamily="18" charset="0"/>
              </a:rPr>
              <a:t>222</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Transition Matrix of the MC </a:t>
            </a:r>
            <a:r>
              <a:rPr sz="1000" i="1" dirty="0">
                <a:latin typeface="Times New Roman" panose="02020603050405020304" pitchFamily="18" charset="0"/>
                <a:cs typeface="Times New Roman" panose="02020603050405020304" pitchFamily="18" charset="0"/>
              </a:rPr>
              <a:t>222</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Stationary Distribution of the Relay Battery </a:t>
            </a:r>
            <a:r>
              <a:rPr sz="1000" i="1" dirty="0">
                <a:latin typeface="Times New Roman" panose="02020603050405020304" pitchFamily="18" charset="0"/>
                <a:cs typeface="Times New Roman" panose="02020603050405020304" pitchFamily="18" charset="0"/>
              </a:rPr>
              <a:t>224</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Throughput Analysis </a:t>
            </a:r>
            <a:r>
              <a:rPr sz="1000" i="1" dirty="0">
                <a:latin typeface="Times New Roman" panose="02020603050405020304" pitchFamily="18" charset="0"/>
                <a:cs typeface="Times New Roman" panose="02020603050405020304" pitchFamily="18" charset="0"/>
              </a:rPr>
              <a:t>224</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Numerical Results </a:t>
            </a:r>
            <a:r>
              <a:rPr sz="1000" i="1" dirty="0">
                <a:latin typeface="Times New Roman" panose="02020603050405020304" pitchFamily="18" charset="0"/>
                <a:cs typeface="Times New Roman" panose="02020603050405020304" pitchFamily="18" charset="0"/>
              </a:rPr>
              <a:t>226</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Conclusion </a:t>
            </a:r>
            <a:r>
              <a:rPr sz="1000" i="1" dirty="0">
                <a:latin typeface="Times New Roman" panose="02020603050405020304" pitchFamily="18" charset="0"/>
                <a:cs typeface="Times New Roman" panose="02020603050405020304" pitchFamily="18" charset="0"/>
              </a:rPr>
              <a:t>228</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Appendix </a:t>
            </a:r>
            <a:r>
              <a:rPr sz="1000" i="1" dirty="0">
                <a:latin typeface="Times New Roman" panose="02020603050405020304" pitchFamily="18" charset="0"/>
                <a:cs typeface="Times New Roman" panose="02020603050405020304" pitchFamily="18" charset="0"/>
              </a:rPr>
              <a:t>229</a:t>
            </a:r>
            <a:endParaRPr sz="1000" dirty="0">
              <a:latin typeface="Times New Roman" panose="02020603050405020304" pitchFamily="18" charset="0"/>
              <a:cs typeface="Times New Roman" panose="02020603050405020304" pitchFamily="18" charset="0"/>
            </a:endParaRPr>
          </a:p>
          <a:p>
            <a:pPr marL="527050" defTabSz="914400">
              <a:lnSpc>
                <a:spcPts val="1200"/>
              </a:lnSpc>
              <a:buNone/>
              <a:tabLst>
                <a:tab pos="527050" algn="l"/>
              </a:tabLst>
            </a:pPr>
            <a:r>
              <a:rPr sz="1000" dirty="0">
                <a:latin typeface="FreeSerif"/>
                <a:ea typeface="FreeSerif"/>
              </a:rPr>
              <a:t>Bibliography   </a:t>
            </a:r>
            <a:r>
              <a:rPr sz="1000" i="1" dirty="0">
                <a:latin typeface="Times New Roman" panose="02020603050405020304" pitchFamily="18" charset="0"/>
                <a:cs typeface="Times New Roman" panose="02020603050405020304" pitchFamily="18" charset="0"/>
              </a:rPr>
              <a:t>231</a:t>
            </a:r>
            <a:endParaRPr sz="1000" dirty="0">
              <a:latin typeface="Times New Roman" panose="02020603050405020304" pitchFamily="18" charset="0"/>
              <a:cs typeface="Times New Roman" panose="02020603050405020304" pitchFamily="18" charset="0"/>
            </a:endParaRPr>
          </a:p>
          <a:p>
            <a:pPr marL="527050" defTabSz="914400">
              <a:lnSpc>
                <a:spcPct val="105000"/>
              </a:lnSpc>
              <a:spcBef>
                <a:spcPts val="1175"/>
              </a:spcBef>
              <a:buNone/>
              <a:tabLst>
                <a:tab pos="527050" algn="l"/>
              </a:tabLst>
            </a:pPr>
            <a:r>
              <a:rPr sz="900" b="1" dirty="0">
                <a:latin typeface="Carlito"/>
                <a:ea typeface="Carlito"/>
              </a:rPr>
              <a:t>Spectral and Energy-Eﬃcient Wireless-Powered  IoT Networks </a:t>
            </a:r>
            <a:r>
              <a:rPr sz="1000" i="1" dirty="0">
                <a:latin typeface="Times New Roman" panose="02020603050405020304" pitchFamily="18" charset="0"/>
                <a:cs typeface="Times New Roman" panose="02020603050405020304" pitchFamily="18" charset="0"/>
              </a:rPr>
              <a:t>233</a:t>
            </a:r>
            <a:endParaRPr sz="1000" dirty="0">
              <a:latin typeface="Times New Roman" panose="02020603050405020304" pitchFamily="18" charset="0"/>
              <a:cs typeface="Times New Roman" panose="02020603050405020304" pitchFamily="18" charset="0"/>
            </a:endParaRPr>
          </a:p>
          <a:p>
            <a:pPr marL="527050" defTabSz="914400">
              <a:spcBef>
                <a:spcPts val="50"/>
              </a:spcBef>
              <a:buNone/>
              <a:tabLst>
                <a:tab pos="527050" algn="l"/>
              </a:tabLst>
            </a:pPr>
            <a:r>
              <a:rPr sz="900" i="1" dirty="0">
                <a:latin typeface="Arial" panose="020B0604020202020204" pitchFamily="34" charset="0"/>
              </a:rPr>
              <a:t>Qingqing Wu, Wen Chen, and Guangchi Zhang</a:t>
            </a:r>
            <a:endParaRPr sz="900" dirty="0">
              <a:latin typeface="Arial" panose="020B0604020202020204" pitchFamily="34" charset="0"/>
            </a:endParaRPr>
          </a:p>
          <a:p>
            <a:pPr marL="527050" lvl="1" indent="-514350" defTabSz="914400">
              <a:lnSpc>
                <a:spcPts val="1200"/>
              </a:lnSpc>
              <a:buAutoNum type="arabicPeriod"/>
              <a:tabLst>
                <a:tab pos="527050" algn="l"/>
              </a:tabLst>
            </a:pPr>
            <a:r>
              <a:rPr sz="1000" dirty="0">
                <a:latin typeface="FreeSerif"/>
                <a:ea typeface="FreeSerif"/>
              </a:rPr>
              <a:t>Introduction </a:t>
            </a:r>
            <a:r>
              <a:rPr sz="1000" i="1" dirty="0">
                <a:latin typeface="Times New Roman" panose="02020603050405020304" pitchFamily="18" charset="0"/>
                <a:cs typeface="Times New Roman" panose="02020603050405020304" pitchFamily="18" charset="0"/>
              </a:rPr>
              <a:t>233</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System Model and Problem Formulation </a:t>
            </a:r>
            <a:r>
              <a:rPr sz="1000" i="1" dirty="0">
                <a:latin typeface="Times New Roman" panose="02020603050405020304" pitchFamily="18" charset="0"/>
                <a:cs typeface="Times New Roman" panose="02020603050405020304" pitchFamily="18" charset="0"/>
              </a:rPr>
              <a:t>235</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System Model </a:t>
            </a:r>
            <a:r>
              <a:rPr sz="1000" i="1" dirty="0">
                <a:latin typeface="Times New Roman" panose="02020603050405020304" pitchFamily="18" charset="0"/>
                <a:cs typeface="Times New Roman" panose="02020603050405020304" pitchFamily="18" charset="0"/>
              </a:rPr>
              <a:t>235</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T-WPCN and Problem Formulation  </a:t>
            </a:r>
            <a:r>
              <a:rPr sz="1000" i="1" dirty="0">
                <a:latin typeface="Times New Roman" panose="02020603050405020304" pitchFamily="18" charset="0"/>
                <a:cs typeface="Times New Roman" panose="02020603050405020304" pitchFamily="18" charset="0"/>
              </a:rPr>
              <a:t>236</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N-WPCN and Problem Formulation  </a:t>
            </a:r>
            <a:r>
              <a:rPr sz="1000" i="1" dirty="0">
                <a:latin typeface="Times New Roman" panose="02020603050405020304" pitchFamily="18" charset="0"/>
                <a:cs typeface="Times New Roman" panose="02020603050405020304" pitchFamily="18" charset="0"/>
              </a:rPr>
              <a:t>237</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T-WPCN or N-WPCN? </a:t>
            </a:r>
            <a:r>
              <a:rPr sz="1000" i="1" dirty="0">
                <a:latin typeface="Times New Roman" panose="02020603050405020304" pitchFamily="18" charset="0"/>
                <a:cs typeface="Times New Roman" panose="02020603050405020304" pitchFamily="18" charset="0"/>
              </a:rPr>
              <a:t>237</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Optimal Solution for T-WPCN   </a:t>
            </a:r>
            <a:r>
              <a:rPr sz="1000" i="1" dirty="0">
                <a:latin typeface="Times New Roman" panose="02020603050405020304" pitchFamily="18" charset="0"/>
                <a:cs typeface="Times New Roman" panose="02020603050405020304" pitchFamily="18" charset="0"/>
              </a:rPr>
              <a:t>238</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Optimal Solution for N-WPCN  </a:t>
            </a:r>
            <a:r>
              <a:rPr sz="1000" i="1" dirty="0">
                <a:latin typeface="Times New Roman" panose="02020603050405020304" pitchFamily="18" charset="0"/>
                <a:cs typeface="Times New Roman" panose="02020603050405020304" pitchFamily="18" charset="0"/>
              </a:rPr>
              <a:t>239</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TDMA versus NOMA </a:t>
            </a:r>
            <a:r>
              <a:rPr sz="1000" i="1" dirty="0">
                <a:latin typeface="Times New Roman" panose="02020603050405020304" pitchFamily="18" charset="0"/>
                <a:cs typeface="Times New Roman" panose="02020603050405020304" pitchFamily="18" charset="0"/>
              </a:rPr>
              <a:t>240</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Numerical Results </a:t>
            </a:r>
            <a:r>
              <a:rPr sz="1000" i="1" dirty="0">
                <a:latin typeface="Times New Roman" panose="02020603050405020304" pitchFamily="18" charset="0"/>
                <a:cs typeface="Times New Roman" panose="02020603050405020304" pitchFamily="18" charset="0"/>
              </a:rPr>
              <a:t>243</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SE versus PB Transmit Power </a:t>
            </a:r>
            <a:r>
              <a:rPr sz="1000" i="1" dirty="0">
                <a:latin typeface="Times New Roman" panose="02020603050405020304" pitchFamily="18" charset="0"/>
                <a:cs typeface="Times New Roman" panose="02020603050405020304" pitchFamily="18" charset="0"/>
              </a:rPr>
              <a:t>243</a:t>
            </a:r>
            <a:endParaRPr sz="1000" dirty="0">
              <a:latin typeface="Times New Roman" panose="02020603050405020304" pitchFamily="18" charset="0"/>
              <a:cs typeface="Times New Roman" panose="02020603050405020304" pitchFamily="18" charset="0"/>
            </a:endParaRPr>
          </a:p>
          <a:p>
            <a:pPr marL="527050" lvl="2" indent="-514350" defTabSz="914400">
              <a:lnSpc>
                <a:spcPts val="1200"/>
              </a:lnSpc>
              <a:buAutoNum type="arabicPeriod"/>
              <a:tabLst>
                <a:tab pos="527050" algn="l"/>
              </a:tabLst>
            </a:pPr>
            <a:r>
              <a:rPr sz="1000" dirty="0">
                <a:latin typeface="FreeSerif"/>
                <a:ea typeface="FreeSerif"/>
              </a:rPr>
              <a:t>SE versus Device Circuit Power </a:t>
            </a:r>
            <a:r>
              <a:rPr sz="1000" i="1" dirty="0">
                <a:latin typeface="Times New Roman" panose="02020603050405020304" pitchFamily="18" charset="0"/>
                <a:cs typeface="Times New Roman" panose="02020603050405020304" pitchFamily="18" charset="0"/>
              </a:rPr>
              <a:t>245</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Conclusions   </a:t>
            </a:r>
            <a:r>
              <a:rPr sz="1000" i="1" dirty="0">
                <a:latin typeface="Times New Roman" panose="02020603050405020304" pitchFamily="18" charset="0"/>
                <a:cs typeface="Times New Roman" panose="02020603050405020304" pitchFamily="18" charset="0"/>
              </a:rPr>
              <a:t>245</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Future Work   </a:t>
            </a:r>
            <a:r>
              <a:rPr sz="1000" i="1" dirty="0">
                <a:latin typeface="Times New Roman" panose="02020603050405020304" pitchFamily="18" charset="0"/>
                <a:cs typeface="Times New Roman" panose="02020603050405020304" pitchFamily="18" charset="0"/>
              </a:rPr>
              <a:t>247</a:t>
            </a:r>
            <a:endParaRPr sz="1000" dirty="0">
              <a:latin typeface="Times New Roman" panose="02020603050405020304" pitchFamily="18" charset="0"/>
              <a:cs typeface="Times New Roman" panose="02020603050405020304" pitchFamily="18" charset="0"/>
            </a:endParaRPr>
          </a:p>
          <a:p>
            <a:pPr marL="527050" defTabSz="914400">
              <a:lnSpc>
                <a:spcPts val="1200"/>
              </a:lnSpc>
              <a:buNone/>
              <a:tabLst>
                <a:tab pos="527050" algn="l"/>
              </a:tabLst>
            </a:pPr>
            <a:r>
              <a:rPr sz="1000" dirty="0">
                <a:latin typeface="FreeSerif"/>
                <a:ea typeface="FreeSerif"/>
              </a:rPr>
              <a:t>Bibliography </a:t>
            </a:r>
            <a:r>
              <a:rPr sz="1000" i="1" dirty="0">
                <a:latin typeface="Times New Roman" panose="02020603050405020304" pitchFamily="18" charset="0"/>
                <a:cs typeface="Times New Roman" panose="02020603050405020304" pitchFamily="18" charset="0"/>
              </a:rPr>
              <a:t>247</a:t>
            </a:r>
            <a:endParaRPr sz="1000" dirty="0">
              <a:latin typeface="Times New Roman" panose="02020603050405020304" pitchFamily="18" charset="0"/>
              <a:cs typeface="Times New Roman" panose="02020603050405020304" pitchFamily="18" charset="0"/>
            </a:endParaRPr>
          </a:p>
          <a:p>
            <a:pPr marL="527050" defTabSz="914400">
              <a:spcBef>
                <a:spcPts val="1175"/>
              </a:spcBef>
              <a:buNone/>
              <a:tabLst>
                <a:tab pos="527050" algn="l"/>
              </a:tabLst>
            </a:pPr>
            <a:r>
              <a:rPr sz="900" b="1" dirty="0">
                <a:latin typeface="Carlito"/>
                <a:ea typeface="Carlito"/>
              </a:rPr>
              <a:t>Wireless-Powered Mobile Edge Computing Systems </a:t>
            </a:r>
            <a:r>
              <a:rPr sz="1000" i="1" dirty="0">
                <a:latin typeface="Times New Roman" panose="02020603050405020304" pitchFamily="18" charset="0"/>
                <a:cs typeface="Times New Roman" panose="02020603050405020304" pitchFamily="18" charset="0"/>
              </a:rPr>
              <a:t>253</a:t>
            </a:r>
            <a:endParaRPr sz="1000" dirty="0">
              <a:latin typeface="Times New Roman" panose="02020603050405020304" pitchFamily="18" charset="0"/>
              <a:cs typeface="Times New Roman" panose="02020603050405020304" pitchFamily="18" charset="0"/>
            </a:endParaRPr>
          </a:p>
          <a:p>
            <a:pPr marL="527050" defTabSz="914400">
              <a:spcBef>
                <a:spcPts val="50"/>
              </a:spcBef>
              <a:buNone/>
              <a:tabLst>
                <a:tab pos="527050" algn="l"/>
              </a:tabLst>
            </a:pPr>
            <a:r>
              <a:rPr sz="900" i="1" dirty="0">
                <a:latin typeface="Arial" panose="020B0604020202020204" pitchFamily="34" charset="0"/>
              </a:rPr>
              <a:t>Feng Wang, Jie Xu, Xin Wang, and Shuguang Cui</a:t>
            </a:r>
            <a:endParaRPr sz="900" dirty="0">
              <a:latin typeface="Arial" panose="020B0604020202020204" pitchFamily="34" charset="0"/>
            </a:endParaRPr>
          </a:p>
          <a:p>
            <a:pPr marL="527050" lvl="1" indent="-514350" defTabSz="914400">
              <a:lnSpc>
                <a:spcPts val="1200"/>
              </a:lnSpc>
              <a:buAutoNum type="arabicPeriod"/>
              <a:tabLst>
                <a:tab pos="527050" algn="l"/>
              </a:tabLst>
            </a:pPr>
            <a:r>
              <a:rPr sz="1000" dirty="0">
                <a:latin typeface="FreeSerif"/>
                <a:ea typeface="FreeSerif"/>
              </a:rPr>
              <a:t>Introduction </a:t>
            </a:r>
            <a:r>
              <a:rPr sz="1000" i="1" dirty="0">
                <a:latin typeface="Times New Roman" panose="02020603050405020304" pitchFamily="18" charset="0"/>
                <a:cs typeface="Times New Roman" panose="02020603050405020304" pitchFamily="18" charset="0"/>
              </a:rPr>
              <a:t>253</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System Model </a:t>
            </a:r>
            <a:r>
              <a:rPr sz="1000" i="1" dirty="0">
                <a:latin typeface="Times New Roman" panose="02020603050405020304" pitchFamily="18" charset="0"/>
                <a:cs typeface="Times New Roman" panose="02020603050405020304" pitchFamily="18" charset="0"/>
              </a:rPr>
              <a:t>256</a:t>
            </a:r>
            <a:endParaRPr sz="1000" dirty="0">
              <a:latin typeface="Times New Roman" panose="02020603050405020304" pitchFamily="18" charset="0"/>
              <a:cs typeface="Times New Roman" panose="02020603050405020304" pitchFamily="18" charset="0"/>
            </a:endParaRPr>
          </a:p>
          <a:p>
            <a:pPr marL="527050" lvl="1" indent="-514350" defTabSz="914400">
              <a:lnSpc>
                <a:spcPts val="1200"/>
              </a:lnSpc>
              <a:buAutoNum type="arabicPeriod"/>
              <a:tabLst>
                <a:tab pos="527050" algn="l"/>
              </a:tabLst>
            </a:pPr>
            <a:r>
              <a:rPr sz="1000" dirty="0">
                <a:latin typeface="FreeSerif"/>
                <a:ea typeface="FreeSerif"/>
              </a:rPr>
              <a:t>Joint MEC-WPT Design </a:t>
            </a:r>
            <a:r>
              <a:rPr sz="1000" i="1" dirty="0">
                <a:latin typeface="Times New Roman" panose="02020603050405020304" pitchFamily="18" charset="0"/>
                <a:cs typeface="Times New Roman" panose="02020603050405020304" pitchFamily="18" charset="0"/>
              </a:rPr>
              <a:t>260</a:t>
            </a:r>
            <a:endParaRPr sz="1000" dirty="0">
              <a:latin typeface="Times New Roman" panose="02020603050405020304" pitchFamily="18" charset="0"/>
              <a:ea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object 2"/>
          <p:cNvSpPr/>
          <p:nvPr/>
        </p:nvSpPr>
        <p:spPr>
          <a:xfrm>
            <a:off x="1173163" y="509588"/>
            <a:ext cx="28575" cy="180975"/>
          </a:xfrm>
          <a:custGeom>
            <a:avLst/>
            <a:gdLst>
              <a:gd name="txL" fmla="*/ 0 w 12700"/>
              <a:gd name="txT" fmla="*/ 0 h 216534"/>
              <a:gd name="txR" fmla="*/ 12700 w 12700"/>
              <a:gd name="txB" fmla="*/ 216534 h 216534"/>
            </a:gdLst>
            <a:ahLst/>
            <a:cxnLst/>
            <a:rect l="txL" t="txT" r="txR" b="txB"/>
            <a:pathLst>
              <a:path w="12700" h="216534">
                <a:moveTo>
                  <a:pt x="12687" y="0"/>
                </a:moveTo>
                <a:lnTo>
                  <a:pt x="0" y="0"/>
                </a:lnTo>
                <a:lnTo>
                  <a:pt x="0" y="216026"/>
                </a:lnTo>
                <a:lnTo>
                  <a:pt x="12687" y="216026"/>
                </a:lnTo>
                <a:lnTo>
                  <a:pt x="12687" y="0"/>
                </a:lnTo>
                <a:close/>
              </a:path>
            </a:pathLst>
          </a:custGeom>
          <a:solidFill>
            <a:srgbClr val="000000"/>
          </a:solidFill>
          <a:ln w="9525">
            <a:noFill/>
          </a:ln>
        </p:spPr>
        <p:txBody>
          <a:bodyPr lIns="0" tIns="0" rIns="0" bIns="0"/>
          <a:lstStyle/>
          <a:p>
            <a:endParaRPr dirty="0">
              <a:latin typeface="Arial" panose="020B0604020202020204" pitchFamily="34" charset="0"/>
            </a:endParaRPr>
          </a:p>
        </p:txBody>
      </p:sp>
      <p:sp>
        <p:nvSpPr>
          <p:cNvPr id="3" name="object 3"/>
          <p:cNvSpPr txBox="1"/>
          <p:nvPr/>
        </p:nvSpPr>
        <p:spPr>
          <a:xfrm>
            <a:off x="838200" y="506413"/>
            <a:ext cx="1360488" cy="134938"/>
          </a:xfrm>
          <a:prstGeom prst="rect">
            <a:avLst/>
          </a:prstGeom>
        </p:spPr>
        <p:txBody>
          <a:bodyPr lIns="0" tIns="12065" rIns="0" bIns="0">
            <a:spAutoFit/>
          </a:bodyPr>
          <a:lstStyle/>
          <a:p>
            <a:pPr marL="12700" marR="0" defTabSz="914400">
              <a:spcBef>
                <a:spcPts val="95"/>
              </a:spcBef>
              <a:buClrTx/>
              <a:buSzTx/>
              <a:buFontTx/>
              <a:buNone/>
              <a:defRPr/>
            </a:pPr>
            <a:r>
              <a:rPr kumimoji="0" sz="800" b="1" kern="1200" cap="none" spc="10" normalizeH="0" baseline="0" noProof="0" dirty="0">
                <a:latin typeface="Carlito"/>
                <a:ea typeface="+mn-ea"/>
                <a:cs typeface="Carlito"/>
              </a:rPr>
              <a:t>xii</a:t>
            </a:r>
            <a:r>
              <a:rPr kumimoji="0" sz="800" b="1" kern="1200" cap="none" spc="125" normalizeH="0" baseline="0" noProof="0" dirty="0">
                <a:latin typeface="Carlito"/>
                <a:ea typeface="+mn-ea"/>
                <a:cs typeface="Carlito"/>
              </a:rPr>
              <a:t> </a:t>
            </a:r>
            <a:r>
              <a:rPr kumimoji="0" sz="800" i="1" kern="1200" cap="none" spc="-50" normalizeH="0" baseline="0" noProof="0" dirty="0">
                <a:latin typeface="Arial" panose="020B0604020202020204"/>
                <a:ea typeface="+mn-ea"/>
                <a:cs typeface="Arial" panose="020B0604020202020204"/>
              </a:rPr>
              <a:t>Contents</a:t>
            </a:r>
            <a:endParaRPr kumimoji="0" sz="800" kern="1200" cap="none" spc="0" normalizeH="0" baseline="0" noProof="0">
              <a:latin typeface="Arial" panose="020B0604020202020204"/>
              <a:ea typeface="+mn-ea"/>
              <a:cs typeface="Arial" panose="020B0604020202020204"/>
            </a:endParaRPr>
          </a:p>
        </p:txBody>
      </p:sp>
      <p:sp>
        <p:nvSpPr>
          <p:cNvPr id="4" name="object 4"/>
          <p:cNvSpPr txBox="1"/>
          <p:nvPr/>
        </p:nvSpPr>
        <p:spPr>
          <a:xfrm>
            <a:off x="1333500" y="1500188"/>
            <a:ext cx="342900" cy="157163"/>
          </a:xfrm>
          <a:prstGeom prst="rect">
            <a:avLst/>
          </a:prstGeom>
        </p:spPr>
        <p:txBody>
          <a:bodyPr lIns="0" tIns="12065" rIns="0" bIns="0">
            <a:spAutoFit/>
          </a:bodyPr>
          <a:lstStyle/>
          <a:p>
            <a:pPr marL="12700" marR="0" defTabSz="914400">
              <a:spcBef>
                <a:spcPts val="95"/>
              </a:spcBef>
              <a:buClrTx/>
              <a:buSzTx/>
              <a:buFontTx/>
              <a:buNone/>
              <a:defRPr/>
            </a:pPr>
            <a:r>
              <a:rPr kumimoji="0" sz="950" b="1" kern="1200" cap="none" spc="25" normalizeH="0" baseline="0" noProof="0" dirty="0">
                <a:latin typeface="Carlito"/>
                <a:ea typeface="+mn-ea"/>
                <a:cs typeface="Carlito"/>
              </a:rPr>
              <a:t>15</a:t>
            </a:r>
            <a:endParaRPr kumimoji="0" sz="950" kern="1200" cap="none" spc="0" normalizeH="0" baseline="0" noProof="0">
              <a:latin typeface="Carlito"/>
              <a:ea typeface="+mn-ea"/>
              <a:cs typeface="Carlito"/>
            </a:endParaRPr>
          </a:p>
        </p:txBody>
      </p:sp>
      <p:sp>
        <p:nvSpPr>
          <p:cNvPr id="5" name="object 5"/>
          <p:cNvSpPr txBox="1"/>
          <p:nvPr/>
        </p:nvSpPr>
        <p:spPr>
          <a:xfrm>
            <a:off x="1333500" y="731838"/>
            <a:ext cx="9186863" cy="3889375"/>
          </a:xfrm>
          <a:prstGeom prst="rect">
            <a:avLst/>
          </a:prstGeom>
        </p:spPr>
        <p:txBody>
          <a:bodyPr lIns="0" tIns="12065" rIns="0" bIns="0">
            <a:spAutoFit/>
          </a:bodyPr>
          <a:lstStyle/>
          <a:p>
            <a:pPr marL="527685" marR="0" lvl="2" indent="-515620" algn="l" defTabSz="914400" rtl="0" eaLnBrk="0" fontAlgn="base" latinLnBrk="0" hangingPunct="0">
              <a:lnSpc>
                <a:spcPts val="1200"/>
              </a:lnSpc>
              <a:spcBef>
                <a:spcPts val="95"/>
              </a:spcBef>
              <a:spcAft>
                <a:spcPct val="0"/>
              </a:spcAft>
              <a:buClrTx/>
              <a:buSzTx/>
              <a:buFontTx/>
              <a:buAutoNum type="arabicPeriod"/>
              <a:tabLst>
                <a:tab pos="527685" algn="l"/>
                <a:tab pos="528320" algn="l"/>
              </a:tabLst>
              <a:defRPr/>
            </a:pPr>
            <a:r>
              <a:rPr kumimoji="0" sz="1000" b="0" i="0" u="none" strike="noStrike" kern="1200" cap="none" spc="15" normalizeH="0" baseline="0" noProof="0" dirty="0">
                <a:ln>
                  <a:noFill/>
                </a:ln>
                <a:solidFill>
                  <a:schemeClr val="tx1"/>
                </a:solidFill>
                <a:effectLst/>
                <a:uLnTx/>
                <a:uFillTx/>
                <a:latin typeface="FreeSerif"/>
                <a:ea typeface="+mn-ea"/>
                <a:cs typeface="FreeSerif"/>
              </a:rPr>
              <a:t>Problem </a:t>
            </a:r>
            <a:r>
              <a:rPr kumimoji="0" sz="1000" b="0" i="0" u="none" strike="noStrike" kern="1200" cap="none" spc="20" normalizeH="0" baseline="0" noProof="0" dirty="0">
                <a:ln>
                  <a:noFill/>
                </a:ln>
                <a:solidFill>
                  <a:schemeClr val="tx1"/>
                </a:solidFill>
                <a:effectLst/>
                <a:uLnTx/>
                <a:uFillTx/>
                <a:latin typeface="FreeSerif"/>
                <a:ea typeface="+mn-ea"/>
                <a:cs typeface="FreeSerif"/>
              </a:rPr>
              <a:t>Formulation</a:t>
            </a:r>
            <a:r>
              <a:rPr kumimoji="0" sz="1000" b="0" i="0" u="none" strike="noStrike" kern="1200" cap="none" spc="16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260</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30" normalizeH="0" baseline="0" noProof="0" dirty="0">
                <a:ln>
                  <a:noFill/>
                </a:ln>
                <a:solidFill>
                  <a:schemeClr val="tx1"/>
                </a:solidFill>
                <a:effectLst/>
                <a:uLnTx/>
                <a:uFillTx/>
                <a:latin typeface="FreeSerif"/>
                <a:ea typeface="+mn-ea"/>
                <a:cs typeface="FreeSerif"/>
              </a:rPr>
              <a:t>Optimal </a:t>
            </a:r>
            <a:r>
              <a:rPr kumimoji="0" sz="1000" b="0" i="0" u="none" strike="noStrike" kern="1200" cap="none" spc="25" normalizeH="0" baseline="0" noProof="0" dirty="0">
                <a:ln>
                  <a:noFill/>
                </a:ln>
                <a:solidFill>
                  <a:schemeClr val="tx1"/>
                </a:solidFill>
                <a:effectLst/>
                <a:uLnTx/>
                <a:uFillTx/>
                <a:latin typeface="FreeSerif"/>
                <a:ea typeface="+mn-ea"/>
                <a:cs typeface="FreeSerif"/>
              </a:rPr>
              <a:t>Solution</a:t>
            </a:r>
            <a:r>
              <a:rPr kumimoji="0" sz="1000" b="0" i="0" u="none" strike="noStrike" kern="1200" cap="none" spc="14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260</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1" indent="-515620" algn="l" defTabSz="914400" rtl="0" eaLnBrk="0" fontAlgn="base" latinLnBrk="0" hangingPunct="0">
              <a:lnSpc>
                <a:spcPts val="1195"/>
              </a:lnSpc>
              <a:spcBef>
                <a:spcPct val="0"/>
              </a:spcBef>
              <a:spcAft>
                <a:spcPct val="0"/>
              </a:spcAft>
              <a:buClrTx/>
              <a:buSzTx/>
              <a:buFontTx/>
              <a:buAutoNum type="arabicPeriod" startAt="4"/>
              <a:tabLst>
                <a:tab pos="527685" algn="l"/>
                <a:tab pos="528320" algn="l"/>
              </a:tabLst>
              <a:defRPr/>
            </a:pPr>
            <a:r>
              <a:rPr kumimoji="0" sz="1000" b="0" i="0" u="none" strike="noStrike" kern="1200" cap="none" spc="20" normalizeH="0" baseline="0" noProof="0" dirty="0">
                <a:ln>
                  <a:noFill/>
                </a:ln>
                <a:solidFill>
                  <a:schemeClr val="tx1"/>
                </a:solidFill>
                <a:effectLst/>
                <a:uLnTx/>
                <a:uFillTx/>
                <a:latin typeface="FreeSerif"/>
                <a:ea typeface="+mn-ea"/>
                <a:cs typeface="FreeSerif"/>
              </a:rPr>
              <a:t>Numerical </a:t>
            </a:r>
            <a:r>
              <a:rPr kumimoji="0" sz="1000" b="0" i="0" u="none" strike="noStrike" kern="1200" cap="none" spc="15" normalizeH="0" baseline="0" noProof="0" dirty="0">
                <a:ln>
                  <a:noFill/>
                </a:ln>
                <a:solidFill>
                  <a:schemeClr val="tx1"/>
                </a:solidFill>
                <a:effectLst/>
                <a:uLnTx/>
                <a:uFillTx/>
                <a:latin typeface="FreeSerif"/>
                <a:ea typeface="+mn-ea"/>
                <a:cs typeface="FreeSerif"/>
              </a:rPr>
              <a:t>Results</a:t>
            </a:r>
            <a:r>
              <a:rPr kumimoji="0" sz="1000" b="0" i="0" u="none" strike="noStrike" kern="1200" cap="none" spc="17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266</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1" indent="-515620" algn="l" defTabSz="914400" rtl="0" eaLnBrk="0" fontAlgn="base" latinLnBrk="0" hangingPunct="0">
              <a:lnSpc>
                <a:spcPts val="1195"/>
              </a:lnSpc>
              <a:spcBef>
                <a:spcPct val="0"/>
              </a:spcBef>
              <a:spcAft>
                <a:spcPct val="0"/>
              </a:spcAft>
              <a:buClrTx/>
              <a:buSzTx/>
              <a:buFontTx/>
              <a:buAutoNum type="arabicPeriod" startAt="4"/>
              <a:tabLst>
                <a:tab pos="527685" algn="l"/>
                <a:tab pos="528320" algn="l"/>
              </a:tabLst>
              <a:defRPr/>
            </a:pPr>
            <a:r>
              <a:rPr kumimoji="0" sz="1000" b="0" i="0" u="none" strike="noStrike" kern="1200" cap="none" spc="25" normalizeH="0" baseline="0" noProof="0" dirty="0">
                <a:ln>
                  <a:noFill/>
                </a:ln>
                <a:solidFill>
                  <a:schemeClr val="tx1"/>
                </a:solidFill>
                <a:effectLst/>
                <a:uLnTx/>
                <a:uFillTx/>
                <a:latin typeface="FreeSerif"/>
                <a:ea typeface="+mn-ea"/>
                <a:cs typeface="FreeSerif"/>
              </a:rPr>
              <a:t>Conclusion</a:t>
            </a:r>
            <a:r>
              <a:rPr kumimoji="0" sz="1000" b="0" i="0" u="none" strike="noStrike" kern="1200" cap="none" spc="19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268</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defTabSz="914400">
              <a:lnSpc>
                <a:spcPts val="1200"/>
              </a:lnSpc>
              <a:buClrTx/>
              <a:buSzTx/>
              <a:buFontTx/>
              <a:buNone/>
              <a:defRPr/>
            </a:pPr>
            <a:r>
              <a:rPr kumimoji="0" sz="1000" kern="1200" cap="none" spc="10" normalizeH="0" baseline="0" noProof="0" dirty="0">
                <a:latin typeface="FreeSerif"/>
                <a:ea typeface="+mn-ea"/>
                <a:cs typeface="FreeSerif"/>
              </a:rPr>
              <a:t>Bibliography</a:t>
            </a:r>
            <a:r>
              <a:rPr kumimoji="0" sz="1000" kern="1200" cap="none" spc="220" normalizeH="0" baseline="0" noProof="0" dirty="0">
                <a:latin typeface="FreeSerif"/>
                <a:ea typeface="+mn-ea"/>
                <a:cs typeface="FreeSerif"/>
              </a:rPr>
              <a:t> </a:t>
            </a:r>
            <a:r>
              <a:rPr kumimoji="0" sz="1000" i="1" kern="1200" cap="none" spc="0" normalizeH="0" baseline="0" noProof="0" dirty="0">
                <a:latin typeface="Times New Roman" panose="02020603050405020304"/>
                <a:ea typeface="+mn-ea"/>
                <a:cs typeface="Times New Roman" panose="02020603050405020304"/>
              </a:rPr>
              <a:t>268</a:t>
            </a:r>
            <a:endParaRPr kumimoji="0" sz="1000" kern="1200" cap="none" spc="0" normalizeH="0" baseline="0" noProof="0">
              <a:latin typeface="Times New Roman" panose="02020603050405020304"/>
              <a:ea typeface="+mn-ea"/>
              <a:cs typeface="Times New Roman" panose="02020603050405020304"/>
            </a:endParaRPr>
          </a:p>
          <a:p>
            <a:pPr marL="527685" marR="0" defTabSz="914400">
              <a:spcBef>
                <a:spcPts val="1240"/>
              </a:spcBef>
              <a:buClrTx/>
              <a:buSzTx/>
              <a:buFontTx/>
              <a:buNone/>
              <a:defRPr/>
            </a:pPr>
            <a:r>
              <a:rPr kumimoji="0" sz="950" b="1" kern="1200" cap="none" spc="-5" normalizeH="0" baseline="0" noProof="0" dirty="0">
                <a:latin typeface="Carlito"/>
                <a:ea typeface="+mn-ea"/>
                <a:cs typeface="Carlito"/>
              </a:rPr>
              <a:t>Wireless </a:t>
            </a:r>
            <a:r>
              <a:rPr kumimoji="0" sz="950" b="1" kern="1200" cap="none" spc="0" normalizeH="0" baseline="0" noProof="0" dirty="0">
                <a:latin typeface="Carlito"/>
                <a:ea typeface="+mn-ea"/>
                <a:cs typeface="Carlito"/>
              </a:rPr>
              <a:t>Power </a:t>
            </a:r>
            <a:r>
              <a:rPr kumimoji="0" sz="950" b="1" kern="1200" cap="none" spc="-5" normalizeH="0" baseline="0" noProof="0" dirty="0">
                <a:latin typeface="Carlito"/>
                <a:ea typeface="+mn-ea"/>
                <a:cs typeface="Carlito"/>
              </a:rPr>
              <a:t>Transfer: </a:t>
            </a:r>
            <a:r>
              <a:rPr kumimoji="0" sz="950" b="1" kern="1200" cap="none" spc="25" normalizeH="0" baseline="0" noProof="0" dirty="0">
                <a:latin typeface="Carlito"/>
                <a:ea typeface="+mn-ea"/>
                <a:cs typeface="Carlito"/>
              </a:rPr>
              <a:t>A </a:t>
            </a:r>
            <a:r>
              <a:rPr kumimoji="0" sz="950" b="1" kern="1200" cap="none" spc="10" normalizeH="0" baseline="0" noProof="0" dirty="0">
                <a:latin typeface="Carlito"/>
                <a:ea typeface="+mn-ea"/>
                <a:cs typeface="Carlito"/>
              </a:rPr>
              <a:t>Macroscopic </a:t>
            </a:r>
            <a:r>
              <a:rPr kumimoji="0" sz="950" b="1" kern="1200" cap="none" spc="20" normalizeH="0" baseline="0" noProof="0" dirty="0">
                <a:latin typeface="Carlito"/>
                <a:ea typeface="+mn-ea"/>
                <a:cs typeface="Carlito"/>
              </a:rPr>
              <a:t>Approach</a:t>
            </a:r>
            <a:r>
              <a:rPr kumimoji="0" sz="950" b="1" kern="1200" cap="none" spc="140" normalizeH="0" baseline="0" noProof="0" dirty="0">
                <a:latin typeface="Carlito"/>
                <a:ea typeface="+mn-ea"/>
                <a:cs typeface="Carlito"/>
              </a:rPr>
              <a:t> </a:t>
            </a:r>
            <a:r>
              <a:rPr kumimoji="0" sz="1000" i="1" kern="1200" cap="none" spc="0" normalizeH="0" baseline="0" noProof="0" dirty="0">
                <a:latin typeface="Times New Roman" panose="02020603050405020304"/>
                <a:ea typeface="+mn-ea"/>
                <a:cs typeface="Times New Roman" panose="02020603050405020304"/>
              </a:rPr>
              <a:t>273</a:t>
            </a:r>
            <a:endParaRPr kumimoji="0" sz="1000" kern="1200" cap="none" spc="0" normalizeH="0" baseline="0" noProof="0">
              <a:latin typeface="Times New Roman" panose="02020603050405020304"/>
              <a:ea typeface="+mn-ea"/>
              <a:cs typeface="Times New Roman" panose="02020603050405020304"/>
            </a:endParaRPr>
          </a:p>
          <a:p>
            <a:pPr marL="527685" marR="0" defTabSz="914400">
              <a:spcBef>
                <a:spcPts val="45"/>
              </a:spcBef>
              <a:buClrTx/>
              <a:buSzTx/>
              <a:buFontTx/>
              <a:buNone/>
              <a:defRPr/>
            </a:pPr>
            <a:r>
              <a:rPr kumimoji="0" sz="950" i="1" kern="1200" cap="none" spc="-45" normalizeH="0" baseline="0" noProof="0" dirty="0">
                <a:latin typeface="Arial" panose="020B0604020202020204"/>
                <a:ea typeface="+mn-ea"/>
                <a:cs typeface="Arial" panose="020B0604020202020204"/>
              </a:rPr>
              <a:t>Constantinos </a:t>
            </a:r>
            <a:r>
              <a:rPr kumimoji="0" sz="950" i="1" kern="1200" cap="none" spc="-90" normalizeH="0" baseline="0" noProof="0" dirty="0">
                <a:latin typeface="Arial" panose="020B0604020202020204"/>
                <a:ea typeface="+mn-ea"/>
                <a:cs typeface="Arial" panose="020B0604020202020204"/>
              </a:rPr>
              <a:t>Psomas </a:t>
            </a:r>
            <a:r>
              <a:rPr kumimoji="0" sz="950" i="1" kern="1200" cap="none" spc="-30" normalizeH="0" baseline="0" noProof="0" dirty="0">
                <a:latin typeface="Arial" panose="020B0604020202020204"/>
                <a:ea typeface="+mn-ea"/>
                <a:cs typeface="Arial" panose="020B0604020202020204"/>
              </a:rPr>
              <a:t>and</a:t>
            </a:r>
            <a:r>
              <a:rPr kumimoji="0" sz="950" i="1" kern="1200" cap="none" spc="-210" normalizeH="0" baseline="0" noProof="0" dirty="0">
                <a:latin typeface="Arial" panose="020B0604020202020204"/>
                <a:ea typeface="+mn-ea"/>
                <a:cs typeface="Arial" panose="020B0604020202020204"/>
              </a:rPr>
              <a:t> </a:t>
            </a:r>
            <a:r>
              <a:rPr kumimoji="0" sz="950" i="1" kern="1200" cap="none" spc="-40" normalizeH="0" baseline="0" noProof="0" dirty="0">
                <a:latin typeface="Arial" panose="020B0604020202020204"/>
                <a:ea typeface="+mn-ea"/>
                <a:cs typeface="Arial" panose="020B0604020202020204"/>
              </a:rPr>
              <a:t>Ioannis </a:t>
            </a:r>
            <a:r>
              <a:rPr kumimoji="0" sz="950" i="1" kern="1200" cap="none" spc="-45" normalizeH="0" baseline="0" noProof="0" dirty="0">
                <a:latin typeface="Arial" panose="020B0604020202020204"/>
                <a:ea typeface="+mn-ea"/>
                <a:cs typeface="Arial" panose="020B0604020202020204"/>
              </a:rPr>
              <a:t>Krikidis</a:t>
            </a:r>
            <a:endParaRPr kumimoji="0" sz="950" kern="1200" cap="none" spc="0" normalizeH="0" baseline="0" noProof="0">
              <a:latin typeface="Arial" panose="020B0604020202020204"/>
              <a:ea typeface="+mn-ea"/>
              <a:cs typeface="Arial" panose="020B0604020202020204"/>
            </a:endParaRPr>
          </a:p>
          <a:p>
            <a:pPr marL="527685" marR="0" lvl="1" indent="-515620" algn="l" defTabSz="914400" rtl="0" eaLnBrk="0" fontAlgn="base" latinLnBrk="0" hangingPunct="0">
              <a:lnSpc>
                <a:spcPts val="1200"/>
              </a:lnSpc>
              <a:spcBef>
                <a:spcPts val="5"/>
              </a:spcBef>
              <a:spcAft>
                <a:spcPct val="0"/>
              </a:spcAft>
              <a:buClrTx/>
              <a:buSzTx/>
              <a:buFontTx/>
              <a:buAutoNum type="arabicPeriod"/>
              <a:tabLst>
                <a:tab pos="527685" algn="l"/>
                <a:tab pos="528320" algn="l"/>
              </a:tabLst>
              <a:defRPr/>
            </a:pPr>
            <a:r>
              <a:rPr kumimoji="0" sz="1000" b="0" i="0" u="none" strike="noStrike" kern="1200" cap="none" spc="10" normalizeH="0" baseline="0" noProof="0" dirty="0">
                <a:ln>
                  <a:noFill/>
                </a:ln>
                <a:solidFill>
                  <a:schemeClr val="tx1"/>
                </a:solidFill>
                <a:effectLst/>
                <a:uLnTx/>
                <a:uFillTx/>
                <a:latin typeface="FreeSerif"/>
                <a:ea typeface="+mn-ea"/>
                <a:cs typeface="FreeSerif"/>
              </a:rPr>
              <a:t>Wireless-Powered </a:t>
            </a:r>
            <a:r>
              <a:rPr kumimoji="0" sz="1000" b="0" i="0" u="none" strike="noStrike" kern="1200" cap="none" spc="15" normalizeH="0" baseline="0" noProof="0" dirty="0">
                <a:ln>
                  <a:noFill/>
                </a:ln>
                <a:solidFill>
                  <a:schemeClr val="tx1"/>
                </a:solidFill>
                <a:effectLst/>
                <a:uLnTx/>
                <a:uFillTx/>
                <a:latin typeface="FreeSerif"/>
                <a:ea typeface="+mn-ea"/>
                <a:cs typeface="FreeSerif"/>
              </a:rPr>
              <a:t>Cooperative </a:t>
            </a:r>
            <a:r>
              <a:rPr kumimoji="0" sz="1000" b="0" i="0" u="none" strike="noStrike" kern="1200" cap="none" spc="25" normalizeH="0" baseline="0" noProof="0" dirty="0">
                <a:ln>
                  <a:noFill/>
                </a:ln>
                <a:solidFill>
                  <a:schemeClr val="tx1"/>
                </a:solidFill>
                <a:effectLst/>
                <a:uLnTx/>
                <a:uFillTx/>
                <a:latin typeface="FreeSerif"/>
                <a:ea typeface="+mn-ea"/>
                <a:cs typeface="FreeSerif"/>
              </a:rPr>
              <a:t>Networks with </a:t>
            </a:r>
            <a:r>
              <a:rPr kumimoji="0" sz="1000" b="0" i="0" u="none" strike="noStrike" kern="1200" cap="none" spc="10" normalizeH="0" baseline="0" noProof="0" dirty="0">
                <a:ln>
                  <a:noFill/>
                </a:ln>
                <a:solidFill>
                  <a:schemeClr val="tx1"/>
                </a:solidFill>
                <a:effectLst/>
                <a:uLnTx/>
                <a:uFillTx/>
                <a:latin typeface="FreeSerif"/>
                <a:ea typeface="+mn-ea"/>
                <a:cs typeface="FreeSerif"/>
              </a:rPr>
              <a:t>Energy </a:t>
            </a:r>
            <a:r>
              <a:rPr kumimoji="0" sz="1000" b="0" i="0" u="none" strike="noStrike" kern="1200" cap="none" spc="15" normalizeH="0" baseline="0" noProof="0" dirty="0">
                <a:ln>
                  <a:noFill/>
                </a:ln>
                <a:solidFill>
                  <a:schemeClr val="tx1"/>
                </a:solidFill>
                <a:effectLst/>
                <a:uLnTx/>
                <a:uFillTx/>
                <a:latin typeface="FreeSerif"/>
                <a:ea typeface="+mn-ea"/>
                <a:cs typeface="FreeSerif"/>
              </a:rPr>
              <a:t>Storage</a:t>
            </a:r>
            <a:r>
              <a:rPr kumimoji="0" sz="1000" b="0" i="0" u="none" strike="noStrike" kern="1200" cap="none" spc="7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274</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10" normalizeH="0" baseline="0" noProof="0" dirty="0">
                <a:ln>
                  <a:noFill/>
                </a:ln>
                <a:solidFill>
                  <a:schemeClr val="tx1"/>
                </a:solidFill>
                <a:effectLst/>
                <a:uLnTx/>
                <a:uFillTx/>
                <a:latin typeface="FreeSerif"/>
                <a:ea typeface="+mn-ea"/>
                <a:cs typeface="FreeSerif"/>
              </a:rPr>
              <a:t>System </a:t>
            </a:r>
            <a:r>
              <a:rPr kumimoji="0" sz="1000" b="0" i="0" u="none" strike="noStrike" kern="1200" cap="none" spc="20" normalizeH="0" baseline="0" noProof="0" dirty="0">
                <a:ln>
                  <a:noFill/>
                </a:ln>
                <a:solidFill>
                  <a:schemeClr val="tx1"/>
                </a:solidFill>
                <a:effectLst/>
                <a:uLnTx/>
                <a:uFillTx/>
                <a:latin typeface="FreeSerif"/>
                <a:ea typeface="+mn-ea"/>
                <a:cs typeface="FreeSerif"/>
              </a:rPr>
              <a:t>Model</a:t>
            </a:r>
            <a:r>
              <a:rPr kumimoji="0" sz="1000" b="0" i="0" u="none" strike="noStrike" kern="1200" cap="none" spc="17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274</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15" normalizeH="0" baseline="0" noProof="0" dirty="0">
                <a:ln>
                  <a:noFill/>
                </a:ln>
                <a:solidFill>
                  <a:schemeClr val="tx1"/>
                </a:solidFill>
                <a:effectLst/>
                <a:uLnTx/>
                <a:uFillTx/>
                <a:latin typeface="FreeSerif"/>
                <a:ea typeface="+mn-ea"/>
                <a:cs typeface="FreeSerif"/>
              </a:rPr>
              <a:t>Relay </a:t>
            </a:r>
            <a:r>
              <a:rPr kumimoji="0" sz="1000" b="0" i="0" u="none" strike="noStrike" kern="1200" cap="none" spc="15" normalizeH="0" baseline="0" noProof="0" dirty="0">
                <a:ln>
                  <a:noFill/>
                </a:ln>
                <a:solidFill>
                  <a:schemeClr val="tx1"/>
                </a:solidFill>
                <a:effectLst/>
                <a:uLnTx/>
                <a:uFillTx/>
                <a:latin typeface="FreeSerif"/>
                <a:ea typeface="+mn-ea"/>
                <a:cs typeface="FreeSerif"/>
              </a:rPr>
              <a:t>Selection Schemes</a:t>
            </a:r>
            <a:r>
              <a:rPr kumimoji="0" sz="1000" b="0" i="0" u="none" strike="noStrike" kern="1200" cap="none" spc="17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276</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20" normalizeH="0" baseline="0" noProof="0" dirty="0">
                <a:ln>
                  <a:noFill/>
                </a:ln>
                <a:solidFill>
                  <a:schemeClr val="tx1"/>
                </a:solidFill>
                <a:effectLst/>
                <a:uLnTx/>
                <a:uFillTx/>
                <a:latin typeface="FreeSerif"/>
                <a:ea typeface="+mn-ea"/>
                <a:cs typeface="FreeSerif"/>
              </a:rPr>
              <a:t>Numerical </a:t>
            </a:r>
            <a:r>
              <a:rPr kumimoji="0" sz="1000" b="0" i="0" u="none" strike="noStrike" kern="1200" cap="none" spc="15" normalizeH="0" baseline="0" noProof="0" dirty="0">
                <a:ln>
                  <a:noFill/>
                </a:ln>
                <a:solidFill>
                  <a:schemeClr val="tx1"/>
                </a:solidFill>
                <a:effectLst/>
                <a:uLnTx/>
                <a:uFillTx/>
                <a:latin typeface="FreeSerif"/>
                <a:ea typeface="+mn-ea"/>
                <a:cs typeface="FreeSerif"/>
              </a:rPr>
              <a:t>Results</a:t>
            </a:r>
            <a:r>
              <a:rPr kumimoji="0" sz="1000" b="0" i="0" u="none" strike="noStrike" kern="1200" cap="none" spc="165"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280</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1"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10" normalizeH="0" baseline="0" noProof="0" dirty="0">
                <a:ln>
                  <a:noFill/>
                </a:ln>
                <a:solidFill>
                  <a:schemeClr val="tx1"/>
                </a:solidFill>
                <a:effectLst/>
                <a:uLnTx/>
                <a:uFillTx/>
                <a:latin typeface="FreeSerif"/>
                <a:ea typeface="+mn-ea"/>
                <a:cs typeface="FreeSerif"/>
              </a:rPr>
              <a:t>Wireless-Powered </a:t>
            </a:r>
            <a:r>
              <a:rPr kumimoji="0" sz="1000" b="0" i="0" u="none" strike="noStrike" kern="1200" cap="none" spc="0" normalizeH="0" baseline="0" noProof="0" dirty="0">
                <a:ln>
                  <a:noFill/>
                </a:ln>
                <a:solidFill>
                  <a:schemeClr val="tx1"/>
                </a:solidFill>
                <a:effectLst/>
                <a:uLnTx/>
                <a:uFillTx/>
                <a:latin typeface="FreeSerif"/>
                <a:ea typeface="+mn-ea"/>
                <a:cs typeface="FreeSerif"/>
              </a:rPr>
              <a:t>Ad </a:t>
            </a:r>
            <a:r>
              <a:rPr kumimoji="0" sz="1000" b="0" i="0" u="none" strike="noStrike" kern="1200" cap="none" spc="30" normalizeH="0" baseline="0" noProof="0" dirty="0">
                <a:ln>
                  <a:noFill/>
                </a:ln>
                <a:solidFill>
                  <a:schemeClr val="tx1"/>
                </a:solidFill>
                <a:effectLst/>
                <a:uLnTx/>
                <a:uFillTx/>
                <a:latin typeface="FreeSerif"/>
                <a:ea typeface="+mn-ea"/>
                <a:cs typeface="FreeSerif"/>
              </a:rPr>
              <a:t>Hoc </a:t>
            </a:r>
            <a:r>
              <a:rPr kumimoji="0" sz="1000" b="0" i="0" u="none" strike="noStrike" kern="1200" cap="none" spc="25" normalizeH="0" baseline="0" noProof="0" dirty="0">
                <a:ln>
                  <a:noFill/>
                </a:ln>
                <a:solidFill>
                  <a:schemeClr val="tx1"/>
                </a:solidFill>
                <a:effectLst/>
                <a:uLnTx/>
                <a:uFillTx/>
                <a:latin typeface="FreeSerif"/>
                <a:ea typeface="+mn-ea"/>
                <a:cs typeface="FreeSerif"/>
              </a:rPr>
              <a:t>Networks with </a:t>
            </a:r>
            <a:r>
              <a:rPr kumimoji="0" sz="1000" b="0" i="0" u="none" strike="noStrike" kern="1200" cap="none" spc="-5" normalizeH="0" baseline="0" noProof="0" dirty="0">
                <a:ln>
                  <a:noFill/>
                </a:ln>
                <a:solidFill>
                  <a:schemeClr val="tx1"/>
                </a:solidFill>
                <a:effectLst/>
                <a:uLnTx/>
                <a:uFillTx/>
                <a:latin typeface="FreeSerif"/>
                <a:ea typeface="+mn-ea"/>
                <a:cs typeface="FreeSerif"/>
              </a:rPr>
              <a:t>SIC </a:t>
            </a:r>
            <a:r>
              <a:rPr kumimoji="0" sz="1000" b="0" i="0" u="none" strike="noStrike" kern="1200" cap="none" spc="40" normalizeH="0" baseline="0" noProof="0" dirty="0">
                <a:ln>
                  <a:noFill/>
                </a:ln>
                <a:solidFill>
                  <a:schemeClr val="tx1"/>
                </a:solidFill>
                <a:effectLst/>
                <a:uLnTx/>
                <a:uFillTx/>
                <a:latin typeface="FreeSerif"/>
                <a:ea typeface="+mn-ea"/>
                <a:cs typeface="FreeSerif"/>
              </a:rPr>
              <a:t>and </a:t>
            </a:r>
            <a:r>
              <a:rPr kumimoji="0" sz="1000" b="0" i="0" u="none" strike="noStrike" kern="1200" cap="none" spc="25" normalizeH="0" baseline="0" noProof="0" dirty="0">
                <a:ln>
                  <a:noFill/>
                </a:ln>
                <a:solidFill>
                  <a:schemeClr val="tx1"/>
                </a:solidFill>
                <a:effectLst/>
                <a:uLnTx/>
                <a:uFillTx/>
                <a:latin typeface="FreeSerif"/>
                <a:ea typeface="+mn-ea"/>
                <a:cs typeface="FreeSerif"/>
              </a:rPr>
              <a:t>SWIPT</a:t>
            </a:r>
            <a:r>
              <a:rPr kumimoji="0" sz="1000" b="0" i="0" u="none" strike="noStrike" kern="1200" cap="none" spc="215"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282</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10" normalizeH="0" baseline="0" noProof="0" dirty="0">
                <a:ln>
                  <a:noFill/>
                </a:ln>
                <a:solidFill>
                  <a:schemeClr val="tx1"/>
                </a:solidFill>
                <a:effectLst/>
                <a:uLnTx/>
                <a:uFillTx/>
                <a:latin typeface="FreeSerif"/>
                <a:ea typeface="+mn-ea"/>
                <a:cs typeface="FreeSerif"/>
              </a:rPr>
              <a:t>System </a:t>
            </a:r>
            <a:r>
              <a:rPr kumimoji="0" sz="1000" b="0" i="0" u="none" strike="noStrike" kern="1200" cap="none" spc="20" normalizeH="0" baseline="0" noProof="0" dirty="0">
                <a:ln>
                  <a:noFill/>
                </a:ln>
                <a:solidFill>
                  <a:schemeClr val="tx1"/>
                </a:solidFill>
                <a:effectLst/>
                <a:uLnTx/>
                <a:uFillTx/>
                <a:latin typeface="FreeSerif"/>
                <a:ea typeface="+mn-ea"/>
                <a:cs typeface="FreeSerif"/>
              </a:rPr>
              <a:t>Model</a:t>
            </a:r>
            <a:r>
              <a:rPr kumimoji="0" sz="1000" b="0" i="0" u="none" strike="noStrike" kern="1200" cap="none" spc="17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282</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25" normalizeH="0" baseline="0" noProof="0" dirty="0">
                <a:ln>
                  <a:noFill/>
                </a:ln>
                <a:solidFill>
                  <a:schemeClr val="tx1"/>
                </a:solidFill>
                <a:effectLst/>
                <a:uLnTx/>
                <a:uFillTx/>
                <a:latin typeface="FreeSerif"/>
                <a:ea typeface="+mn-ea"/>
                <a:cs typeface="FreeSerif"/>
              </a:rPr>
              <a:t>SWIPT with </a:t>
            </a:r>
            <a:r>
              <a:rPr kumimoji="0" sz="1000" b="0" i="0" u="none" strike="noStrike" kern="1200" cap="none" spc="-5" normalizeH="0" baseline="0" noProof="0" dirty="0">
                <a:ln>
                  <a:noFill/>
                </a:ln>
                <a:solidFill>
                  <a:schemeClr val="tx1"/>
                </a:solidFill>
                <a:effectLst/>
                <a:uLnTx/>
                <a:uFillTx/>
                <a:latin typeface="FreeSerif"/>
                <a:ea typeface="+mn-ea"/>
                <a:cs typeface="FreeSerif"/>
              </a:rPr>
              <a:t>SIC</a:t>
            </a:r>
            <a:r>
              <a:rPr kumimoji="0" sz="1000" b="0" i="0" u="none" strike="noStrike" kern="1200" cap="none" spc="16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284</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20" normalizeH="0" baseline="0" noProof="0" dirty="0">
                <a:ln>
                  <a:noFill/>
                </a:ln>
                <a:solidFill>
                  <a:schemeClr val="tx1"/>
                </a:solidFill>
                <a:effectLst/>
                <a:uLnTx/>
                <a:uFillTx/>
                <a:latin typeface="FreeSerif"/>
                <a:ea typeface="+mn-ea"/>
                <a:cs typeface="FreeSerif"/>
              </a:rPr>
              <a:t>Numerical </a:t>
            </a:r>
            <a:r>
              <a:rPr kumimoji="0" sz="1000" b="0" i="0" u="none" strike="noStrike" kern="1200" cap="none" spc="15" normalizeH="0" baseline="0" noProof="0" dirty="0">
                <a:ln>
                  <a:noFill/>
                </a:ln>
                <a:solidFill>
                  <a:schemeClr val="tx1"/>
                </a:solidFill>
                <a:effectLst/>
                <a:uLnTx/>
                <a:uFillTx/>
                <a:latin typeface="FreeSerif"/>
                <a:ea typeface="+mn-ea"/>
                <a:cs typeface="FreeSerif"/>
              </a:rPr>
              <a:t>Results</a:t>
            </a:r>
            <a:r>
              <a:rPr kumimoji="0" sz="1000" b="0" i="0" u="none" strike="noStrike" kern="1200" cap="none" spc="165"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285</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1"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15" normalizeH="0" baseline="0" noProof="0" dirty="0">
                <a:ln>
                  <a:noFill/>
                </a:ln>
                <a:solidFill>
                  <a:schemeClr val="tx1"/>
                </a:solidFill>
                <a:effectLst/>
                <a:uLnTx/>
                <a:uFillTx/>
                <a:latin typeface="FreeSerif"/>
                <a:ea typeface="+mn-ea"/>
                <a:cs typeface="FreeSerif"/>
              </a:rPr>
              <a:t>A </a:t>
            </a:r>
            <a:r>
              <a:rPr kumimoji="0" sz="1000" b="0" i="0" u="none" strike="noStrike" kern="1200" cap="none" spc="15" normalizeH="0" baseline="0" noProof="0" dirty="0">
                <a:ln>
                  <a:noFill/>
                </a:ln>
                <a:solidFill>
                  <a:schemeClr val="tx1"/>
                </a:solidFill>
                <a:effectLst/>
                <a:uLnTx/>
                <a:uFillTx/>
                <a:latin typeface="FreeSerif"/>
                <a:ea typeface="+mn-ea"/>
                <a:cs typeface="FreeSerif"/>
              </a:rPr>
              <a:t>Wireless-Powered </a:t>
            </a:r>
            <a:r>
              <a:rPr kumimoji="0" sz="1000" b="0" i="0" u="none" strike="noStrike" kern="1200" cap="none" spc="30" normalizeH="0" baseline="0" noProof="0" dirty="0">
                <a:ln>
                  <a:noFill/>
                </a:ln>
                <a:solidFill>
                  <a:schemeClr val="tx1"/>
                </a:solidFill>
                <a:effectLst/>
                <a:uLnTx/>
                <a:uFillTx/>
                <a:latin typeface="FreeSerif"/>
                <a:ea typeface="+mn-ea"/>
                <a:cs typeface="FreeSerif"/>
              </a:rPr>
              <a:t>Opportunistic </a:t>
            </a:r>
            <a:r>
              <a:rPr kumimoji="0" sz="1000" b="0" i="0" u="none" strike="noStrike" kern="1200" cap="none" spc="0" normalizeH="0" baseline="0" noProof="0" dirty="0">
                <a:ln>
                  <a:noFill/>
                </a:ln>
                <a:solidFill>
                  <a:schemeClr val="tx1"/>
                </a:solidFill>
                <a:effectLst/>
                <a:uLnTx/>
                <a:uFillTx/>
                <a:latin typeface="FreeSerif"/>
                <a:ea typeface="+mn-ea"/>
                <a:cs typeface="FreeSerif"/>
              </a:rPr>
              <a:t>Feedback </a:t>
            </a:r>
            <a:r>
              <a:rPr kumimoji="0" sz="1000" b="0" i="0" u="none" strike="noStrike" kern="1200" cap="none" spc="20" normalizeH="0" baseline="0" noProof="0" dirty="0">
                <a:ln>
                  <a:noFill/>
                </a:ln>
                <a:solidFill>
                  <a:schemeClr val="tx1"/>
                </a:solidFill>
                <a:effectLst/>
                <a:uLnTx/>
                <a:uFillTx/>
                <a:latin typeface="FreeSerif"/>
                <a:ea typeface="+mn-ea"/>
                <a:cs typeface="FreeSerif"/>
              </a:rPr>
              <a:t>Protocol</a:t>
            </a:r>
            <a:r>
              <a:rPr kumimoji="0" sz="1000" b="0" i="0" u="none" strike="noStrike" kern="1200" cap="none" spc="85"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286</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10" normalizeH="0" baseline="0" noProof="0" dirty="0">
                <a:ln>
                  <a:noFill/>
                </a:ln>
                <a:solidFill>
                  <a:schemeClr val="tx1"/>
                </a:solidFill>
                <a:effectLst/>
                <a:uLnTx/>
                <a:uFillTx/>
                <a:latin typeface="FreeSerif"/>
                <a:ea typeface="+mn-ea"/>
                <a:cs typeface="FreeSerif"/>
              </a:rPr>
              <a:t>System </a:t>
            </a:r>
            <a:r>
              <a:rPr kumimoji="0" sz="1000" b="0" i="0" u="none" strike="noStrike" kern="1200" cap="none" spc="20" normalizeH="0" baseline="0" noProof="0" dirty="0">
                <a:ln>
                  <a:noFill/>
                </a:ln>
                <a:solidFill>
                  <a:schemeClr val="tx1"/>
                </a:solidFill>
                <a:effectLst/>
                <a:uLnTx/>
                <a:uFillTx/>
                <a:latin typeface="FreeSerif"/>
                <a:ea typeface="+mn-ea"/>
                <a:cs typeface="FreeSerif"/>
              </a:rPr>
              <a:t>Model</a:t>
            </a:r>
            <a:r>
              <a:rPr kumimoji="0" sz="1000" b="0" i="0" u="none" strike="noStrike" kern="1200" cap="none" spc="17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287</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10" normalizeH="0" baseline="0" noProof="0" dirty="0">
                <a:ln>
                  <a:noFill/>
                </a:ln>
                <a:solidFill>
                  <a:schemeClr val="tx1"/>
                </a:solidFill>
                <a:effectLst/>
                <a:uLnTx/>
                <a:uFillTx/>
                <a:latin typeface="FreeSerif"/>
                <a:ea typeface="+mn-ea"/>
                <a:cs typeface="FreeSerif"/>
              </a:rPr>
              <a:t>Wireless-Powered </a:t>
            </a:r>
            <a:r>
              <a:rPr kumimoji="0" sz="1000" b="0" i="0" u="none" strike="noStrike" kern="1200" cap="none" spc="-5" normalizeH="0" baseline="0" noProof="0" dirty="0">
                <a:ln>
                  <a:noFill/>
                </a:ln>
                <a:solidFill>
                  <a:schemeClr val="tx1"/>
                </a:solidFill>
                <a:effectLst/>
                <a:uLnTx/>
                <a:uFillTx/>
                <a:latin typeface="FreeSerif"/>
                <a:ea typeface="+mn-ea"/>
                <a:cs typeface="FreeSerif"/>
              </a:rPr>
              <a:t>OBF </a:t>
            </a:r>
            <a:r>
              <a:rPr kumimoji="0" sz="1000" b="0" i="0" u="none" strike="noStrike" kern="1200" cap="none" spc="20" normalizeH="0" baseline="0" noProof="0" dirty="0">
                <a:ln>
                  <a:noFill/>
                </a:ln>
                <a:solidFill>
                  <a:schemeClr val="tx1"/>
                </a:solidFill>
                <a:effectLst/>
                <a:uLnTx/>
                <a:uFillTx/>
                <a:latin typeface="FreeSerif"/>
                <a:ea typeface="+mn-ea"/>
                <a:cs typeface="FreeSerif"/>
              </a:rPr>
              <a:t>Protocol</a:t>
            </a:r>
            <a:r>
              <a:rPr kumimoji="0" sz="1000" b="0" i="0" u="none" strike="noStrike" kern="1200" cap="none" spc="155"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290</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15" normalizeH="0" baseline="0" noProof="0" dirty="0">
                <a:ln>
                  <a:noFill/>
                </a:ln>
                <a:solidFill>
                  <a:schemeClr val="tx1"/>
                </a:solidFill>
                <a:effectLst/>
                <a:uLnTx/>
                <a:uFillTx/>
                <a:latin typeface="FreeSerif"/>
                <a:ea typeface="+mn-ea"/>
                <a:cs typeface="FreeSerif"/>
              </a:rPr>
              <a:t>Beam </a:t>
            </a:r>
            <a:r>
              <a:rPr kumimoji="0" sz="1000" b="0" i="0" u="none" strike="noStrike" kern="1200" cap="none" spc="30" normalizeH="0" baseline="0" noProof="0" dirty="0">
                <a:ln>
                  <a:noFill/>
                </a:ln>
                <a:solidFill>
                  <a:schemeClr val="tx1"/>
                </a:solidFill>
                <a:effectLst/>
                <a:uLnTx/>
                <a:uFillTx/>
                <a:latin typeface="FreeSerif"/>
                <a:ea typeface="+mn-ea"/>
                <a:cs typeface="FreeSerif"/>
              </a:rPr>
              <a:t>Outage </a:t>
            </a:r>
            <a:r>
              <a:rPr kumimoji="0" sz="1000" b="0" i="0" u="none" strike="noStrike" kern="1200" cap="none" spc="10" normalizeH="0" baseline="0" noProof="0" dirty="0">
                <a:ln>
                  <a:noFill/>
                </a:ln>
                <a:solidFill>
                  <a:schemeClr val="tx1"/>
                </a:solidFill>
                <a:effectLst/>
                <a:uLnTx/>
                <a:uFillTx/>
                <a:latin typeface="FreeSerif"/>
                <a:ea typeface="+mn-ea"/>
                <a:cs typeface="FreeSerif"/>
              </a:rPr>
              <a:t>Probability</a:t>
            </a:r>
            <a:r>
              <a:rPr kumimoji="0" sz="1000" b="0" i="0" u="none" strike="noStrike" kern="1200" cap="none" spc="135"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290</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2"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20" normalizeH="0" baseline="0" noProof="0" dirty="0">
                <a:ln>
                  <a:noFill/>
                </a:ln>
                <a:solidFill>
                  <a:schemeClr val="tx1"/>
                </a:solidFill>
                <a:effectLst/>
                <a:uLnTx/>
                <a:uFillTx/>
                <a:latin typeface="FreeSerif"/>
                <a:ea typeface="+mn-ea"/>
                <a:cs typeface="FreeSerif"/>
              </a:rPr>
              <a:t>Numerical </a:t>
            </a:r>
            <a:r>
              <a:rPr kumimoji="0" sz="1000" b="0" i="0" u="none" strike="noStrike" kern="1200" cap="none" spc="15" normalizeH="0" baseline="0" noProof="0" dirty="0">
                <a:ln>
                  <a:noFill/>
                </a:ln>
                <a:solidFill>
                  <a:schemeClr val="tx1"/>
                </a:solidFill>
                <a:effectLst/>
                <a:uLnTx/>
                <a:uFillTx/>
                <a:latin typeface="FreeSerif"/>
                <a:ea typeface="+mn-ea"/>
                <a:cs typeface="FreeSerif"/>
              </a:rPr>
              <a:t>Results</a:t>
            </a:r>
            <a:r>
              <a:rPr kumimoji="0" sz="1000" b="0" i="0" u="none" strike="noStrike" kern="1200" cap="none" spc="165"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292</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lvl="1" indent="-515620" algn="l" defTabSz="914400" rtl="0" eaLnBrk="0" fontAlgn="base" latinLnBrk="0" hangingPunct="0">
              <a:lnSpc>
                <a:spcPts val="1195"/>
              </a:lnSpc>
              <a:spcBef>
                <a:spcPct val="0"/>
              </a:spcBef>
              <a:spcAft>
                <a:spcPct val="0"/>
              </a:spcAft>
              <a:buClrTx/>
              <a:buSzTx/>
              <a:buFontTx/>
              <a:buAutoNum type="arabicPeriod"/>
              <a:tabLst>
                <a:tab pos="527685" algn="l"/>
                <a:tab pos="528320" algn="l"/>
              </a:tabLst>
              <a:defRPr/>
            </a:pPr>
            <a:r>
              <a:rPr kumimoji="0" sz="1000" b="0" i="0" u="none" strike="noStrike" kern="1200" cap="none" spc="25" normalizeH="0" baseline="0" noProof="0" dirty="0">
                <a:ln>
                  <a:noFill/>
                </a:ln>
                <a:solidFill>
                  <a:schemeClr val="tx1"/>
                </a:solidFill>
                <a:effectLst/>
                <a:uLnTx/>
                <a:uFillTx/>
                <a:latin typeface="FreeSerif"/>
                <a:ea typeface="+mn-ea"/>
                <a:cs typeface="FreeSerif"/>
              </a:rPr>
              <a:t>Conclusion</a:t>
            </a:r>
            <a:r>
              <a:rPr kumimoji="0" sz="1000" b="0" i="0" u="none" strike="noStrike" kern="1200" cap="none" spc="190" normalizeH="0" baseline="0" noProof="0" dirty="0">
                <a:ln>
                  <a:noFill/>
                </a:ln>
                <a:solidFill>
                  <a:schemeClr val="tx1"/>
                </a:solidFill>
                <a:effectLst/>
                <a:uLnTx/>
                <a:uFillTx/>
                <a:latin typeface="FreeSerif"/>
                <a:ea typeface="+mn-ea"/>
                <a:cs typeface="FreeSerif"/>
              </a:rPr>
              <a:t> </a:t>
            </a:r>
            <a:r>
              <a:rPr kumimoji="0" sz="1000" b="0" i="1" u="none" strike="noStrike" kern="1200" cap="none" spc="0" normalizeH="0" baseline="0" noProof="0" dirty="0">
                <a:ln>
                  <a:noFill/>
                </a:ln>
                <a:solidFill>
                  <a:schemeClr val="tx1"/>
                </a:solidFill>
                <a:effectLst/>
                <a:uLnTx/>
                <a:uFillTx/>
                <a:latin typeface="Times New Roman" panose="02020603050405020304"/>
                <a:ea typeface="+mn-ea"/>
                <a:cs typeface="Times New Roman" panose="02020603050405020304"/>
              </a:rPr>
              <a:t>293</a:t>
            </a:r>
            <a:endParaRPr kumimoji="0" sz="1000" b="0" i="0" u="none" strike="noStrike" kern="1200" cap="none" spc="0" normalizeH="0" baseline="0" noProof="0">
              <a:ln>
                <a:noFill/>
              </a:ln>
              <a:solidFill>
                <a:schemeClr val="tx1"/>
              </a:solidFill>
              <a:effectLst/>
              <a:uLnTx/>
              <a:uFillTx/>
              <a:latin typeface="Times New Roman" panose="02020603050405020304"/>
              <a:ea typeface="+mn-ea"/>
              <a:cs typeface="Times New Roman" panose="02020603050405020304"/>
            </a:endParaRPr>
          </a:p>
          <a:p>
            <a:pPr marL="527685" marR="0" defTabSz="914400">
              <a:lnSpc>
                <a:spcPts val="1200"/>
              </a:lnSpc>
              <a:buClrTx/>
              <a:buSzTx/>
              <a:buFontTx/>
              <a:buNone/>
              <a:defRPr/>
            </a:pPr>
            <a:r>
              <a:rPr kumimoji="0" sz="1000" kern="1200" cap="none" spc="10" normalizeH="0" baseline="0" noProof="0" dirty="0">
                <a:latin typeface="FreeSerif"/>
                <a:ea typeface="+mn-ea"/>
                <a:cs typeface="FreeSerif"/>
              </a:rPr>
              <a:t>Bibliography</a:t>
            </a:r>
            <a:r>
              <a:rPr kumimoji="0" sz="1000" kern="1200" cap="none" spc="220" normalizeH="0" baseline="0" noProof="0" dirty="0">
                <a:latin typeface="FreeSerif"/>
                <a:ea typeface="+mn-ea"/>
                <a:cs typeface="FreeSerif"/>
              </a:rPr>
              <a:t> </a:t>
            </a:r>
            <a:r>
              <a:rPr kumimoji="0" sz="1000" i="1" kern="1200" cap="none" spc="0" normalizeH="0" baseline="0" noProof="0" dirty="0">
                <a:latin typeface="Times New Roman" panose="02020603050405020304"/>
                <a:ea typeface="+mn-ea"/>
                <a:cs typeface="Times New Roman" panose="02020603050405020304"/>
              </a:rPr>
              <a:t>294</a:t>
            </a:r>
            <a:endParaRPr kumimoji="0" sz="1000" kern="1200" cap="none" spc="0" normalizeH="0" baseline="0" noProof="0">
              <a:latin typeface="Times New Roman" panose="02020603050405020304"/>
              <a:ea typeface="+mn-ea"/>
              <a:cs typeface="Times New Roman" panose="02020603050405020304"/>
            </a:endParaRPr>
          </a:p>
          <a:p>
            <a:pPr marR="0" defTabSz="914400">
              <a:spcBef>
                <a:spcPts val="5"/>
              </a:spcBef>
              <a:buClrTx/>
              <a:buSzTx/>
              <a:buFontTx/>
              <a:buNone/>
              <a:defRPr/>
            </a:pPr>
            <a:endParaRPr kumimoji="0" sz="1250" kern="1200" cap="none" spc="0" normalizeH="0" baseline="0" noProof="0">
              <a:latin typeface="Times New Roman" panose="02020603050405020304"/>
              <a:ea typeface="+mn-ea"/>
              <a:cs typeface="Times New Roman" panose="02020603050405020304"/>
            </a:endParaRPr>
          </a:p>
          <a:p>
            <a:pPr marL="527685" marR="0" defTabSz="914400">
              <a:buClrTx/>
              <a:buSzTx/>
              <a:buFontTx/>
              <a:buNone/>
              <a:defRPr/>
            </a:pPr>
            <a:r>
              <a:rPr kumimoji="0" sz="950" b="1" kern="1200" cap="none" spc="20" normalizeH="0" baseline="0" noProof="0" dirty="0">
                <a:latin typeface="Carlito"/>
                <a:ea typeface="+mn-ea"/>
                <a:cs typeface="Carlito"/>
              </a:rPr>
              <a:t>Index </a:t>
            </a:r>
            <a:r>
              <a:rPr kumimoji="0" sz="1000" i="1" kern="1200" cap="none" spc="0" normalizeH="0" baseline="0" noProof="0" dirty="0">
                <a:latin typeface="Times New Roman" panose="02020603050405020304"/>
                <a:ea typeface="+mn-ea"/>
                <a:cs typeface="Times New Roman" panose="02020603050405020304"/>
              </a:rPr>
              <a:t>297</a:t>
            </a:r>
            <a:endParaRPr kumimoji="0" sz="1000" kern="1200" cap="none" spc="0" normalizeH="0" baseline="0" noProof="0">
              <a:latin typeface="Times New Roman" panose="02020603050405020304"/>
              <a:ea typeface="+mn-ea"/>
              <a:cs typeface="Times New Roman" panose="02020603050405020304"/>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p:cNvPicPr>
          <p:nvPr/>
        </p:nvPicPr>
        <p:blipFill>
          <a:blip r:embed="rId1"/>
          <a:stretch>
            <a:fillRect/>
          </a:stretch>
        </p:blipFill>
        <p:spPr>
          <a:xfrm>
            <a:off x="533400" y="1233488"/>
            <a:ext cx="11125200" cy="4391025"/>
          </a:xfrm>
          <a:prstGeom prst="rect">
            <a:avLst/>
          </a:prstGeom>
          <a:noFill/>
          <a:ln w="9525">
            <a:noFill/>
          </a:ln>
        </p:spPr>
      </p:pic>
      <p:sp>
        <p:nvSpPr>
          <p:cNvPr id="51203" name="TextBox 2"/>
          <p:cNvSpPr txBox="1"/>
          <p:nvPr/>
        </p:nvSpPr>
        <p:spPr>
          <a:xfrm>
            <a:off x="690563" y="293688"/>
            <a:ext cx="1479550" cy="368300"/>
          </a:xfrm>
          <a:prstGeom prst="rect">
            <a:avLst/>
          </a:prstGeom>
          <a:noFill/>
          <a:ln w="9525">
            <a:noFill/>
          </a:ln>
        </p:spPr>
        <p:txBody>
          <a:bodyPr wrap="none">
            <a:spAutoFit/>
          </a:bodyPr>
          <a:lstStyle/>
          <a:p>
            <a:r>
              <a:rPr dirty="0">
                <a:latin typeface="Arial" panose="020B0604020202020204" pitchFamily="34" charset="0"/>
              </a:rPr>
              <a:t>CHAPTER 1</a:t>
            </a:r>
            <a:endParaRPr lang="en-IN" altLang="x-none" dirty="0">
              <a:latin typeface="Arial" panose="020B0604020202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p:cNvPicPr>
          <p:nvPr/>
        </p:nvPicPr>
        <p:blipFill>
          <a:blip r:embed="rId1"/>
          <a:stretch>
            <a:fillRect/>
          </a:stretch>
        </p:blipFill>
        <p:spPr>
          <a:xfrm>
            <a:off x="450850" y="103188"/>
            <a:ext cx="11306175" cy="6754812"/>
          </a:xfrm>
          <a:prstGeom prst="rect">
            <a:avLst/>
          </a:prstGeom>
          <a:noFill/>
          <a:ln w="9525">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p:cNvPicPr>
          <p:nvPr/>
        </p:nvPicPr>
        <p:blipFill>
          <a:blip r:embed="rId1"/>
          <a:stretch>
            <a:fillRect/>
          </a:stretch>
        </p:blipFill>
        <p:spPr>
          <a:xfrm>
            <a:off x="119063" y="676275"/>
            <a:ext cx="11953875" cy="5505450"/>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97170" y="-70485"/>
            <a:ext cx="2738120" cy="626745"/>
          </a:xfrm>
          <a:prstGeom prst="rect">
            <a:avLst/>
          </a:prstGeom>
        </p:spPr>
        <p:txBody>
          <a:bodyPr vert="horz" wrap="square" lIns="0" tIns="11526" rIns="0" bIns="0" rtlCol="0">
            <a:spAutoFit/>
          </a:bodyPr>
          <a:lstStyle/>
          <a:p>
            <a:pPr marL="12700">
              <a:lnSpc>
                <a:spcPct val="100000"/>
              </a:lnSpc>
              <a:spcBef>
                <a:spcPts val="100"/>
              </a:spcBef>
            </a:pPr>
            <a:r>
              <a:rPr spc="-20" dirty="0"/>
              <a:t>TDMA</a:t>
            </a:r>
            <a:endParaRPr spc="-20" dirty="0"/>
          </a:p>
        </p:txBody>
      </p:sp>
      <p:sp>
        <p:nvSpPr>
          <p:cNvPr id="3" name="object 3"/>
          <p:cNvSpPr txBox="1"/>
          <p:nvPr/>
        </p:nvSpPr>
        <p:spPr>
          <a:xfrm>
            <a:off x="10103959" y="23313"/>
            <a:ext cx="522130" cy="485775"/>
          </a:xfrm>
          <a:prstGeom prst="rect">
            <a:avLst/>
          </a:prstGeom>
        </p:spPr>
        <p:txBody>
          <a:bodyPr vert="horz" wrap="square" lIns="0" tIns="22475" rIns="0" bIns="0" rtlCol="0">
            <a:spAutoFit/>
          </a:bodyPr>
          <a:lstStyle/>
          <a:p>
            <a:pPr marL="236220">
              <a:lnSpc>
                <a:spcPct val="100000"/>
              </a:lnSpc>
              <a:spcBef>
                <a:spcPts val="195"/>
              </a:spcBef>
            </a:pPr>
            <a:r>
              <a:rPr sz="1270" b="1" spc="-25" dirty="0">
                <a:solidFill>
                  <a:srgbClr val="FFFFFF"/>
                </a:solidFill>
                <a:latin typeface="Arial" panose="020B0604020202020204"/>
                <a:cs typeface="Arial" panose="020B0604020202020204"/>
                <a:hlinkClick r:id="" action="ppaction://noaction"/>
              </a:rPr>
              <a:t>Top</a:t>
            </a:r>
            <a:endParaRPr sz="1270">
              <a:latin typeface="Arial" panose="020B0604020202020204"/>
              <a:cs typeface="Arial" panose="020B0604020202020204"/>
            </a:endParaRPr>
          </a:p>
          <a:p>
            <a:pPr marL="12700">
              <a:lnSpc>
                <a:spcPct val="100000"/>
              </a:lnSpc>
              <a:spcBef>
                <a:spcPts val="130"/>
              </a:spcBef>
            </a:pPr>
            <a:r>
              <a:rPr sz="1635" spc="-20" dirty="0">
                <a:latin typeface="Arial MT"/>
                <a:cs typeface="Arial MT"/>
              </a:rPr>
              <a:t>14.3</a:t>
            </a:r>
            <a:endParaRPr sz="1635">
              <a:latin typeface="Arial MT"/>
              <a:cs typeface="Arial MT"/>
            </a:endParaRPr>
          </a:p>
        </p:txBody>
      </p:sp>
      <p:sp>
        <p:nvSpPr>
          <p:cNvPr id="4" name="object 4"/>
          <p:cNvSpPr txBox="1"/>
          <p:nvPr/>
        </p:nvSpPr>
        <p:spPr>
          <a:xfrm>
            <a:off x="1687637" y="519594"/>
            <a:ext cx="8842786" cy="715010"/>
          </a:xfrm>
          <a:prstGeom prst="rect">
            <a:avLst/>
          </a:prstGeom>
        </p:spPr>
        <p:txBody>
          <a:bodyPr vert="horz" wrap="square" lIns="0" tIns="48409" rIns="0" bIns="0" rtlCol="0">
            <a:spAutoFit/>
          </a:bodyPr>
          <a:lstStyle/>
          <a:p>
            <a:pPr marL="286385" marR="5080" indent="-274320">
              <a:lnSpc>
                <a:spcPts val="2600"/>
              </a:lnSpc>
              <a:spcBef>
                <a:spcPts val="420"/>
              </a:spcBef>
              <a:buChar char="•"/>
              <a:tabLst>
                <a:tab pos="286385" algn="l"/>
                <a:tab pos="1291590" algn="l"/>
                <a:tab pos="2211070" algn="l"/>
                <a:tab pos="3418840" algn="l"/>
                <a:tab pos="4609465" algn="l"/>
                <a:tab pos="5919470" algn="l"/>
                <a:tab pos="7092950" algn="l"/>
                <a:tab pos="7980680" algn="l"/>
                <a:tab pos="9560560" algn="l"/>
              </a:tabLst>
            </a:pPr>
            <a:r>
              <a:rPr sz="2180" spc="-20" dirty="0">
                <a:latin typeface="Arial MT"/>
                <a:cs typeface="Arial MT"/>
              </a:rPr>
              <a:t>TDMA</a:t>
            </a:r>
            <a:r>
              <a:rPr sz="2180" dirty="0">
                <a:latin typeface="Arial MT"/>
                <a:cs typeface="Arial MT"/>
              </a:rPr>
              <a:t>	</a:t>
            </a:r>
            <a:r>
              <a:rPr sz="2180" spc="-10" dirty="0">
                <a:latin typeface="Arial MT"/>
                <a:cs typeface="Arial MT"/>
              </a:rPr>
              <a:t>(Time</a:t>
            </a:r>
            <a:r>
              <a:rPr sz="2180" dirty="0">
                <a:latin typeface="Arial MT"/>
                <a:cs typeface="Arial MT"/>
              </a:rPr>
              <a:t>	</a:t>
            </a:r>
            <a:r>
              <a:rPr sz="2180" spc="-10" dirty="0">
                <a:latin typeface="Arial MT"/>
                <a:cs typeface="Arial MT"/>
              </a:rPr>
              <a:t>Division</a:t>
            </a:r>
            <a:r>
              <a:rPr sz="2180" dirty="0">
                <a:latin typeface="Arial MT"/>
                <a:cs typeface="Arial MT"/>
              </a:rPr>
              <a:t>	</a:t>
            </a:r>
            <a:r>
              <a:rPr sz="2180" spc="-10" dirty="0">
                <a:latin typeface="Arial MT"/>
                <a:cs typeface="Arial MT"/>
              </a:rPr>
              <a:t>Multiple</a:t>
            </a:r>
            <a:r>
              <a:rPr sz="2180" dirty="0">
                <a:latin typeface="Arial MT"/>
                <a:cs typeface="Arial MT"/>
              </a:rPr>
              <a:t>	</a:t>
            </a:r>
            <a:r>
              <a:rPr sz="2180" spc="-10" dirty="0">
                <a:latin typeface="Arial MT"/>
                <a:cs typeface="Arial MT"/>
              </a:rPr>
              <a:t>Access):</a:t>
            </a:r>
            <a:r>
              <a:rPr sz="2180" dirty="0">
                <a:latin typeface="Arial MT"/>
                <a:cs typeface="Arial MT"/>
              </a:rPr>
              <a:t>	</a:t>
            </a:r>
            <a:r>
              <a:rPr sz="2180" spc="-10" dirty="0">
                <a:latin typeface="Arial MT"/>
                <a:cs typeface="Arial MT"/>
              </a:rPr>
              <a:t>Several</a:t>
            </a:r>
            <a:r>
              <a:rPr sz="2180" dirty="0">
                <a:latin typeface="Arial MT"/>
                <a:cs typeface="Arial MT"/>
              </a:rPr>
              <a:t>	</a:t>
            </a:r>
            <a:r>
              <a:rPr sz="2180" spc="-10" dirty="0">
                <a:latin typeface="Arial MT"/>
                <a:cs typeface="Arial MT"/>
              </a:rPr>
              <a:t>users</a:t>
            </a:r>
            <a:r>
              <a:rPr sz="2180" dirty="0">
                <a:latin typeface="Arial MT"/>
                <a:cs typeface="Arial MT"/>
              </a:rPr>
              <a:t>	</a:t>
            </a:r>
            <a:r>
              <a:rPr sz="2180" spc="-25" dirty="0">
                <a:solidFill>
                  <a:srgbClr val="FF0000"/>
                </a:solidFill>
                <a:latin typeface="Arial MT"/>
                <a:cs typeface="Arial MT"/>
              </a:rPr>
              <a:t>time-</a:t>
            </a:r>
            <a:r>
              <a:rPr sz="2180" spc="-10" dirty="0">
                <a:solidFill>
                  <a:srgbClr val="FF0000"/>
                </a:solidFill>
                <a:latin typeface="Arial MT"/>
                <a:cs typeface="Arial MT"/>
              </a:rPr>
              <a:t>share</a:t>
            </a:r>
            <a:r>
              <a:rPr sz="2180" dirty="0">
                <a:solidFill>
                  <a:srgbClr val="FF0000"/>
                </a:solidFill>
                <a:latin typeface="Arial MT"/>
                <a:cs typeface="Arial MT"/>
              </a:rPr>
              <a:t>	</a:t>
            </a:r>
            <a:r>
              <a:rPr sz="2180" spc="-50" dirty="0">
                <a:latin typeface="Arial MT"/>
                <a:cs typeface="Arial MT"/>
              </a:rPr>
              <a:t>a </a:t>
            </a:r>
            <a:r>
              <a:rPr sz="2180" dirty="0">
                <a:solidFill>
                  <a:srgbClr val="FF0000"/>
                </a:solidFill>
                <a:latin typeface="Arial MT"/>
                <a:cs typeface="Arial MT"/>
              </a:rPr>
              <a:t>common</a:t>
            </a:r>
            <a:r>
              <a:rPr sz="2180" spc="-110" dirty="0">
                <a:solidFill>
                  <a:srgbClr val="FF0000"/>
                </a:solidFill>
                <a:latin typeface="Arial MT"/>
                <a:cs typeface="Arial MT"/>
              </a:rPr>
              <a:t> </a:t>
            </a:r>
            <a:r>
              <a:rPr sz="2180" dirty="0">
                <a:solidFill>
                  <a:srgbClr val="FF0000"/>
                </a:solidFill>
                <a:latin typeface="Arial MT"/>
                <a:cs typeface="Arial MT"/>
              </a:rPr>
              <a:t>carrier</a:t>
            </a:r>
            <a:r>
              <a:rPr sz="2180" spc="-110" dirty="0">
                <a:solidFill>
                  <a:srgbClr val="FF0000"/>
                </a:solidFill>
                <a:latin typeface="Arial MT"/>
                <a:cs typeface="Arial MT"/>
              </a:rPr>
              <a:t> </a:t>
            </a:r>
            <a:r>
              <a:rPr sz="2180" spc="-10" dirty="0">
                <a:solidFill>
                  <a:srgbClr val="FF0000"/>
                </a:solidFill>
                <a:latin typeface="Arial MT"/>
                <a:cs typeface="Arial MT"/>
              </a:rPr>
              <a:t>frequency</a:t>
            </a:r>
            <a:r>
              <a:rPr sz="2180" spc="-10" dirty="0">
                <a:latin typeface="Arial MT"/>
                <a:cs typeface="Arial MT"/>
              </a:rPr>
              <a:t>.</a:t>
            </a:r>
            <a:endParaRPr sz="2180">
              <a:latin typeface="Arial MT"/>
              <a:cs typeface="Arial MT"/>
            </a:endParaRPr>
          </a:p>
        </p:txBody>
      </p:sp>
      <p:sp>
        <p:nvSpPr>
          <p:cNvPr id="5" name="object 5"/>
          <p:cNvSpPr txBox="1"/>
          <p:nvPr/>
        </p:nvSpPr>
        <p:spPr>
          <a:xfrm>
            <a:off x="1687637" y="5285847"/>
            <a:ext cx="8841633" cy="715010"/>
          </a:xfrm>
          <a:prstGeom prst="rect">
            <a:avLst/>
          </a:prstGeom>
        </p:spPr>
        <p:txBody>
          <a:bodyPr vert="horz" wrap="square" lIns="0" tIns="48409" rIns="0" bIns="0" rtlCol="0">
            <a:spAutoFit/>
          </a:bodyPr>
          <a:lstStyle/>
          <a:p>
            <a:pPr marL="287020" marR="5080" indent="-274320">
              <a:lnSpc>
                <a:spcPts val="2600"/>
              </a:lnSpc>
              <a:spcBef>
                <a:spcPts val="420"/>
              </a:spcBef>
              <a:buChar char="•"/>
              <a:tabLst>
                <a:tab pos="287020" algn="l"/>
              </a:tabLst>
            </a:pPr>
            <a:r>
              <a:rPr sz="2180" dirty="0">
                <a:latin typeface="Arial MT"/>
                <a:cs typeface="Arial MT"/>
              </a:rPr>
              <a:t>Interference</a:t>
            </a:r>
            <a:r>
              <a:rPr sz="2180" spc="220" dirty="0">
                <a:latin typeface="Arial MT"/>
                <a:cs typeface="Arial MT"/>
              </a:rPr>
              <a:t> </a:t>
            </a:r>
            <a:r>
              <a:rPr sz="2180" dirty="0">
                <a:latin typeface="Arial MT"/>
                <a:cs typeface="Arial MT"/>
              </a:rPr>
              <a:t>between</a:t>
            </a:r>
            <a:r>
              <a:rPr sz="2180" spc="220" dirty="0">
                <a:latin typeface="Arial MT"/>
                <a:cs typeface="Arial MT"/>
              </a:rPr>
              <a:t> </a:t>
            </a:r>
            <a:r>
              <a:rPr sz="2180" dirty="0">
                <a:latin typeface="Arial MT"/>
                <a:cs typeface="Arial MT"/>
              </a:rPr>
              <a:t>users</a:t>
            </a:r>
            <a:r>
              <a:rPr sz="2180" spc="220" dirty="0">
                <a:latin typeface="Arial MT"/>
                <a:cs typeface="Arial MT"/>
              </a:rPr>
              <a:t> </a:t>
            </a:r>
            <a:r>
              <a:rPr sz="2180" dirty="0">
                <a:latin typeface="Arial MT"/>
                <a:cs typeface="Arial MT"/>
              </a:rPr>
              <a:t>is</a:t>
            </a:r>
            <a:r>
              <a:rPr sz="2180" spc="220" dirty="0">
                <a:latin typeface="Arial MT"/>
                <a:cs typeface="Arial MT"/>
              </a:rPr>
              <a:t> </a:t>
            </a:r>
            <a:r>
              <a:rPr sz="2180" dirty="0">
                <a:latin typeface="Arial MT"/>
                <a:cs typeface="Arial MT"/>
              </a:rPr>
              <a:t>prevented</a:t>
            </a:r>
            <a:r>
              <a:rPr sz="2180" spc="220" dirty="0">
                <a:latin typeface="Arial MT"/>
                <a:cs typeface="Arial MT"/>
              </a:rPr>
              <a:t> </a:t>
            </a:r>
            <a:r>
              <a:rPr sz="2180" dirty="0">
                <a:latin typeface="Arial MT"/>
                <a:cs typeface="Arial MT"/>
              </a:rPr>
              <a:t>by</a:t>
            </a:r>
            <a:r>
              <a:rPr sz="2180" spc="220" dirty="0">
                <a:latin typeface="Arial MT"/>
                <a:cs typeface="Arial MT"/>
              </a:rPr>
              <a:t> </a:t>
            </a:r>
            <a:r>
              <a:rPr sz="2180" dirty="0">
                <a:latin typeface="Arial MT"/>
                <a:cs typeface="Arial MT"/>
              </a:rPr>
              <a:t>strict</a:t>
            </a:r>
            <a:r>
              <a:rPr sz="2180" spc="220" dirty="0">
                <a:latin typeface="Arial MT"/>
                <a:cs typeface="Arial MT"/>
              </a:rPr>
              <a:t> </a:t>
            </a:r>
            <a:r>
              <a:rPr sz="2180" dirty="0">
                <a:latin typeface="Arial MT"/>
                <a:cs typeface="Arial MT"/>
              </a:rPr>
              <a:t>adherence</a:t>
            </a:r>
            <a:r>
              <a:rPr sz="2180" spc="225" dirty="0">
                <a:latin typeface="Arial MT"/>
                <a:cs typeface="Arial MT"/>
              </a:rPr>
              <a:t> </a:t>
            </a:r>
            <a:r>
              <a:rPr sz="2180" dirty="0">
                <a:latin typeface="Arial MT"/>
                <a:cs typeface="Arial MT"/>
              </a:rPr>
              <a:t>to</a:t>
            </a:r>
            <a:r>
              <a:rPr sz="2180" spc="220" dirty="0">
                <a:latin typeface="Arial MT"/>
                <a:cs typeface="Arial MT"/>
              </a:rPr>
              <a:t> </a:t>
            </a:r>
            <a:r>
              <a:rPr sz="2180" spc="-20" dirty="0">
                <a:latin typeface="Arial MT"/>
                <a:cs typeface="Arial MT"/>
              </a:rPr>
              <a:t>time </a:t>
            </a:r>
            <a:r>
              <a:rPr sz="2180" spc="-10" dirty="0">
                <a:latin typeface="Arial MT"/>
                <a:cs typeface="Arial MT"/>
              </a:rPr>
              <a:t>slots</a:t>
            </a:r>
            <a:endParaRPr sz="2180">
              <a:latin typeface="Arial MT"/>
              <a:cs typeface="Arial MT"/>
            </a:endParaRPr>
          </a:p>
        </p:txBody>
      </p:sp>
      <p:grpSp>
        <p:nvGrpSpPr>
          <p:cNvPr id="6" name="object 6"/>
          <p:cNvGrpSpPr/>
          <p:nvPr/>
        </p:nvGrpSpPr>
        <p:grpSpPr>
          <a:xfrm>
            <a:off x="2299445" y="1976486"/>
            <a:ext cx="801061" cy="1542186"/>
            <a:chOff x="896759" y="2177795"/>
            <a:chExt cx="882650" cy="1699260"/>
          </a:xfrm>
        </p:grpSpPr>
        <p:sp>
          <p:nvSpPr>
            <p:cNvPr id="7" name="object 7"/>
            <p:cNvSpPr/>
            <p:nvPr/>
          </p:nvSpPr>
          <p:spPr>
            <a:xfrm>
              <a:off x="904379" y="2185415"/>
              <a:ext cx="381000" cy="1386205"/>
            </a:xfrm>
            <a:custGeom>
              <a:avLst/>
              <a:gdLst/>
              <a:ahLst/>
              <a:cxnLst/>
              <a:rect l="l" t="t" r="r" b="b"/>
              <a:pathLst>
                <a:path w="381000" h="1386204">
                  <a:moveTo>
                    <a:pt x="381000" y="89915"/>
                  </a:moveTo>
                  <a:lnTo>
                    <a:pt x="176022" y="0"/>
                  </a:lnTo>
                  <a:lnTo>
                    <a:pt x="86106" y="61721"/>
                  </a:lnTo>
                  <a:lnTo>
                    <a:pt x="57150" y="176021"/>
                  </a:lnTo>
                  <a:lnTo>
                    <a:pt x="48006" y="1138427"/>
                  </a:lnTo>
                  <a:lnTo>
                    <a:pt x="0" y="1323593"/>
                  </a:lnTo>
                  <a:lnTo>
                    <a:pt x="166878" y="1386077"/>
                  </a:lnTo>
                  <a:lnTo>
                    <a:pt x="228600" y="1233677"/>
                  </a:lnTo>
                  <a:lnTo>
                    <a:pt x="238506" y="1119377"/>
                  </a:lnTo>
                  <a:lnTo>
                    <a:pt x="247650" y="933449"/>
                  </a:lnTo>
                  <a:lnTo>
                    <a:pt x="252222" y="647699"/>
                  </a:lnTo>
                  <a:lnTo>
                    <a:pt x="266700" y="495299"/>
                  </a:lnTo>
                  <a:lnTo>
                    <a:pt x="276606" y="371093"/>
                  </a:lnTo>
                  <a:lnTo>
                    <a:pt x="285750" y="261365"/>
                  </a:lnTo>
                  <a:lnTo>
                    <a:pt x="300228" y="176021"/>
                  </a:lnTo>
                  <a:lnTo>
                    <a:pt x="381000" y="89915"/>
                  </a:lnTo>
                  <a:close/>
                </a:path>
              </a:pathLst>
            </a:custGeom>
            <a:solidFill>
              <a:srgbClr val="F9FBFF"/>
            </a:solidFill>
          </p:spPr>
          <p:txBody>
            <a:bodyPr wrap="square" lIns="0" tIns="0" rIns="0" bIns="0" rtlCol="0"/>
            <a:lstStyle/>
            <a:p>
              <a:endParaRPr sz="100"/>
            </a:p>
          </p:txBody>
        </p:sp>
        <p:sp>
          <p:nvSpPr>
            <p:cNvPr id="8" name="object 8"/>
            <p:cNvSpPr/>
            <p:nvPr/>
          </p:nvSpPr>
          <p:spPr>
            <a:xfrm>
              <a:off x="896759" y="2177795"/>
              <a:ext cx="399415" cy="1402080"/>
            </a:xfrm>
            <a:custGeom>
              <a:avLst/>
              <a:gdLst/>
              <a:ahLst/>
              <a:cxnLst/>
              <a:rect l="l" t="t" r="r" b="b"/>
              <a:pathLst>
                <a:path w="399415" h="1402079">
                  <a:moveTo>
                    <a:pt x="170845" y="1385378"/>
                  </a:moveTo>
                  <a:lnTo>
                    <a:pt x="15179" y="1327092"/>
                  </a:lnTo>
                  <a:lnTo>
                    <a:pt x="13715" y="1332738"/>
                  </a:lnTo>
                  <a:lnTo>
                    <a:pt x="1523" y="1329689"/>
                  </a:lnTo>
                  <a:lnTo>
                    <a:pt x="0" y="1335024"/>
                  </a:lnTo>
                  <a:lnTo>
                    <a:pt x="5334" y="1337309"/>
                  </a:lnTo>
                  <a:lnTo>
                    <a:pt x="168401" y="1398370"/>
                  </a:lnTo>
                  <a:lnTo>
                    <a:pt x="168401" y="1391412"/>
                  </a:lnTo>
                  <a:lnTo>
                    <a:pt x="170845" y="1385378"/>
                  </a:lnTo>
                  <a:close/>
                </a:path>
                <a:path w="399415" h="1402079">
                  <a:moveTo>
                    <a:pt x="61721" y="1146048"/>
                  </a:moveTo>
                  <a:lnTo>
                    <a:pt x="58673" y="1145599"/>
                  </a:lnTo>
                  <a:lnTo>
                    <a:pt x="49529" y="1144524"/>
                  </a:lnTo>
                  <a:lnTo>
                    <a:pt x="1523" y="1329689"/>
                  </a:lnTo>
                  <a:lnTo>
                    <a:pt x="9906" y="1325117"/>
                  </a:lnTo>
                  <a:lnTo>
                    <a:pt x="15179" y="1327092"/>
                  </a:lnTo>
                  <a:lnTo>
                    <a:pt x="49529" y="1194598"/>
                  </a:lnTo>
                  <a:lnTo>
                    <a:pt x="49529" y="1146048"/>
                  </a:lnTo>
                  <a:lnTo>
                    <a:pt x="61721" y="1146048"/>
                  </a:lnTo>
                  <a:close/>
                </a:path>
                <a:path w="399415" h="1402079">
                  <a:moveTo>
                    <a:pt x="15179" y="1327092"/>
                  </a:moveTo>
                  <a:lnTo>
                    <a:pt x="9906" y="1325117"/>
                  </a:lnTo>
                  <a:lnTo>
                    <a:pt x="1523" y="1329689"/>
                  </a:lnTo>
                  <a:lnTo>
                    <a:pt x="13715" y="1332738"/>
                  </a:lnTo>
                  <a:lnTo>
                    <a:pt x="15179" y="1327092"/>
                  </a:lnTo>
                  <a:close/>
                </a:path>
                <a:path w="399415" h="1402079">
                  <a:moveTo>
                    <a:pt x="71628" y="183641"/>
                  </a:moveTo>
                  <a:lnTo>
                    <a:pt x="71262" y="183599"/>
                  </a:lnTo>
                  <a:lnTo>
                    <a:pt x="70865" y="185165"/>
                  </a:lnTo>
                  <a:lnTo>
                    <a:pt x="58673" y="182117"/>
                  </a:lnTo>
                  <a:lnTo>
                    <a:pt x="49529" y="1146047"/>
                  </a:lnTo>
                  <a:lnTo>
                    <a:pt x="49529" y="1144524"/>
                  </a:lnTo>
                  <a:lnTo>
                    <a:pt x="61721" y="1145958"/>
                  </a:lnTo>
                  <a:lnTo>
                    <a:pt x="62102" y="1146003"/>
                  </a:lnTo>
                  <a:lnTo>
                    <a:pt x="62484" y="1144524"/>
                  </a:lnTo>
                  <a:lnTo>
                    <a:pt x="62484" y="1146047"/>
                  </a:lnTo>
                  <a:lnTo>
                    <a:pt x="71628" y="183641"/>
                  </a:lnTo>
                  <a:close/>
                </a:path>
                <a:path w="399415" h="1402079">
                  <a:moveTo>
                    <a:pt x="62102" y="1146048"/>
                  </a:moveTo>
                  <a:lnTo>
                    <a:pt x="49529" y="1146048"/>
                  </a:lnTo>
                  <a:lnTo>
                    <a:pt x="49529" y="1194598"/>
                  </a:lnTo>
                  <a:lnTo>
                    <a:pt x="62102" y="1146048"/>
                  </a:lnTo>
                  <a:close/>
                </a:path>
                <a:path w="399415" h="1402079">
                  <a:moveTo>
                    <a:pt x="99134" y="73578"/>
                  </a:moveTo>
                  <a:lnTo>
                    <a:pt x="97535" y="74675"/>
                  </a:lnTo>
                  <a:lnTo>
                    <a:pt x="89915" y="64007"/>
                  </a:lnTo>
                  <a:lnTo>
                    <a:pt x="89153" y="64769"/>
                  </a:lnTo>
                  <a:lnTo>
                    <a:pt x="87629" y="67817"/>
                  </a:lnTo>
                  <a:lnTo>
                    <a:pt x="58673" y="182117"/>
                  </a:lnTo>
                  <a:lnTo>
                    <a:pt x="70865" y="183552"/>
                  </a:lnTo>
                  <a:lnTo>
                    <a:pt x="71262" y="183599"/>
                  </a:lnTo>
                  <a:lnTo>
                    <a:pt x="99134" y="73578"/>
                  </a:lnTo>
                  <a:close/>
                </a:path>
                <a:path w="399415" h="1402079">
                  <a:moveTo>
                    <a:pt x="71262" y="183599"/>
                  </a:moveTo>
                  <a:lnTo>
                    <a:pt x="58673" y="182117"/>
                  </a:lnTo>
                  <a:lnTo>
                    <a:pt x="70865" y="185165"/>
                  </a:lnTo>
                  <a:lnTo>
                    <a:pt x="71262" y="183599"/>
                  </a:lnTo>
                  <a:close/>
                </a:path>
                <a:path w="399415" h="1402079">
                  <a:moveTo>
                    <a:pt x="186690" y="1523"/>
                  </a:moveTo>
                  <a:lnTo>
                    <a:pt x="182879" y="0"/>
                  </a:lnTo>
                  <a:lnTo>
                    <a:pt x="179831" y="2285"/>
                  </a:lnTo>
                  <a:lnTo>
                    <a:pt x="89915" y="64007"/>
                  </a:lnTo>
                  <a:lnTo>
                    <a:pt x="99822" y="70865"/>
                  </a:lnTo>
                  <a:lnTo>
                    <a:pt x="99822" y="73106"/>
                  </a:lnTo>
                  <a:lnTo>
                    <a:pt x="181356" y="17138"/>
                  </a:lnTo>
                  <a:lnTo>
                    <a:pt x="181356" y="13715"/>
                  </a:lnTo>
                  <a:lnTo>
                    <a:pt x="186690" y="1523"/>
                  </a:lnTo>
                  <a:close/>
                </a:path>
                <a:path w="399415" h="1402079">
                  <a:moveTo>
                    <a:pt x="99822" y="70865"/>
                  </a:moveTo>
                  <a:lnTo>
                    <a:pt x="89915" y="64007"/>
                  </a:lnTo>
                  <a:lnTo>
                    <a:pt x="97535" y="74675"/>
                  </a:lnTo>
                  <a:lnTo>
                    <a:pt x="99134" y="73578"/>
                  </a:lnTo>
                  <a:lnTo>
                    <a:pt x="99822" y="70865"/>
                  </a:lnTo>
                  <a:close/>
                </a:path>
                <a:path w="399415" h="1402079">
                  <a:moveTo>
                    <a:pt x="99822" y="73106"/>
                  </a:moveTo>
                  <a:lnTo>
                    <a:pt x="99822" y="70865"/>
                  </a:lnTo>
                  <a:lnTo>
                    <a:pt x="99134" y="73578"/>
                  </a:lnTo>
                  <a:lnTo>
                    <a:pt x="99822" y="73106"/>
                  </a:lnTo>
                  <a:close/>
                </a:path>
                <a:path w="399415" h="1402079">
                  <a:moveTo>
                    <a:pt x="176784" y="1387602"/>
                  </a:moveTo>
                  <a:lnTo>
                    <a:pt x="170845" y="1385378"/>
                  </a:lnTo>
                  <a:lnTo>
                    <a:pt x="168401" y="1391412"/>
                  </a:lnTo>
                  <a:lnTo>
                    <a:pt x="172210" y="1399791"/>
                  </a:lnTo>
                  <a:lnTo>
                    <a:pt x="176784" y="1387602"/>
                  </a:lnTo>
                  <a:close/>
                </a:path>
                <a:path w="399415" h="1402079">
                  <a:moveTo>
                    <a:pt x="172210" y="1399796"/>
                  </a:moveTo>
                  <a:lnTo>
                    <a:pt x="168401" y="1391412"/>
                  </a:lnTo>
                  <a:lnTo>
                    <a:pt x="168401" y="1398370"/>
                  </a:lnTo>
                  <a:lnTo>
                    <a:pt x="172210" y="1399796"/>
                  </a:lnTo>
                  <a:close/>
                </a:path>
                <a:path w="399415" h="1402079">
                  <a:moveTo>
                    <a:pt x="242315" y="1243583"/>
                  </a:moveTo>
                  <a:lnTo>
                    <a:pt x="230315" y="1241333"/>
                  </a:lnTo>
                  <a:lnTo>
                    <a:pt x="230123" y="1241298"/>
                  </a:lnTo>
                  <a:lnTo>
                    <a:pt x="230123" y="1239012"/>
                  </a:lnTo>
                  <a:lnTo>
                    <a:pt x="170845" y="1385378"/>
                  </a:lnTo>
                  <a:lnTo>
                    <a:pt x="176784" y="1387602"/>
                  </a:lnTo>
                  <a:lnTo>
                    <a:pt x="176784" y="1401509"/>
                  </a:lnTo>
                  <a:lnTo>
                    <a:pt x="178307" y="1402079"/>
                  </a:lnTo>
                  <a:lnTo>
                    <a:pt x="180594" y="1395983"/>
                  </a:lnTo>
                  <a:lnTo>
                    <a:pt x="230123" y="1273687"/>
                  </a:lnTo>
                  <a:lnTo>
                    <a:pt x="230123" y="1241298"/>
                  </a:lnTo>
                  <a:lnTo>
                    <a:pt x="230315" y="1239083"/>
                  </a:lnTo>
                  <a:lnTo>
                    <a:pt x="230315" y="1273213"/>
                  </a:lnTo>
                  <a:lnTo>
                    <a:pt x="242315" y="1243583"/>
                  </a:lnTo>
                  <a:close/>
                </a:path>
                <a:path w="399415" h="1402079">
                  <a:moveTo>
                    <a:pt x="176784" y="1401509"/>
                  </a:moveTo>
                  <a:lnTo>
                    <a:pt x="176784" y="1387602"/>
                  </a:lnTo>
                  <a:lnTo>
                    <a:pt x="172210" y="1399796"/>
                  </a:lnTo>
                  <a:lnTo>
                    <a:pt x="176784" y="1401509"/>
                  </a:lnTo>
                  <a:close/>
                </a:path>
                <a:path w="399415" h="1402079">
                  <a:moveTo>
                    <a:pt x="187451" y="12953"/>
                  </a:moveTo>
                  <a:lnTo>
                    <a:pt x="186690" y="1523"/>
                  </a:lnTo>
                  <a:lnTo>
                    <a:pt x="181356" y="13715"/>
                  </a:lnTo>
                  <a:lnTo>
                    <a:pt x="184397" y="15050"/>
                  </a:lnTo>
                  <a:lnTo>
                    <a:pt x="187451" y="12953"/>
                  </a:lnTo>
                  <a:close/>
                </a:path>
                <a:path w="399415" h="1402079">
                  <a:moveTo>
                    <a:pt x="184397" y="15050"/>
                  </a:moveTo>
                  <a:lnTo>
                    <a:pt x="181356" y="13715"/>
                  </a:lnTo>
                  <a:lnTo>
                    <a:pt x="181356" y="17138"/>
                  </a:lnTo>
                  <a:lnTo>
                    <a:pt x="184397" y="15050"/>
                  </a:lnTo>
                  <a:close/>
                </a:path>
                <a:path w="399415" h="1402079">
                  <a:moveTo>
                    <a:pt x="187451" y="16390"/>
                  </a:moveTo>
                  <a:lnTo>
                    <a:pt x="187451" y="12953"/>
                  </a:lnTo>
                  <a:lnTo>
                    <a:pt x="184397" y="15050"/>
                  </a:lnTo>
                  <a:lnTo>
                    <a:pt x="187451" y="16390"/>
                  </a:lnTo>
                  <a:close/>
                </a:path>
                <a:path w="399415" h="1402079">
                  <a:moveTo>
                    <a:pt x="399288" y="95249"/>
                  </a:moveTo>
                  <a:lnTo>
                    <a:pt x="391667" y="91439"/>
                  </a:lnTo>
                  <a:lnTo>
                    <a:pt x="186690" y="1523"/>
                  </a:lnTo>
                  <a:lnTo>
                    <a:pt x="187451" y="12953"/>
                  </a:lnTo>
                  <a:lnTo>
                    <a:pt x="187451" y="16390"/>
                  </a:lnTo>
                  <a:lnTo>
                    <a:pt x="377624" y="99811"/>
                  </a:lnTo>
                  <a:lnTo>
                    <a:pt x="384047" y="92963"/>
                  </a:lnTo>
                  <a:lnTo>
                    <a:pt x="393191" y="102107"/>
                  </a:lnTo>
                  <a:lnTo>
                    <a:pt x="399288" y="95249"/>
                  </a:lnTo>
                  <a:close/>
                </a:path>
                <a:path w="399415" h="1402079">
                  <a:moveTo>
                    <a:pt x="242315" y="1243583"/>
                  </a:moveTo>
                  <a:lnTo>
                    <a:pt x="230315" y="1239083"/>
                  </a:lnTo>
                  <a:lnTo>
                    <a:pt x="230123" y="1241298"/>
                  </a:lnTo>
                  <a:lnTo>
                    <a:pt x="242315" y="1243583"/>
                  </a:lnTo>
                  <a:close/>
                </a:path>
                <a:path w="399415" h="1402079">
                  <a:moveTo>
                    <a:pt x="252984" y="1127759"/>
                  </a:moveTo>
                  <a:lnTo>
                    <a:pt x="240029" y="1126998"/>
                  </a:lnTo>
                  <a:lnTo>
                    <a:pt x="230315" y="1239083"/>
                  </a:lnTo>
                  <a:lnTo>
                    <a:pt x="242315" y="1243583"/>
                  </a:lnTo>
                  <a:lnTo>
                    <a:pt x="243078" y="1241298"/>
                  </a:lnTo>
                  <a:lnTo>
                    <a:pt x="243078" y="1242060"/>
                  </a:lnTo>
                  <a:lnTo>
                    <a:pt x="252984" y="1127759"/>
                  </a:lnTo>
                  <a:close/>
                </a:path>
                <a:path w="399415" h="1402079">
                  <a:moveTo>
                    <a:pt x="262128" y="941831"/>
                  </a:moveTo>
                  <a:lnTo>
                    <a:pt x="249173" y="941069"/>
                  </a:lnTo>
                  <a:lnTo>
                    <a:pt x="240029" y="1126998"/>
                  </a:lnTo>
                  <a:lnTo>
                    <a:pt x="252984" y="1127759"/>
                  </a:lnTo>
                  <a:lnTo>
                    <a:pt x="262128" y="941831"/>
                  </a:lnTo>
                  <a:close/>
                </a:path>
                <a:path w="399415" h="1402079">
                  <a:moveTo>
                    <a:pt x="266685" y="656253"/>
                  </a:moveTo>
                  <a:lnTo>
                    <a:pt x="266685" y="656081"/>
                  </a:lnTo>
                  <a:lnTo>
                    <a:pt x="253745" y="655319"/>
                  </a:lnTo>
                  <a:lnTo>
                    <a:pt x="249173" y="941069"/>
                  </a:lnTo>
                  <a:lnTo>
                    <a:pt x="262128" y="941831"/>
                  </a:lnTo>
                  <a:lnTo>
                    <a:pt x="266685" y="656253"/>
                  </a:lnTo>
                  <a:close/>
                </a:path>
                <a:path w="399415" h="1402079">
                  <a:moveTo>
                    <a:pt x="300228" y="271211"/>
                  </a:moveTo>
                  <a:lnTo>
                    <a:pt x="300228" y="270509"/>
                  </a:lnTo>
                  <a:lnTo>
                    <a:pt x="287273" y="268985"/>
                  </a:lnTo>
                  <a:lnTo>
                    <a:pt x="253745" y="654557"/>
                  </a:lnTo>
                  <a:lnTo>
                    <a:pt x="253745" y="655319"/>
                  </a:lnTo>
                  <a:lnTo>
                    <a:pt x="266685" y="655325"/>
                  </a:lnTo>
                  <a:lnTo>
                    <a:pt x="266685" y="656253"/>
                  </a:lnTo>
                  <a:lnTo>
                    <a:pt x="300228" y="271211"/>
                  </a:lnTo>
                  <a:close/>
                </a:path>
                <a:path w="399415" h="1402079">
                  <a:moveTo>
                    <a:pt x="266685" y="656081"/>
                  </a:moveTo>
                  <a:lnTo>
                    <a:pt x="266685" y="655325"/>
                  </a:lnTo>
                  <a:lnTo>
                    <a:pt x="253745" y="655319"/>
                  </a:lnTo>
                  <a:lnTo>
                    <a:pt x="266685" y="656081"/>
                  </a:lnTo>
                  <a:close/>
                </a:path>
                <a:path w="399415" h="1402079">
                  <a:moveTo>
                    <a:pt x="314579" y="185911"/>
                  </a:moveTo>
                  <a:lnTo>
                    <a:pt x="312419" y="188213"/>
                  </a:lnTo>
                  <a:lnTo>
                    <a:pt x="301751" y="182879"/>
                  </a:lnTo>
                  <a:lnTo>
                    <a:pt x="287273" y="268223"/>
                  </a:lnTo>
                  <a:lnTo>
                    <a:pt x="287273" y="268985"/>
                  </a:lnTo>
                  <a:lnTo>
                    <a:pt x="300228" y="269761"/>
                  </a:lnTo>
                  <a:lnTo>
                    <a:pt x="300228" y="270509"/>
                  </a:lnTo>
                  <a:lnTo>
                    <a:pt x="314579" y="185911"/>
                  </a:lnTo>
                  <a:close/>
                </a:path>
                <a:path w="399415" h="1402079">
                  <a:moveTo>
                    <a:pt x="300228" y="270509"/>
                  </a:moveTo>
                  <a:lnTo>
                    <a:pt x="300228" y="269761"/>
                  </a:lnTo>
                  <a:lnTo>
                    <a:pt x="287273" y="268985"/>
                  </a:lnTo>
                  <a:lnTo>
                    <a:pt x="300228" y="270509"/>
                  </a:lnTo>
                  <a:close/>
                </a:path>
                <a:path w="399415" h="1402079">
                  <a:moveTo>
                    <a:pt x="393191" y="102107"/>
                  </a:moveTo>
                  <a:lnTo>
                    <a:pt x="386334" y="103631"/>
                  </a:lnTo>
                  <a:lnTo>
                    <a:pt x="377624" y="99811"/>
                  </a:lnTo>
                  <a:lnTo>
                    <a:pt x="303275" y="179069"/>
                  </a:lnTo>
                  <a:lnTo>
                    <a:pt x="302513" y="179831"/>
                  </a:lnTo>
                  <a:lnTo>
                    <a:pt x="301751" y="182879"/>
                  </a:lnTo>
                  <a:lnTo>
                    <a:pt x="314579" y="185143"/>
                  </a:lnTo>
                  <a:lnTo>
                    <a:pt x="314579" y="185911"/>
                  </a:lnTo>
                  <a:lnTo>
                    <a:pt x="393191" y="102107"/>
                  </a:lnTo>
                  <a:close/>
                </a:path>
                <a:path w="399415" h="1402079">
                  <a:moveTo>
                    <a:pt x="314579" y="185911"/>
                  </a:moveTo>
                  <a:lnTo>
                    <a:pt x="314579" y="185143"/>
                  </a:lnTo>
                  <a:lnTo>
                    <a:pt x="301751" y="182879"/>
                  </a:lnTo>
                  <a:lnTo>
                    <a:pt x="312419" y="188213"/>
                  </a:lnTo>
                  <a:lnTo>
                    <a:pt x="314579" y="185911"/>
                  </a:lnTo>
                  <a:close/>
                </a:path>
                <a:path w="399415" h="1402079">
                  <a:moveTo>
                    <a:pt x="393191" y="102107"/>
                  </a:moveTo>
                  <a:lnTo>
                    <a:pt x="384047" y="92963"/>
                  </a:lnTo>
                  <a:lnTo>
                    <a:pt x="377624" y="99811"/>
                  </a:lnTo>
                  <a:lnTo>
                    <a:pt x="386334" y="103631"/>
                  </a:lnTo>
                  <a:lnTo>
                    <a:pt x="393191" y="102107"/>
                  </a:lnTo>
                  <a:close/>
                </a:path>
              </a:pathLst>
            </a:custGeom>
            <a:solidFill>
              <a:srgbClr val="FFFFFF"/>
            </a:solidFill>
          </p:spPr>
          <p:txBody>
            <a:bodyPr wrap="square" lIns="0" tIns="0" rIns="0" bIns="0" rtlCol="0"/>
            <a:lstStyle/>
            <a:p>
              <a:endParaRPr sz="100"/>
            </a:p>
          </p:txBody>
        </p:sp>
        <p:sp>
          <p:nvSpPr>
            <p:cNvPr id="9" name="object 9"/>
            <p:cNvSpPr/>
            <p:nvPr/>
          </p:nvSpPr>
          <p:spPr>
            <a:xfrm>
              <a:off x="1203083" y="3626357"/>
              <a:ext cx="576580" cy="250825"/>
            </a:xfrm>
            <a:custGeom>
              <a:avLst/>
              <a:gdLst/>
              <a:ahLst/>
              <a:cxnLst/>
              <a:rect l="l" t="t" r="r" b="b"/>
              <a:pathLst>
                <a:path w="576580" h="250825">
                  <a:moveTo>
                    <a:pt x="576072" y="12192"/>
                  </a:moveTo>
                  <a:lnTo>
                    <a:pt x="570738" y="0"/>
                  </a:lnTo>
                  <a:lnTo>
                    <a:pt x="564642" y="2286"/>
                  </a:lnTo>
                  <a:lnTo>
                    <a:pt x="6096" y="236220"/>
                  </a:lnTo>
                  <a:lnTo>
                    <a:pt x="0" y="238506"/>
                  </a:lnTo>
                  <a:lnTo>
                    <a:pt x="5334" y="250698"/>
                  </a:lnTo>
                  <a:lnTo>
                    <a:pt x="11430" y="248412"/>
                  </a:lnTo>
                  <a:lnTo>
                    <a:pt x="569976" y="14478"/>
                  </a:lnTo>
                  <a:lnTo>
                    <a:pt x="576072" y="12192"/>
                  </a:lnTo>
                  <a:close/>
                </a:path>
              </a:pathLst>
            </a:custGeom>
            <a:solidFill>
              <a:srgbClr val="000000"/>
            </a:solidFill>
          </p:spPr>
          <p:txBody>
            <a:bodyPr wrap="square" lIns="0" tIns="0" rIns="0" bIns="0" rtlCol="0"/>
            <a:lstStyle/>
            <a:p>
              <a:endParaRPr sz="100"/>
            </a:p>
          </p:txBody>
        </p:sp>
      </p:grpSp>
      <p:graphicFrame>
        <p:nvGraphicFramePr>
          <p:cNvPr id="10" name="object 10"/>
          <p:cNvGraphicFramePr>
            <a:graphicFrameLocks noGrp="1"/>
          </p:cNvGraphicFramePr>
          <p:nvPr/>
        </p:nvGraphicFramePr>
        <p:xfrm>
          <a:off x="6677731" y="2235131"/>
          <a:ext cx="3808730" cy="821055"/>
        </p:xfrm>
        <a:graphic>
          <a:graphicData uri="http://schemas.openxmlformats.org/drawingml/2006/table">
            <a:tbl>
              <a:tblPr firstRow="1" bandRow="1">
                <a:tableStyleId>{2D5ABB26-0587-4C30-8999-92F81FD0307C}</a:tableStyleId>
              </a:tblPr>
              <a:tblGrid>
                <a:gridCol w="635000"/>
                <a:gridCol w="635000"/>
                <a:gridCol w="635635"/>
                <a:gridCol w="1268730"/>
                <a:gridCol w="634365"/>
              </a:tblGrid>
              <a:tr h="821055">
                <a:tc>
                  <a:txBody>
                    <a:bodyPr/>
                    <a:lstStyle/>
                    <a:p>
                      <a:pPr>
                        <a:lnSpc>
                          <a:spcPct val="100000"/>
                        </a:lnSpc>
                      </a:pPr>
                      <a:endParaRPr sz="1995">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E6E6"/>
                    </a:solidFill>
                  </a:tcPr>
                </a:tc>
                <a:tc>
                  <a:txBody>
                    <a:bodyPr/>
                    <a:lstStyle/>
                    <a:p>
                      <a:pPr>
                        <a:lnSpc>
                          <a:spcPct val="100000"/>
                        </a:lnSpc>
                      </a:pPr>
                      <a:endParaRPr sz="1995">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B3B3FF"/>
                    </a:solidFill>
                  </a:tcPr>
                </a:tc>
                <a:tc>
                  <a:txBody>
                    <a:bodyPr/>
                    <a:lstStyle/>
                    <a:p>
                      <a:pPr>
                        <a:lnSpc>
                          <a:spcPct val="100000"/>
                        </a:lnSpc>
                      </a:pPr>
                      <a:endParaRPr sz="1995">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EBF5FF"/>
                    </a:solidFill>
                  </a:tcPr>
                </a:tc>
                <a:tc>
                  <a:txBody>
                    <a:bodyPr/>
                    <a:lstStyle/>
                    <a:p>
                      <a:pPr>
                        <a:lnSpc>
                          <a:spcPct val="100000"/>
                        </a:lnSpc>
                      </a:pPr>
                      <a:endParaRPr sz="1995">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1995">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E6FFFF"/>
                    </a:solidFill>
                  </a:tcPr>
                </a:tc>
              </a:tr>
            </a:tbl>
          </a:graphicData>
        </a:graphic>
      </p:graphicFrame>
      <p:sp>
        <p:nvSpPr>
          <p:cNvPr id="11" name="object 11"/>
          <p:cNvSpPr txBox="1"/>
          <p:nvPr/>
        </p:nvSpPr>
        <p:spPr>
          <a:xfrm rot="20220000">
            <a:off x="5271168" y="3872872"/>
            <a:ext cx="1002004" cy="230505"/>
          </a:xfrm>
          <a:prstGeom prst="rect">
            <a:avLst/>
          </a:prstGeom>
        </p:spPr>
        <p:txBody>
          <a:bodyPr vert="horz" wrap="square" lIns="0" tIns="0" rIns="0" bIns="0" rtlCol="0">
            <a:spAutoFit/>
          </a:bodyPr>
          <a:lstStyle/>
          <a:p>
            <a:pPr>
              <a:lnSpc>
                <a:spcPts val="1800"/>
              </a:lnSpc>
            </a:pPr>
            <a:r>
              <a:rPr sz="1635" spc="-10" dirty="0">
                <a:latin typeface="Arial MT"/>
                <a:cs typeface="Arial MT"/>
              </a:rPr>
              <a:t>Frequ</a:t>
            </a:r>
            <a:r>
              <a:rPr sz="2450" spc="-15" baseline="2000" dirty="0">
                <a:latin typeface="Arial MT"/>
                <a:cs typeface="Arial MT"/>
              </a:rPr>
              <a:t>ency</a:t>
            </a:r>
            <a:endParaRPr sz="2450" baseline="2000">
              <a:latin typeface="Arial MT"/>
              <a:cs typeface="Arial MT"/>
            </a:endParaRPr>
          </a:p>
        </p:txBody>
      </p:sp>
      <p:sp>
        <p:nvSpPr>
          <p:cNvPr id="12" name="object 12"/>
          <p:cNvSpPr txBox="1"/>
          <p:nvPr/>
        </p:nvSpPr>
        <p:spPr>
          <a:xfrm rot="960000">
            <a:off x="4800529" y="4403268"/>
            <a:ext cx="506623" cy="230505"/>
          </a:xfrm>
          <a:prstGeom prst="rect">
            <a:avLst/>
          </a:prstGeom>
        </p:spPr>
        <p:txBody>
          <a:bodyPr vert="horz" wrap="square" lIns="0" tIns="0" rIns="0" bIns="0" rtlCol="0">
            <a:spAutoFit/>
          </a:bodyPr>
          <a:lstStyle/>
          <a:p>
            <a:pPr>
              <a:lnSpc>
                <a:spcPts val="1800"/>
              </a:lnSpc>
            </a:pPr>
            <a:r>
              <a:rPr sz="1635" spc="-20" dirty="0">
                <a:latin typeface="Arial MT"/>
                <a:cs typeface="Arial MT"/>
              </a:rPr>
              <a:t>Time</a:t>
            </a:r>
            <a:endParaRPr sz="1635">
              <a:latin typeface="Arial MT"/>
              <a:cs typeface="Arial MT"/>
            </a:endParaRPr>
          </a:p>
        </p:txBody>
      </p:sp>
      <p:grpSp>
        <p:nvGrpSpPr>
          <p:cNvPr id="13" name="object 13"/>
          <p:cNvGrpSpPr/>
          <p:nvPr/>
        </p:nvGrpSpPr>
        <p:grpSpPr>
          <a:xfrm>
            <a:off x="2210234" y="1836623"/>
            <a:ext cx="3286652" cy="2532273"/>
            <a:chOff x="798461" y="2023686"/>
            <a:chExt cx="3621404" cy="2790190"/>
          </a:xfrm>
        </p:grpSpPr>
        <p:sp>
          <p:nvSpPr>
            <p:cNvPr id="14" name="object 14"/>
            <p:cNvSpPr/>
            <p:nvPr/>
          </p:nvSpPr>
          <p:spPr>
            <a:xfrm>
              <a:off x="3259721" y="3202686"/>
              <a:ext cx="558800" cy="1485265"/>
            </a:xfrm>
            <a:custGeom>
              <a:avLst/>
              <a:gdLst/>
              <a:ahLst/>
              <a:cxnLst/>
              <a:rect l="l" t="t" r="r" b="b"/>
              <a:pathLst>
                <a:path w="558800" h="1485264">
                  <a:moveTo>
                    <a:pt x="558546" y="150114"/>
                  </a:moveTo>
                  <a:lnTo>
                    <a:pt x="208025" y="0"/>
                  </a:lnTo>
                  <a:lnTo>
                    <a:pt x="141732" y="67056"/>
                  </a:lnTo>
                  <a:lnTo>
                    <a:pt x="116586" y="192024"/>
                  </a:lnTo>
                  <a:lnTo>
                    <a:pt x="91439" y="458724"/>
                  </a:lnTo>
                  <a:lnTo>
                    <a:pt x="74675" y="926592"/>
                  </a:lnTo>
                  <a:lnTo>
                    <a:pt x="57912" y="1184910"/>
                  </a:lnTo>
                  <a:lnTo>
                    <a:pt x="0" y="1326642"/>
                  </a:lnTo>
                  <a:lnTo>
                    <a:pt x="391668" y="1485138"/>
                  </a:lnTo>
                  <a:lnTo>
                    <a:pt x="450341" y="1235202"/>
                  </a:lnTo>
                  <a:lnTo>
                    <a:pt x="450341" y="358902"/>
                  </a:lnTo>
                  <a:lnTo>
                    <a:pt x="467106" y="250698"/>
                  </a:lnTo>
                  <a:lnTo>
                    <a:pt x="500634" y="192024"/>
                  </a:lnTo>
                  <a:lnTo>
                    <a:pt x="558546" y="150114"/>
                  </a:lnTo>
                  <a:close/>
                </a:path>
              </a:pathLst>
            </a:custGeom>
            <a:solidFill>
              <a:srgbClr val="FFF7F7"/>
            </a:solidFill>
          </p:spPr>
          <p:txBody>
            <a:bodyPr wrap="square" lIns="0" tIns="0" rIns="0" bIns="0" rtlCol="0"/>
            <a:lstStyle/>
            <a:p>
              <a:endParaRPr sz="100"/>
            </a:p>
          </p:txBody>
        </p:sp>
        <p:sp>
          <p:nvSpPr>
            <p:cNvPr id="15" name="object 15"/>
            <p:cNvSpPr/>
            <p:nvPr/>
          </p:nvSpPr>
          <p:spPr>
            <a:xfrm>
              <a:off x="2894723" y="3055620"/>
              <a:ext cx="559435" cy="1485265"/>
            </a:xfrm>
            <a:custGeom>
              <a:avLst/>
              <a:gdLst/>
              <a:ahLst/>
              <a:cxnLst/>
              <a:rect l="l" t="t" r="r" b="b"/>
              <a:pathLst>
                <a:path w="559435" h="1485264">
                  <a:moveTo>
                    <a:pt x="559307" y="150113"/>
                  </a:moveTo>
                  <a:lnTo>
                    <a:pt x="208787" y="0"/>
                  </a:lnTo>
                  <a:lnTo>
                    <a:pt x="142493" y="66293"/>
                  </a:lnTo>
                  <a:lnTo>
                    <a:pt x="117347" y="191262"/>
                  </a:lnTo>
                  <a:lnTo>
                    <a:pt x="92201" y="458724"/>
                  </a:lnTo>
                  <a:lnTo>
                    <a:pt x="75437" y="925830"/>
                  </a:lnTo>
                  <a:lnTo>
                    <a:pt x="58673" y="1184910"/>
                  </a:lnTo>
                  <a:lnTo>
                    <a:pt x="0" y="1326642"/>
                  </a:lnTo>
                  <a:lnTo>
                    <a:pt x="392429" y="1485138"/>
                  </a:lnTo>
                  <a:lnTo>
                    <a:pt x="451103" y="1234440"/>
                  </a:lnTo>
                  <a:lnTo>
                    <a:pt x="451103" y="358140"/>
                  </a:lnTo>
                  <a:lnTo>
                    <a:pt x="467867" y="249936"/>
                  </a:lnTo>
                  <a:lnTo>
                    <a:pt x="500633" y="191262"/>
                  </a:lnTo>
                  <a:lnTo>
                    <a:pt x="559307" y="150113"/>
                  </a:lnTo>
                  <a:close/>
                </a:path>
              </a:pathLst>
            </a:custGeom>
            <a:solidFill>
              <a:srgbClr val="B3B3FF"/>
            </a:solidFill>
          </p:spPr>
          <p:txBody>
            <a:bodyPr wrap="square" lIns="0" tIns="0" rIns="0" bIns="0" rtlCol="0"/>
            <a:lstStyle/>
            <a:p>
              <a:endParaRPr sz="100"/>
            </a:p>
          </p:txBody>
        </p:sp>
        <p:sp>
          <p:nvSpPr>
            <p:cNvPr id="16" name="object 16"/>
            <p:cNvSpPr/>
            <p:nvPr/>
          </p:nvSpPr>
          <p:spPr>
            <a:xfrm>
              <a:off x="2519819" y="2897124"/>
              <a:ext cx="558800" cy="1485265"/>
            </a:xfrm>
            <a:custGeom>
              <a:avLst/>
              <a:gdLst/>
              <a:ahLst/>
              <a:cxnLst/>
              <a:rect l="l" t="t" r="r" b="b"/>
              <a:pathLst>
                <a:path w="558800" h="1485264">
                  <a:moveTo>
                    <a:pt x="558545" y="150113"/>
                  </a:moveTo>
                  <a:lnTo>
                    <a:pt x="208025" y="0"/>
                  </a:lnTo>
                  <a:lnTo>
                    <a:pt x="141731" y="66293"/>
                  </a:lnTo>
                  <a:lnTo>
                    <a:pt x="116586" y="191262"/>
                  </a:lnTo>
                  <a:lnTo>
                    <a:pt x="91439" y="458724"/>
                  </a:lnTo>
                  <a:lnTo>
                    <a:pt x="74675" y="925829"/>
                  </a:lnTo>
                  <a:lnTo>
                    <a:pt x="57912" y="1184148"/>
                  </a:lnTo>
                  <a:lnTo>
                    <a:pt x="0" y="1326641"/>
                  </a:lnTo>
                  <a:lnTo>
                    <a:pt x="391668" y="1485138"/>
                  </a:lnTo>
                  <a:lnTo>
                    <a:pt x="450342" y="1234439"/>
                  </a:lnTo>
                  <a:lnTo>
                    <a:pt x="450342" y="358139"/>
                  </a:lnTo>
                  <a:lnTo>
                    <a:pt x="467105" y="249935"/>
                  </a:lnTo>
                  <a:lnTo>
                    <a:pt x="500633" y="191261"/>
                  </a:lnTo>
                  <a:lnTo>
                    <a:pt x="558545" y="150113"/>
                  </a:lnTo>
                  <a:close/>
                </a:path>
              </a:pathLst>
            </a:custGeom>
            <a:solidFill>
              <a:srgbClr val="F9FBFF"/>
            </a:solidFill>
          </p:spPr>
          <p:txBody>
            <a:bodyPr wrap="square" lIns="0" tIns="0" rIns="0" bIns="0" rtlCol="0"/>
            <a:lstStyle/>
            <a:p>
              <a:endParaRPr sz="100"/>
            </a:p>
          </p:txBody>
        </p:sp>
        <p:sp>
          <p:nvSpPr>
            <p:cNvPr id="17" name="object 17"/>
            <p:cNvSpPr/>
            <p:nvPr/>
          </p:nvSpPr>
          <p:spPr>
            <a:xfrm>
              <a:off x="2146439" y="2724150"/>
              <a:ext cx="559435" cy="1485265"/>
            </a:xfrm>
            <a:custGeom>
              <a:avLst/>
              <a:gdLst/>
              <a:ahLst/>
              <a:cxnLst/>
              <a:rect l="l" t="t" r="r" b="b"/>
              <a:pathLst>
                <a:path w="559435" h="1485264">
                  <a:moveTo>
                    <a:pt x="559307" y="150113"/>
                  </a:moveTo>
                  <a:lnTo>
                    <a:pt x="208787" y="0"/>
                  </a:lnTo>
                  <a:lnTo>
                    <a:pt x="142493" y="67056"/>
                  </a:lnTo>
                  <a:lnTo>
                    <a:pt x="117347" y="192024"/>
                  </a:lnTo>
                  <a:lnTo>
                    <a:pt x="92201" y="458724"/>
                  </a:lnTo>
                  <a:lnTo>
                    <a:pt x="75437" y="926591"/>
                  </a:lnTo>
                  <a:lnTo>
                    <a:pt x="58674" y="1184910"/>
                  </a:lnTo>
                  <a:lnTo>
                    <a:pt x="0" y="1326641"/>
                  </a:lnTo>
                  <a:lnTo>
                    <a:pt x="392430" y="1485138"/>
                  </a:lnTo>
                  <a:lnTo>
                    <a:pt x="451104" y="1235202"/>
                  </a:lnTo>
                  <a:lnTo>
                    <a:pt x="451104" y="358901"/>
                  </a:lnTo>
                  <a:lnTo>
                    <a:pt x="467868" y="250698"/>
                  </a:lnTo>
                  <a:lnTo>
                    <a:pt x="501395" y="192024"/>
                  </a:lnTo>
                  <a:lnTo>
                    <a:pt x="559307" y="150113"/>
                  </a:lnTo>
                  <a:close/>
                </a:path>
              </a:pathLst>
            </a:custGeom>
            <a:solidFill>
              <a:srgbClr val="FFB3FF"/>
            </a:solidFill>
          </p:spPr>
          <p:txBody>
            <a:bodyPr wrap="square" lIns="0" tIns="0" rIns="0" bIns="0" rtlCol="0"/>
            <a:lstStyle/>
            <a:p>
              <a:endParaRPr sz="100"/>
            </a:p>
          </p:txBody>
        </p:sp>
        <p:sp>
          <p:nvSpPr>
            <p:cNvPr id="18" name="object 18"/>
            <p:cNvSpPr/>
            <p:nvPr/>
          </p:nvSpPr>
          <p:spPr>
            <a:xfrm>
              <a:off x="2143391" y="2720339"/>
              <a:ext cx="567690" cy="1492885"/>
            </a:xfrm>
            <a:custGeom>
              <a:avLst/>
              <a:gdLst/>
              <a:ahLst/>
              <a:cxnLst/>
              <a:rect l="l" t="t" r="r" b="b"/>
              <a:pathLst>
                <a:path w="567689" h="1492885">
                  <a:moveTo>
                    <a:pt x="451104" y="1238250"/>
                  </a:moveTo>
                  <a:lnTo>
                    <a:pt x="392430" y="1488186"/>
                  </a:lnTo>
                  <a:lnTo>
                    <a:pt x="391668" y="1491234"/>
                  </a:lnTo>
                  <a:lnTo>
                    <a:pt x="397764" y="1492758"/>
                  </a:lnTo>
                  <a:lnTo>
                    <a:pt x="398526" y="1489710"/>
                  </a:lnTo>
                  <a:lnTo>
                    <a:pt x="451104" y="1265745"/>
                  </a:lnTo>
                  <a:lnTo>
                    <a:pt x="451104" y="1239012"/>
                  </a:lnTo>
                  <a:lnTo>
                    <a:pt x="451104" y="1238250"/>
                  </a:lnTo>
                  <a:close/>
                </a:path>
                <a:path w="567689" h="1492885">
                  <a:moveTo>
                    <a:pt x="567690" y="153162"/>
                  </a:moveTo>
                  <a:lnTo>
                    <a:pt x="563880" y="151638"/>
                  </a:lnTo>
                  <a:lnTo>
                    <a:pt x="213360" y="1524"/>
                  </a:lnTo>
                  <a:lnTo>
                    <a:pt x="211074" y="0"/>
                  </a:lnTo>
                  <a:lnTo>
                    <a:pt x="209550" y="1536"/>
                  </a:lnTo>
                  <a:lnTo>
                    <a:pt x="142494" y="69342"/>
                  </a:lnTo>
                  <a:lnTo>
                    <a:pt x="142494" y="70104"/>
                  </a:lnTo>
                  <a:lnTo>
                    <a:pt x="117348" y="195072"/>
                  </a:lnTo>
                  <a:lnTo>
                    <a:pt x="117348" y="195834"/>
                  </a:lnTo>
                  <a:lnTo>
                    <a:pt x="92202" y="462534"/>
                  </a:lnTo>
                  <a:lnTo>
                    <a:pt x="75438" y="930402"/>
                  </a:lnTo>
                  <a:lnTo>
                    <a:pt x="58674" y="1188720"/>
                  </a:lnTo>
                  <a:lnTo>
                    <a:pt x="59067" y="1188821"/>
                  </a:lnTo>
                  <a:lnTo>
                    <a:pt x="762" y="1329690"/>
                  </a:lnTo>
                  <a:lnTo>
                    <a:pt x="0" y="1331976"/>
                  </a:lnTo>
                  <a:lnTo>
                    <a:pt x="5334" y="1334262"/>
                  </a:lnTo>
                  <a:lnTo>
                    <a:pt x="6096" y="1331976"/>
                  </a:lnTo>
                  <a:lnTo>
                    <a:pt x="64770" y="1190244"/>
                  </a:lnTo>
                  <a:lnTo>
                    <a:pt x="64770" y="1189482"/>
                  </a:lnTo>
                  <a:lnTo>
                    <a:pt x="81534" y="931164"/>
                  </a:lnTo>
                  <a:lnTo>
                    <a:pt x="81534" y="930402"/>
                  </a:lnTo>
                  <a:lnTo>
                    <a:pt x="98247" y="463765"/>
                  </a:lnTo>
                  <a:lnTo>
                    <a:pt x="123444" y="196596"/>
                  </a:lnTo>
                  <a:lnTo>
                    <a:pt x="148399" y="72580"/>
                  </a:lnTo>
                  <a:lnTo>
                    <a:pt x="148590" y="72390"/>
                  </a:lnTo>
                  <a:lnTo>
                    <a:pt x="212674" y="7556"/>
                  </a:lnTo>
                  <a:lnTo>
                    <a:pt x="214122" y="8166"/>
                  </a:lnTo>
                  <a:lnTo>
                    <a:pt x="556475" y="154787"/>
                  </a:lnTo>
                  <a:lnTo>
                    <a:pt x="502920" y="193548"/>
                  </a:lnTo>
                  <a:lnTo>
                    <a:pt x="502158" y="194310"/>
                  </a:lnTo>
                  <a:lnTo>
                    <a:pt x="468630" y="252984"/>
                  </a:lnTo>
                  <a:lnTo>
                    <a:pt x="467868" y="254508"/>
                  </a:lnTo>
                  <a:lnTo>
                    <a:pt x="451104" y="362712"/>
                  </a:lnTo>
                  <a:lnTo>
                    <a:pt x="451104" y="1238250"/>
                  </a:lnTo>
                  <a:lnTo>
                    <a:pt x="457200" y="1239012"/>
                  </a:lnTo>
                  <a:lnTo>
                    <a:pt x="457200" y="363474"/>
                  </a:lnTo>
                  <a:lnTo>
                    <a:pt x="473798" y="256324"/>
                  </a:lnTo>
                  <a:lnTo>
                    <a:pt x="507276" y="197726"/>
                  </a:lnTo>
                  <a:lnTo>
                    <a:pt x="507492" y="197573"/>
                  </a:lnTo>
                  <a:lnTo>
                    <a:pt x="564642" y="156210"/>
                  </a:lnTo>
                  <a:lnTo>
                    <a:pt x="567690" y="153162"/>
                  </a:lnTo>
                  <a:close/>
                </a:path>
              </a:pathLst>
            </a:custGeom>
            <a:solidFill>
              <a:srgbClr val="FFFFFF"/>
            </a:solidFill>
          </p:spPr>
          <p:txBody>
            <a:bodyPr wrap="square" lIns="0" tIns="0" rIns="0" bIns="0" rtlCol="0"/>
            <a:lstStyle/>
            <a:p>
              <a:endParaRPr sz="100"/>
            </a:p>
          </p:txBody>
        </p:sp>
        <p:sp>
          <p:nvSpPr>
            <p:cNvPr id="19" name="object 19"/>
            <p:cNvSpPr/>
            <p:nvPr/>
          </p:nvSpPr>
          <p:spPr>
            <a:xfrm>
              <a:off x="1798967" y="2577084"/>
              <a:ext cx="559435" cy="1485265"/>
            </a:xfrm>
            <a:custGeom>
              <a:avLst/>
              <a:gdLst/>
              <a:ahLst/>
              <a:cxnLst/>
              <a:rect l="l" t="t" r="r" b="b"/>
              <a:pathLst>
                <a:path w="559435" h="1485264">
                  <a:moveTo>
                    <a:pt x="559307" y="150114"/>
                  </a:moveTo>
                  <a:lnTo>
                    <a:pt x="208787" y="0"/>
                  </a:lnTo>
                  <a:lnTo>
                    <a:pt x="141731" y="66294"/>
                  </a:lnTo>
                  <a:lnTo>
                    <a:pt x="117347" y="192024"/>
                  </a:lnTo>
                  <a:lnTo>
                    <a:pt x="92201" y="458724"/>
                  </a:lnTo>
                  <a:lnTo>
                    <a:pt x="75437" y="925830"/>
                  </a:lnTo>
                  <a:lnTo>
                    <a:pt x="58673" y="1184910"/>
                  </a:lnTo>
                  <a:lnTo>
                    <a:pt x="0" y="1326642"/>
                  </a:lnTo>
                  <a:lnTo>
                    <a:pt x="392429" y="1485138"/>
                  </a:lnTo>
                  <a:lnTo>
                    <a:pt x="451103" y="1234440"/>
                  </a:lnTo>
                  <a:lnTo>
                    <a:pt x="451103" y="358902"/>
                  </a:lnTo>
                  <a:lnTo>
                    <a:pt x="467105" y="249936"/>
                  </a:lnTo>
                  <a:lnTo>
                    <a:pt x="500633" y="192024"/>
                  </a:lnTo>
                  <a:lnTo>
                    <a:pt x="559307" y="150114"/>
                  </a:lnTo>
                  <a:close/>
                </a:path>
              </a:pathLst>
            </a:custGeom>
            <a:solidFill>
              <a:srgbClr val="FFFF7F"/>
            </a:solidFill>
          </p:spPr>
          <p:txBody>
            <a:bodyPr wrap="square" lIns="0" tIns="0" rIns="0" bIns="0" rtlCol="0"/>
            <a:lstStyle/>
            <a:p>
              <a:endParaRPr sz="100"/>
            </a:p>
          </p:txBody>
        </p:sp>
        <p:sp>
          <p:nvSpPr>
            <p:cNvPr id="20" name="object 20"/>
            <p:cNvSpPr/>
            <p:nvPr/>
          </p:nvSpPr>
          <p:spPr>
            <a:xfrm>
              <a:off x="1443113" y="2437638"/>
              <a:ext cx="559435" cy="1485265"/>
            </a:xfrm>
            <a:custGeom>
              <a:avLst/>
              <a:gdLst/>
              <a:ahLst/>
              <a:cxnLst/>
              <a:rect l="l" t="t" r="r" b="b"/>
              <a:pathLst>
                <a:path w="559435" h="1485264">
                  <a:moveTo>
                    <a:pt x="559307" y="150113"/>
                  </a:moveTo>
                  <a:lnTo>
                    <a:pt x="208787" y="0"/>
                  </a:lnTo>
                  <a:lnTo>
                    <a:pt x="141731" y="67056"/>
                  </a:lnTo>
                  <a:lnTo>
                    <a:pt x="116585" y="192024"/>
                  </a:lnTo>
                  <a:lnTo>
                    <a:pt x="91439" y="459486"/>
                  </a:lnTo>
                  <a:lnTo>
                    <a:pt x="75437" y="926591"/>
                  </a:lnTo>
                  <a:lnTo>
                    <a:pt x="58674" y="1184910"/>
                  </a:lnTo>
                  <a:lnTo>
                    <a:pt x="0" y="1326641"/>
                  </a:lnTo>
                  <a:lnTo>
                    <a:pt x="392430" y="1485138"/>
                  </a:lnTo>
                  <a:lnTo>
                    <a:pt x="450342" y="1235202"/>
                  </a:lnTo>
                  <a:lnTo>
                    <a:pt x="450341" y="358901"/>
                  </a:lnTo>
                  <a:lnTo>
                    <a:pt x="467105" y="250698"/>
                  </a:lnTo>
                  <a:lnTo>
                    <a:pt x="500633" y="192024"/>
                  </a:lnTo>
                  <a:lnTo>
                    <a:pt x="559307" y="150113"/>
                  </a:lnTo>
                  <a:close/>
                </a:path>
              </a:pathLst>
            </a:custGeom>
            <a:solidFill>
              <a:srgbClr val="F7FFFF"/>
            </a:solidFill>
          </p:spPr>
          <p:txBody>
            <a:bodyPr wrap="square" lIns="0" tIns="0" rIns="0" bIns="0" rtlCol="0"/>
            <a:lstStyle/>
            <a:p>
              <a:endParaRPr sz="100"/>
            </a:p>
          </p:txBody>
        </p:sp>
        <p:sp>
          <p:nvSpPr>
            <p:cNvPr id="21" name="object 21"/>
            <p:cNvSpPr/>
            <p:nvPr/>
          </p:nvSpPr>
          <p:spPr>
            <a:xfrm>
              <a:off x="1070495" y="2273808"/>
              <a:ext cx="559435" cy="1485265"/>
            </a:xfrm>
            <a:custGeom>
              <a:avLst/>
              <a:gdLst/>
              <a:ahLst/>
              <a:cxnLst/>
              <a:rect l="l" t="t" r="r" b="b"/>
              <a:pathLst>
                <a:path w="559435" h="1485264">
                  <a:moveTo>
                    <a:pt x="559307" y="150114"/>
                  </a:moveTo>
                  <a:lnTo>
                    <a:pt x="208787" y="0"/>
                  </a:lnTo>
                  <a:lnTo>
                    <a:pt x="141731" y="66294"/>
                  </a:lnTo>
                  <a:lnTo>
                    <a:pt x="116586" y="192024"/>
                  </a:lnTo>
                  <a:lnTo>
                    <a:pt x="91440" y="458724"/>
                  </a:lnTo>
                  <a:lnTo>
                    <a:pt x="74676" y="925830"/>
                  </a:lnTo>
                  <a:lnTo>
                    <a:pt x="58674" y="1184910"/>
                  </a:lnTo>
                  <a:lnTo>
                    <a:pt x="0" y="1326642"/>
                  </a:lnTo>
                  <a:lnTo>
                    <a:pt x="392430" y="1485138"/>
                  </a:lnTo>
                  <a:lnTo>
                    <a:pt x="450342" y="1235202"/>
                  </a:lnTo>
                  <a:lnTo>
                    <a:pt x="450341" y="358902"/>
                  </a:lnTo>
                  <a:lnTo>
                    <a:pt x="467105" y="249936"/>
                  </a:lnTo>
                  <a:lnTo>
                    <a:pt x="500634" y="192024"/>
                  </a:lnTo>
                  <a:lnTo>
                    <a:pt x="559307" y="150114"/>
                  </a:lnTo>
                  <a:close/>
                </a:path>
              </a:pathLst>
            </a:custGeom>
            <a:solidFill>
              <a:srgbClr val="FFE6E6"/>
            </a:solidFill>
          </p:spPr>
          <p:txBody>
            <a:bodyPr wrap="square" lIns="0" tIns="0" rIns="0" bIns="0" rtlCol="0"/>
            <a:lstStyle/>
            <a:p>
              <a:endParaRPr sz="100"/>
            </a:p>
          </p:txBody>
        </p:sp>
        <p:pic>
          <p:nvPicPr>
            <p:cNvPr id="22" name="object 22"/>
            <p:cNvPicPr/>
            <p:nvPr/>
          </p:nvPicPr>
          <p:blipFill>
            <a:blip r:embed="rId1" cstate="print"/>
            <a:stretch>
              <a:fillRect/>
            </a:stretch>
          </p:blipFill>
          <p:spPr>
            <a:xfrm>
              <a:off x="798461" y="2023686"/>
              <a:ext cx="104393" cy="183827"/>
            </a:xfrm>
            <a:prstGeom prst="rect">
              <a:avLst/>
            </a:prstGeom>
          </p:spPr>
        </p:pic>
        <p:sp>
          <p:nvSpPr>
            <p:cNvPr id="23" name="object 23"/>
            <p:cNvSpPr/>
            <p:nvPr/>
          </p:nvSpPr>
          <p:spPr>
            <a:xfrm>
              <a:off x="799223" y="2201417"/>
              <a:ext cx="3620770" cy="2612390"/>
            </a:xfrm>
            <a:custGeom>
              <a:avLst/>
              <a:gdLst/>
              <a:ahLst/>
              <a:cxnLst/>
              <a:rect l="l" t="t" r="r" b="b"/>
              <a:pathLst>
                <a:path w="3620770" h="2612390">
                  <a:moveTo>
                    <a:pt x="3620262" y="2164842"/>
                  </a:moveTo>
                  <a:lnTo>
                    <a:pt x="3599688" y="2167051"/>
                  </a:lnTo>
                  <a:lnTo>
                    <a:pt x="3598926" y="2167128"/>
                  </a:lnTo>
                  <a:lnTo>
                    <a:pt x="3441192" y="2186851"/>
                  </a:lnTo>
                  <a:lnTo>
                    <a:pt x="3440430" y="2186940"/>
                  </a:lnTo>
                  <a:lnTo>
                    <a:pt x="3431286" y="2188464"/>
                  </a:lnTo>
                  <a:lnTo>
                    <a:pt x="3435096" y="2196084"/>
                  </a:lnTo>
                  <a:lnTo>
                    <a:pt x="3449358" y="2230463"/>
                  </a:lnTo>
                  <a:lnTo>
                    <a:pt x="2863177" y="2479840"/>
                  </a:lnTo>
                  <a:lnTo>
                    <a:pt x="58674" y="1285798"/>
                  </a:lnTo>
                  <a:lnTo>
                    <a:pt x="58674" y="0"/>
                  </a:lnTo>
                  <a:lnTo>
                    <a:pt x="45720" y="0"/>
                  </a:lnTo>
                  <a:lnTo>
                    <a:pt x="45720" y="1280287"/>
                  </a:lnTo>
                  <a:lnTo>
                    <a:pt x="11430" y="1265682"/>
                  </a:lnTo>
                  <a:lnTo>
                    <a:pt x="5334" y="1263396"/>
                  </a:lnTo>
                  <a:lnTo>
                    <a:pt x="0" y="1275588"/>
                  </a:lnTo>
                  <a:lnTo>
                    <a:pt x="6096" y="1277874"/>
                  </a:lnTo>
                  <a:lnTo>
                    <a:pt x="45720" y="1294752"/>
                  </a:lnTo>
                  <a:lnTo>
                    <a:pt x="45720" y="1370076"/>
                  </a:lnTo>
                  <a:lnTo>
                    <a:pt x="45720" y="1376184"/>
                  </a:lnTo>
                  <a:lnTo>
                    <a:pt x="58674" y="1376184"/>
                  </a:lnTo>
                  <a:lnTo>
                    <a:pt x="58674" y="1370076"/>
                  </a:lnTo>
                  <a:lnTo>
                    <a:pt x="58674" y="1300264"/>
                  </a:lnTo>
                  <a:lnTo>
                    <a:pt x="2846184" y="2487066"/>
                  </a:lnTo>
                  <a:lnTo>
                    <a:pt x="2586228" y="2597658"/>
                  </a:lnTo>
                  <a:lnTo>
                    <a:pt x="2580132" y="2599944"/>
                  </a:lnTo>
                  <a:lnTo>
                    <a:pt x="2585466" y="2612136"/>
                  </a:lnTo>
                  <a:lnTo>
                    <a:pt x="2591562" y="2609850"/>
                  </a:lnTo>
                  <a:lnTo>
                    <a:pt x="2863177" y="2494305"/>
                  </a:lnTo>
                  <a:lnTo>
                    <a:pt x="2982468" y="2545080"/>
                  </a:lnTo>
                  <a:lnTo>
                    <a:pt x="2982811" y="2545219"/>
                  </a:lnTo>
                  <a:lnTo>
                    <a:pt x="2967990" y="2579370"/>
                  </a:lnTo>
                  <a:lnTo>
                    <a:pt x="2964180" y="2586990"/>
                  </a:lnTo>
                  <a:lnTo>
                    <a:pt x="2973324" y="2588514"/>
                  </a:lnTo>
                  <a:lnTo>
                    <a:pt x="3131820" y="2608326"/>
                  </a:lnTo>
                  <a:lnTo>
                    <a:pt x="3132582" y="2608415"/>
                  </a:lnTo>
                  <a:lnTo>
                    <a:pt x="3153156" y="2610612"/>
                  </a:lnTo>
                  <a:lnTo>
                    <a:pt x="3136392" y="2596896"/>
                  </a:lnTo>
                  <a:lnTo>
                    <a:pt x="3012186" y="2496312"/>
                  </a:lnTo>
                  <a:lnTo>
                    <a:pt x="3005328" y="2490978"/>
                  </a:lnTo>
                  <a:lnTo>
                    <a:pt x="3002280" y="2498598"/>
                  </a:lnTo>
                  <a:lnTo>
                    <a:pt x="2988005" y="2532977"/>
                  </a:lnTo>
                  <a:lnTo>
                    <a:pt x="2987802" y="2532888"/>
                  </a:lnTo>
                  <a:lnTo>
                    <a:pt x="2880169" y="2487079"/>
                  </a:lnTo>
                  <a:lnTo>
                    <a:pt x="3454565" y="2242718"/>
                  </a:lnTo>
                  <a:lnTo>
                    <a:pt x="3469386" y="2276856"/>
                  </a:lnTo>
                  <a:lnTo>
                    <a:pt x="3472434" y="2284476"/>
                  </a:lnTo>
                  <a:lnTo>
                    <a:pt x="3479292" y="2279142"/>
                  </a:lnTo>
                  <a:lnTo>
                    <a:pt x="3603498" y="2178558"/>
                  </a:lnTo>
                  <a:lnTo>
                    <a:pt x="3620262" y="2164842"/>
                  </a:lnTo>
                  <a:close/>
                </a:path>
              </a:pathLst>
            </a:custGeom>
            <a:solidFill>
              <a:srgbClr val="000000"/>
            </a:solidFill>
          </p:spPr>
          <p:txBody>
            <a:bodyPr wrap="square" lIns="0" tIns="0" rIns="0" bIns="0" rtlCol="0"/>
            <a:lstStyle/>
            <a:p>
              <a:endParaRPr sz="100"/>
            </a:p>
          </p:txBody>
        </p:sp>
      </p:grpSp>
      <p:sp>
        <p:nvSpPr>
          <p:cNvPr id="24" name="object 24"/>
          <p:cNvSpPr txBox="1"/>
          <p:nvPr/>
        </p:nvSpPr>
        <p:spPr>
          <a:xfrm>
            <a:off x="2039556" y="2274984"/>
            <a:ext cx="226695" cy="476026"/>
          </a:xfrm>
          <a:prstGeom prst="rect">
            <a:avLst/>
          </a:prstGeom>
        </p:spPr>
        <p:txBody>
          <a:bodyPr vert="vert270" wrap="square" lIns="0" tIns="0" rIns="0" bIns="0" rtlCol="0">
            <a:spAutoFit/>
          </a:bodyPr>
          <a:lstStyle/>
          <a:p>
            <a:pPr marL="12700">
              <a:lnSpc>
                <a:spcPts val="1770"/>
              </a:lnSpc>
            </a:pPr>
            <a:r>
              <a:rPr sz="1360" spc="-10" dirty="0">
                <a:latin typeface="Times New Roman" panose="02020603050405020304"/>
                <a:cs typeface="Times New Roman" panose="02020603050405020304"/>
              </a:rPr>
              <a:t>Power</a:t>
            </a:r>
            <a:endParaRPr sz="1360">
              <a:latin typeface="Times New Roman" panose="02020603050405020304"/>
              <a:cs typeface="Times New Roman" panose="02020603050405020304"/>
            </a:endParaRPr>
          </a:p>
        </p:txBody>
      </p:sp>
      <p:sp>
        <p:nvSpPr>
          <p:cNvPr id="25" name="object 25"/>
          <p:cNvSpPr txBox="1"/>
          <p:nvPr/>
        </p:nvSpPr>
        <p:spPr>
          <a:xfrm>
            <a:off x="5102569" y="2132319"/>
            <a:ext cx="1043108" cy="849630"/>
          </a:xfrm>
          <a:prstGeom prst="rect">
            <a:avLst/>
          </a:prstGeom>
        </p:spPr>
        <p:txBody>
          <a:bodyPr vert="horz" wrap="square" lIns="0" tIns="50714" rIns="0" bIns="0" rtlCol="0">
            <a:spAutoFit/>
          </a:bodyPr>
          <a:lstStyle/>
          <a:p>
            <a:pPr marL="12700">
              <a:lnSpc>
                <a:spcPct val="100000"/>
              </a:lnSpc>
              <a:spcBef>
                <a:spcPts val="440"/>
              </a:spcBef>
            </a:pPr>
            <a:r>
              <a:rPr sz="1635" dirty="0">
                <a:latin typeface="Arial MT"/>
                <a:cs typeface="Arial MT"/>
              </a:rPr>
              <a:t>user</a:t>
            </a:r>
            <a:r>
              <a:rPr sz="1635" spc="-35" dirty="0">
                <a:latin typeface="Arial MT"/>
                <a:cs typeface="Arial MT"/>
              </a:rPr>
              <a:t> </a:t>
            </a:r>
            <a:r>
              <a:rPr sz="1635" spc="-50" dirty="0">
                <a:latin typeface="Arial MT"/>
                <a:cs typeface="Arial MT"/>
              </a:rPr>
              <a:t>2</a:t>
            </a:r>
            <a:endParaRPr sz="1635">
              <a:latin typeface="Arial MT"/>
              <a:cs typeface="Arial MT"/>
            </a:endParaRPr>
          </a:p>
          <a:p>
            <a:pPr marL="500380">
              <a:lnSpc>
                <a:spcPct val="100000"/>
              </a:lnSpc>
              <a:spcBef>
                <a:spcPts val="340"/>
              </a:spcBef>
            </a:pPr>
            <a:r>
              <a:rPr sz="1635" dirty="0">
                <a:latin typeface="Arial MT"/>
                <a:cs typeface="Arial MT"/>
              </a:rPr>
              <a:t>user</a:t>
            </a:r>
            <a:r>
              <a:rPr sz="1635" spc="-35" dirty="0">
                <a:latin typeface="Arial MT"/>
                <a:cs typeface="Arial MT"/>
              </a:rPr>
              <a:t> </a:t>
            </a:r>
            <a:r>
              <a:rPr sz="1635" spc="-50" dirty="0">
                <a:latin typeface="Arial MT"/>
                <a:cs typeface="Arial MT"/>
              </a:rPr>
              <a:t>1</a:t>
            </a:r>
            <a:endParaRPr sz="1635">
              <a:latin typeface="Arial MT"/>
              <a:cs typeface="Arial MT"/>
            </a:endParaRPr>
          </a:p>
        </p:txBody>
      </p:sp>
      <p:sp>
        <p:nvSpPr>
          <p:cNvPr id="26" name="object 26"/>
          <p:cNvSpPr txBox="1"/>
          <p:nvPr/>
        </p:nvSpPr>
        <p:spPr>
          <a:xfrm>
            <a:off x="3337706" y="1500244"/>
            <a:ext cx="1188912" cy="820420"/>
          </a:xfrm>
          <a:prstGeom prst="rect">
            <a:avLst/>
          </a:prstGeom>
        </p:spPr>
        <p:txBody>
          <a:bodyPr vert="horz" wrap="square" lIns="0" tIns="36883" rIns="0" bIns="0" rtlCol="0">
            <a:spAutoFit/>
          </a:bodyPr>
          <a:lstStyle/>
          <a:p>
            <a:pPr marL="12700">
              <a:lnSpc>
                <a:spcPct val="100000"/>
              </a:lnSpc>
              <a:spcBef>
                <a:spcPts val="320"/>
              </a:spcBef>
            </a:pPr>
            <a:r>
              <a:rPr sz="1635" dirty="0">
                <a:latin typeface="Arial MT"/>
                <a:cs typeface="Arial MT"/>
              </a:rPr>
              <a:t>user</a:t>
            </a:r>
            <a:r>
              <a:rPr sz="1635" spc="-35" dirty="0">
                <a:latin typeface="Arial MT"/>
                <a:cs typeface="Arial MT"/>
              </a:rPr>
              <a:t> </a:t>
            </a:r>
            <a:r>
              <a:rPr sz="1635" spc="-50" dirty="0">
                <a:latin typeface="Arial MT"/>
                <a:cs typeface="Arial MT"/>
              </a:rPr>
              <a:t>1</a:t>
            </a:r>
            <a:endParaRPr sz="1635">
              <a:latin typeface="Arial MT"/>
              <a:cs typeface="Arial MT"/>
            </a:endParaRPr>
          </a:p>
          <a:p>
            <a:pPr marL="623570">
              <a:lnSpc>
                <a:spcPct val="100000"/>
              </a:lnSpc>
              <a:spcBef>
                <a:spcPts val="220"/>
              </a:spcBef>
            </a:pPr>
            <a:r>
              <a:rPr sz="1635" dirty="0">
                <a:latin typeface="Arial MT"/>
                <a:cs typeface="Arial MT"/>
              </a:rPr>
              <a:t>user</a:t>
            </a:r>
            <a:r>
              <a:rPr sz="1635" spc="-35" dirty="0">
                <a:latin typeface="Arial MT"/>
                <a:cs typeface="Arial MT"/>
              </a:rPr>
              <a:t> </a:t>
            </a:r>
            <a:r>
              <a:rPr sz="1635" spc="-50" dirty="0">
                <a:latin typeface="Arial MT"/>
                <a:cs typeface="Arial MT"/>
              </a:rPr>
              <a:t>N</a:t>
            </a:r>
            <a:endParaRPr sz="1635">
              <a:latin typeface="Arial MT"/>
              <a:cs typeface="Arial MT"/>
            </a:endParaRPr>
          </a:p>
        </p:txBody>
      </p:sp>
      <p:grpSp>
        <p:nvGrpSpPr>
          <p:cNvPr id="27" name="object 27"/>
          <p:cNvGrpSpPr/>
          <p:nvPr/>
        </p:nvGrpSpPr>
        <p:grpSpPr>
          <a:xfrm>
            <a:off x="2298062" y="1774551"/>
            <a:ext cx="3201937" cy="2565699"/>
            <a:chOff x="895235" y="1955292"/>
            <a:chExt cx="3528060" cy="2827020"/>
          </a:xfrm>
        </p:grpSpPr>
        <p:pic>
          <p:nvPicPr>
            <p:cNvPr id="28" name="object 28"/>
            <p:cNvPicPr/>
            <p:nvPr/>
          </p:nvPicPr>
          <p:blipFill>
            <a:blip r:embed="rId2" cstate="print"/>
            <a:stretch>
              <a:fillRect/>
            </a:stretch>
          </p:blipFill>
          <p:spPr>
            <a:xfrm>
              <a:off x="3783215" y="3118104"/>
              <a:ext cx="186689" cy="131825"/>
            </a:xfrm>
            <a:prstGeom prst="rect">
              <a:avLst/>
            </a:prstGeom>
          </p:spPr>
        </p:pic>
        <p:sp>
          <p:nvSpPr>
            <p:cNvPr id="29" name="object 29"/>
            <p:cNvSpPr/>
            <p:nvPr/>
          </p:nvSpPr>
          <p:spPr>
            <a:xfrm>
              <a:off x="3942473" y="2907791"/>
              <a:ext cx="481330" cy="262255"/>
            </a:xfrm>
            <a:custGeom>
              <a:avLst/>
              <a:gdLst/>
              <a:ahLst/>
              <a:cxnLst/>
              <a:rect l="l" t="t" r="r" b="b"/>
              <a:pathLst>
                <a:path w="481329" h="262255">
                  <a:moveTo>
                    <a:pt x="480822" y="11430"/>
                  </a:moveTo>
                  <a:lnTo>
                    <a:pt x="474726" y="0"/>
                  </a:lnTo>
                  <a:lnTo>
                    <a:pt x="469392" y="3048"/>
                  </a:lnTo>
                  <a:lnTo>
                    <a:pt x="0" y="250698"/>
                  </a:lnTo>
                  <a:lnTo>
                    <a:pt x="6096" y="262128"/>
                  </a:lnTo>
                  <a:lnTo>
                    <a:pt x="475488" y="14478"/>
                  </a:lnTo>
                  <a:lnTo>
                    <a:pt x="480822" y="11430"/>
                  </a:lnTo>
                  <a:close/>
                </a:path>
              </a:pathLst>
            </a:custGeom>
            <a:solidFill>
              <a:srgbClr val="000000"/>
            </a:solidFill>
          </p:spPr>
          <p:txBody>
            <a:bodyPr wrap="square" lIns="0" tIns="0" rIns="0" bIns="0" rtlCol="0"/>
            <a:lstStyle/>
            <a:p>
              <a:endParaRPr sz="100"/>
            </a:p>
          </p:txBody>
        </p:sp>
        <p:pic>
          <p:nvPicPr>
            <p:cNvPr id="30" name="object 30"/>
            <p:cNvPicPr/>
            <p:nvPr/>
          </p:nvPicPr>
          <p:blipFill>
            <a:blip r:embed="rId3" cstate="print"/>
            <a:stretch>
              <a:fillRect/>
            </a:stretch>
          </p:blipFill>
          <p:spPr>
            <a:xfrm>
              <a:off x="3377831" y="2924556"/>
              <a:ext cx="180593" cy="146303"/>
            </a:xfrm>
            <a:prstGeom prst="rect">
              <a:avLst/>
            </a:prstGeom>
          </p:spPr>
        </p:pic>
        <p:sp>
          <p:nvSpPr>
            <p:cNvPr id="31" name="object 31"/>
            <p:cNvSpPr/>
            <p:nvPr/>
          </p:nvSpPr>
          <p:spPr>
            <a:xfrm>
              <a:off x="3526421" y="2657093"/>
              <a:ext cx="456565" cy="316230"/>
            </a:xfrm>
            <a:custGeom>
              <a:avLst/>
              <a:gdLst/>
              <a:ahLst/>
              <a:cxnLst/>
              <a:rect l="l" t="t" r="r" b="b"/>
              <a:pathLst>
                <a:path w="456564" h="316230">
                  <a:moveTo>
                    <a:pt x="456438" y="10668"/>
                  </a:moveTo>
                  <a:lnTo>
                    <a:pt x="448818" y="0"/>
                  </a:lnTo>
                  <a:lnTo>
                    <a:pt x="443484" y="3810"/>
                  </a:lnTo>
                  <a:lnTo>
                    <a:pt x="0" y="305562"/>
                  </a:lnTo>
                  <a:lnTo>
                    <a:pt x="7620" y="316230"/>
                  </a:lnTo>
                  <a:lnTo>
                    <a:pt x="451104" y="14478"/>
                  </a:lnTo>
                  <a:lnTo>
                    <a:pt x="456438" y="10668"/>
                  </a:lnTo>
                  <a:close/>
                </a:path>
              </a:pathLst>
            </a:custGeom>
            <a:solidFill>
              <a:srgbClr val="000000"/>
            </a:solidFill>
          </p:spPr>
          <p:txBody>
            <a:bodyPr wrap="square" lIns="0" tIns="0" rIns="0" bIns="0" rtlCol="0"/>
            <a:lstStyle/>
            <a:p>
              <a:endParaRPr sz="100"/>
            </a:p>
          </p:txBody>
        </p:sp>
        <p:pic>
          <p:nvPicPr>
            <p:cNvPr id="32" name="object 32"/>
            <p:cNvPicPr/>
            <p:nvPr/>
          </p:nvPicPr>
          <p:blipFill>
            <a:blip r:embed="rId4" cstate="print"/>
            <a:stretch>
              <a:fillRect/>
            </a:stretch>
          </p:blipFill>
          <p:spPr>
            <a:xfrm>
              <a:off x="1890407" y="2343150"/>
              <a:ext cx="188975" cy="108966"/>
            </a:xfrm>
            <a:prstGeom prst="rect">
              <a:avLst/>
            </a:prstGeom>
          </p:spPr>
        </p:pic>
        <p:sp>
          <p:nvSpPr>
            <p:cNvPr id="33" name="object 33"/>
            <p:cNvSpPr/>
            <p:nvPr/>
          </p:nvSpPr>
          <p:spPr>
            <a:xfrm>
              <a:off x="2061857" y="2205989"/>
              <a:ext cx="539750" cy="193675"/>
            </a:xfrm>
            <a:custGeom>
              <a:avLst/>
              <a:gdLst/>
              <a:ahLst/>
              <a:cxnLst/>
              <a:rect l="l" t="t" r="r" b="b"/>
              <a:pathLst>
                <a:path w="539750" h="193675">
                  <a:moveTo>
                    <a:pt x="539496" y="12192"/>
                  </a:moveTo>
                  <a:lnTo>
                    <a:pt x="535686" y="0"/>
                  </a:lnTo>
                  <a:lnTo>
                    <a:pt x="529590" y="1524"/>
                  </a:lnTo>
                  <a:lnTo>
                    <a:pt x="0" y="181356"/>
                  </a:lnTo>
                  <a:lnTo>
                    <a:pt x="3810" y="193548"/>
                  </a:lnTo>
                  <a:lnTo>
                    <a:pt x="533400" y="13716"/>
                  </a:lnTo>
                  <a:lnTo>
                    <a:pt x="539496" y="12192"/>
                  </a:lnTo>
                  <a:close/>
                </a:path>
              </a:pathLst>
            </a:custGeom>
            <a:solidFill>
              <a:srgbClr val="000000"/>
            </a:solidFill>
          </p:spPr>
          <p:txBody>
            <a:bodyPr wrap="square" lIns="0" tIns="0" rIns="0" bIns="0" rtlCol="0"/>
            <a:lstStyle/>
            <a:p>
              <a:endParaRPr sz="100"/>
            </a:p>
          </p:txBody>
        </p:sp>
        <p:pic>
          <p:nvPicPr>
            <p:cNvPr id="34" name="object 34"/>
            <p:cNvPicPr/>
            <p:nvPr/>
          </p:nvPicPr>
          <p:blipFill>
            <a:blip r:embed="rId5" cstate="print"/>
            <a:stretch>
              <a:fillRect/>
            </a:stretch>
          </p:blipFill>
          <p:spPr>
            <a:xfrm>
              <a:off x="1485023" y="2128266"/>
              <a:ext cx="182117" cy="145541"/>
            </a:xfrm>
            <a:prstGeom prst="rect">
              <a:avLst/>
            </a:prstGeom>
          </p:spPr>
        </p:pic>
        <p:sp>
          <p:nvSpPr>
            <p:cNvPr id="35" name="object 35"/>
            <p:cNvSpPr/>
            <p:nvPr/>
          </p:nvSpPr>
          <p:spPr>
            <a:xfrm>
              <a:off x="895235" y="1955291"/>
              <a:ext cx="2925445" cy="2827020"/>
            </a:xfrm>
            <a:custGeom>
              <a:avLst/>
              <a:gdLst/>
              <a:ahLst/>
              <a:cxnLst/>
              <a:rect l="l" t="t" r="r" b="b"/>
              <a:pathLst>
                <a:path w="2925445" h="2827020">
                  <a:moveTo>
                    <a:pt x="372618" y="1915591"/>
                  </a:moveTo>
                  <a:lnTo>
                    <a:pt x="352044" y="1913382"/>
                  </a:lnTo>
                  <a:lnTo>
                    <a:pt x="368808" y="1927098"/>
                  </a:lnTo>
                  <a:lnTo>
                    <a:pt x="372618" y="1930184"/>
                  </a:lnTo>
                  <a:lnTo>
                    <a:pt x="372618" y="1928622"/>
                  </a:lnTo>
                  <a:lnTo>
                    <a:pt x="372618" y="1915591"/>
                  </a:lnTo>
                  <a:close/>
                </a:path>
                <a:path w="2925445" h="2827020">
                  <a:moveTo>
                    <a:pt x="1063752" y="10668"/>
                  </a:moveTo>
                  <a:lnTo>
                    <a:pt x="1056894" y="0"/>
                  </a:lnTo>
                  <a:lnTo>
                    <a:pt x="1051560" y="3048"/>
                  </a:lnTo>
                  <a:lnTo>
                    <a:pt x="739902" y="211074"/>
                  </a:lnTo>
                  <a:lnTo>
                    <a:pt x="746760" y="221742"/>
                  </a:lnTo>
                  <a:lnTo>
                    <a:pt x="1058418" y="13716"/>
                  </a:lnTo>
                  <a:lnTo>
                    <a:pt x="1063752" y="10668"/>
                  </a:lnTo>
                  <a:close/>
                </a:path>
                <a:path w="2925445" h="2827020">
                  <a:moveTo>
                    <a:pt x="2503932" y="2827020"/>
                  </a:moveTo>
                  <a:lnTo>
                    <a:pt x="2487168" y="2813304"/>
                  </a:lnTo>
                  <a:lnTo>
                    <a:pt x="2362962" y="2712720"/>
                  </a:lnTo>
                  <a:lnTo>
                    <a:pt x="2356866" y="2707386"/>
                  </a:lnTo>
                  <a:lnTo>
                    <a:pt x="2353056" y="2715006"/>
                  </a:lnTo>
                  <a:lnTo>
                    <a:pt x="2339009" y="2749473"/>
                  </a:lnTo>
                  <a:lnTo>
                    <a:pt x="2338578" y="2749296"/>
                  </a:lnTo>
                  <a:lnTo>
                    <a:pt x="523494" y="1978914"/>
                  </a:lnTo>
                  <a:lnTo>
                    <a:pt x="523036" y="1978748"/>
                  </a:lnTo>
                  <a:lnTo>
                    <a:pt x="537210" y="1944624"/>
                  </a:lnTo>
                  <a:lnTo>
                    <a:pt x="541020" y="1937004"/>
                  </a:lnTo>
                  <a:lnTo>
                    <a:pt x="531876" y="1935480"/>
                  </a:lnTo>
                  <a:lnTo>
                    <a:pt x="373380" y="1915668"/>
                  </a:lnTo>
                  <a:lnTo>
                    <a:pt x="373380" y="1922526"/>
                  </a:lnTo>
                  <a:lnTo>
                    <a:pt x="373380" y="1928723"/>
                  </a:lnTo>
                  <a:lnTo>
                    <a:pt x="373380" y="1930806"/>
                  </a:lnTo>
                  <a:lnTo>
                    <a:pt x="491490" y="2026450"/>
                  </a:lnTo>
                  <a:lnTo>
                    <a:pt x="493014" y="2027682"/>
                  </a:lnTo>
                  <a:lnTo>
                    <a:pt x="499110" y="2033016"/>
                  </a:lnTo>
                  <a:lnTo>
                    <a:pt x="501396" y="2028444"/>
                  </a:lnTo>
                  <a:lnTo>
                    <a:pt x="502920" y="2025396"/>
                  </a:lnTo>
                  <a:lnTo>
                    <a:pt x="517842" y="1990991"/>
                  </a:lnTo>
                  <a:lnTo>
                    <a:pt x="518160" y="1991106"/>
                  </a:lnTo>
                  <a:lnTo>
                    <a:pt x="2333244" y="2761488"/>
                  </a:lnTo>
                  <a:lnTo>
                    <a:pt x="2333866" y="2761729"/>
                  </a:lnTo>
                  <a:lnTo>
                    <a:pt x="2318766" y="2796540"/>
                  </a:lnTo>
                  <a:lnTo>
                    <a:pt x="2314956" y="2804160"/>
                  </a:lnTo>
                  <a:lnTo>
                    <a:pt x="2324100" y="2805684"/>
                  </a:lnTo>
                  <a:lnTo>
                    <a:pt x="2482596" y="2824734"/>
                  </a:lnTo>
                  <a:lnTo>
                    <a:pt x="2483358" y="2824823"/>
                  </a:lnTo>
                  <a:lnTo>
                    <a:pt x="2503932" y="2827020"/>
                  </a:lnTo>
                  <a:close/>
                </a:path>
                <a:path w="2925445" h="2827020">
                  <a:moveTo>
                    <a:pt x="2925318" y="1386840"/>
                  </a:moveTo>
                  <a:lnTo>
                    <a:pt x="2921508" y="1385316"/>
                  </a:lnTo>
                  <a:lnTo>
                    <a:pt x="184404" y="225552"/>
                  </a:lnTo>
                  <a:lnTo>
                    <a:pt x="182029" y="224078"/>
                  </a:lnTo>
                  <a:lnTo>
                    <a:pt x="178308" y="226314"/>
                  </a:lnTo>
                  <a:lnTo>
                    <a:pt x="86106" y="285750"/>
                  </a:lnTo>
                  <a:lnTo>
                    <a:pt x="83820" y="287274"/>
                  </a:lnTo>
                  <a:lnTo>
                    <a:pt x="83058" y="289560"/>
                  </a:lnTo>
                  <a:lnTo>
                    <a:pt x="56388" y="398526"/>
                  </a:lnTo>
                  <a:lnTo>
                    <a:pt x="56388" y="400050"/>
                  </a:lnTo>
                  <a:lnTo>
                    <a:pt x="56388" y="513588"/>
                  </a:lnTo>
                  <a:lnTo>
                    <a:pt x="50292" y="746760"/>
                  </a:lnTo>
                  <a:lnTo>
                    <a:pt x="44970" y="1368564"/>
                  </a:lnTo>
                  <a:lnTo>
                    <a:pt x="1524" y="1546860"/>
                  </a:lnTo>
                  <a:lnTo>
                    <a:pt x="0" y="1552956"/>
                  </a:lnTo>
                  <a:lnTo>
                    <a:pt x="12954" y="1556004"/>
                  </a:lnTo>
                  <a:lnTo>
                    <a:pt x="14478" y="1549908"/>
                  </a:lnTo>
                  <a:lnTo>
                    <a:pt x="57912" y="1371600"/>
                  </a:lnTo>
                  <a:lnTo>
                    <a:pt x="63246" y="746760"/>
                  </a:lnTo>
                  <a:lnTo>
                    <a:pt x="69342" y="513588"/>
                  </a:lnTo>
                  <a:lnTo>
                    <a:pt x="69342" y="401574"/>
                  </a:lnTo>
                  <a:lnTo>
                    <a:pt x="95465" y="294805"/>
                  </a:lnTo>
                  <a:lnTo>
                    <a:pt x="96012" y="294462"/>
                  </a:lnTo>
                  <a:lnTo>
                    <a:pt x="182029" y="239001"/>
                  </a:lnTo>
                  <a:lnTo>
                    <a:pt x="185153" y="240334"/>
                  </a:lnTo>
                  <a:lnTo>
                    <a:pt x="2912249" y="1395857"/>
                  </a:lnTo>
                  <a:lnTo>
                    <a:pt x="2879598" y="2670810"/>
                  </a:lnTo>
                  <a:lnTo>
                    <a:pt x="2879598" y="2676906"/>
                  </a:lnTo>
                  <a:lnTo>
                    <a:pt x="2892552" y="2676906"/>
                  </a:lnTo>
                  <a:lnTo>
                    <a:pt x="2892552" y="2670810"/>
                  </a:lnTo>
                  <a:lnTo>
                    <a:pt x="2925318" y="1391412"/>
                  </a:lnTo>
                  <a:lnTo>
                    <a:pt x="2925318" y="1386840"/>
                  </a:lnTo>
                  <a:close/>
                </a:path>
              </a:pathLst>
            </a:custGeom>
            <a:solidFill>
              <a:srgbClr val="000000"/>
            </a:solidFill>
          </p:spPr>
          <p:txBody>
            <a:bodyPr wrap="square" lIns="0" tIns="0" rIns="0" bIns="0" rtlCol="0"/>
            <a:lstStyle/>
            <a:p>
              <a:endParaRPr sz="100"/>
            </a:p>
          </p:txBody>
        </p:sp>
        <p:sp>
          <p:nvSpPr>
            <p:cNvPr id="36" name="object 36"/>
            <p:cNvSpPr/>
            <p:nvPr/>
          </p:nvSpPr>
          <p:spPr>
            <a:xfrm>
              <a:off x="3656723" y="3341370"/>
              <a:ext cx="460375" cy="1333500"/>
            </a:xfrm>
            <a:custGeom>
              <a:avLst/>
              <a:gdLst/>
              <a:ahLst/>
              <a:cxnLst/>
              <a:rect l="l" t="t" r="r" b="b"/>
              <a:pathLst>
                <a:path w="460375" h="1333500">
                  <a:moveTo>
                    <a:pt x="460248" y="1143762"/>
                  </a:moveTo>
                  <a:lnTo>
                    <a:pt x="422910" y="1100327"/>
                  </a:lnTo>
                  <a:lnTo>
                    <a:pt x="395478" y="1056893"/>
                  </a:lnTo>
                  <a:lnTo>
                    <a:pt x="379475" y="992124"/>
                  </a:lnTo>
                  <a:lnTo>
                    <a:pt x="341375" y="758951"/>
                  </a:lnTo>
                  <a:lnTo>
                    <a:pt x="303275" y="428243"/>
                  </a:lnTo>
                  <a:lnTo>
                    <a:pt x="259842" y="102869"/>
                  </a:lnTo>
                  <a:lnTo>
                    <a:pt x="211074" y="16001"/>
                  </a:lnTo>
                  <a:lnTo>
                    <a:pt x="172974" y="0"/>
                  </a:lnTo>
                  <a:lnTo>
                    <a:pt x="102870" y="32765"/>
                  </a:lnTo>
                  <a:lnTo>
                    <a:pt x="75437" y="113537"/>
                  </a:lnTo>
                  <a:lnTo>
                    <a:pt x="59436" y="222503"/>
                  </a:lnTo>
                  <a:lnTo>
                    <a:pt x="64770" y="553212"/>
                  </a:lnTo>
                  <a:lnTo>
                    <a:pt x="59436" y="748283"/>
                  </a:lnTo>
                  <a:lnTo>
                    <a:pt x="64770" y="959357"/>
                  </a:lnTo>
                  <a:lnTo>
                    <a:pt x="59436" y="1084326"/>
                  </a:lnTo>
                  <a:lnTo>
                    <a:pt x="0" y="1333500"/>
                  </a:lnTo>
                  <a:lnTo>
                    <a:pt x="460248" y="1143762"/>
                  </a:lnTo>
                  <a:close/>
                </a:path>
              </a:pathLst>
            </a:custGeom>
            <a:solidFill>
              <a:srgbClr val="B3B3B3"/>
            </a:solidFill>
          </p:spPr>
          <p:txBody>
            <a:bodyPr wrap="square" lIns="0" tIns="0" rIns="0" bIns="0" rtlCol="0"/>
            <a:lstStyle/>
            <a:p>
              <a:endParaRPr sz="100"/>
            </a:p>
          </p:txBody>
        </p:sp>
        <p:sp>
          <p:nvSpPr>
            <p:cNvPr id="37" name="object 37"/>
            <p:cNvSpPr/>
            <p:nvPr/>
          </p:nvSpPr>
          <p:spPr>
            <a:xfrm>
              <a:off x="3649103" y="3334511"/>
              <a:ext cx="410209" cy="1348105"/>
            </a:xfrm>
            <a:custGeom>
              <a:avLst/>
              <a:gdLst/>
              <a:ahLst/>
              <a:cxnLst/>
              <a:rect l="l" t="t" r="r" b="b"/>
              <a:pathLst>
                <a:path w="410210" h="1348104">
                  <a:moveTo>
                    <a:pt x="393827" y="997267"/>
                  </a:moveTo>
                  <a:lnTo>
                    <a:pt x="393585" y="995972"/>
                  </a:lnTo>
                  <a:lnTo>
                    <a:pt x="393827" y="997483"/>
                  </a:lnTo>
                  <a:lnTo>
                    <a:pt x="393827" y="997267"/>
                  </a:lnTo>
                  <a:close/>
                </a:path>
                <a:path w="410210" h="1348104">
                  <a:moveTo>
                    <a:pt x="409956" y="1062228"/>
                  </a:moveTo>
                  <a:lnTo>
                    <a:pt x="393827" y="997483"/>
                  </a:lnTo>
                  <a:lnTo>
                    <a:pt x="355854" y="765048"/>
                  </a:lnTo>
                  <a:lnTo>
                    <a:pt x="317754" y="434340"/>
                  </a:lnTo>
                  <a:lnTo>
                    <a:pt x="274320" y="108966"/>
                  </a:lnTo>
                  <a:lnTo>
                    <a:pt x="274320" y="107442"/>
                  </a:lnTo>
                  <a:lnTo>
                    <a:pt x="273558" y="106680"/>
                  </a:lnTo>
                  <a:lnTo>
                    <a:pt x="224790" y="19812"/>
                  </a:lnTo>
                  <a:lnTo>
                    <a:pt x="223266" y="17526"/>
                  </a:lnTo>
                  <a:lnTo>
                    <a:pt x="221742" y="16764"/>
                  </a:lnTo>
                  <a:lnTo>
                    <a:pt x="183642" y="762"/>
                  </a:lnTo>
                  <a:lnTo>
                    <a:pt x="182118" y="0"/>
                  </a:lnTo>
                  <a:lnTo>
                    <a:pt x="178308" y="1524"/>
                  </a:lnTo>
                  <a:lnTo>
                    <a:pt x="108204" y="34290"/>
                  </a:lnTo>
                  <a:lnTo>
                    <a:pt x="105156" y="35814"/>
                  </a:lnTo>
                  <a:lnTo>
                    <a:pt x="76962" y="118872"/>
                  </a:lnTo>
                  <a:lnTo>
                    <a:pt x="76962" y="119634"/>
                  </a:lnTo>
                  <a:lnTo>
                    <a:pt x="60960" y="228600"/>
                  </a:lnTo>
                  <a:lnTo>
                    <a:pt x="66294" y="560070"/>
                  </a:lnTo>
                  <a:lnTo>
                    <a:pt x="60960" y="755142"/>
                  </a:lnTo>
                  <a:lnTo>
                    <a:pt x="66294" y="966216"/>
                  </a:lnTo>
                  <a:lnTo>
                    <a:pt x="61023" y="1089672"/>
                  </a:lnTo>
                  <a:lnTo>
                    <a:pt x="60960" y="1091184"/>
                  </a:lnTo>
                  <a:lnTo>
                    <a:pt x="60960" y="1089660"/>
                  </a:lnTo>
                  <a:lnTo>
                    <a:pt x="1524" y="1338834"/>
                  </a:lnTo>
                  <a:lnTo>
                    <a:pt x="0" y="1344930"/>
                  </a:lnTo>
                  <a:lnTo>
                    <a:pt x="12954" y="1347978"/>
                  </a:lnTo>
                  <a:lnTo>
                    <a:pt x="14478" y="1341882"/>
                  </a:lnTo>
                  <a:lnTo>
                    <a:pt x="60960" y="1147025"/>
                  </a:lnTo>
                  <a:lnTo>
                    <a:pt x="73914" y="1092708"/>
                  </a:lnTo>
                  <a:lnTo>
                    <a:pt x="73914" y="1091946"/>
                  </a:lnTo>
                  <a:lnTo>
                    <a:pt x="79248" y="966978"/>
                  </a:lnTo>
                  <a:lnTo>
                    <a:pt x="79248" y="966216"/>
                  </a:lnTo>
                  <a:lnTo>
                    <a:pt x="73914" y="755142"/>
                  </a:lnTo>
                  <a:lnTo>
                    <a:pt x="79248" y="560070"/>
                  </a:lnTo>
                  <a:lnTo>
                    <a:pt x="73914" y="230136"/>
                  </a:lnTo>
                  <a:lnTo>
                    <a:pt x="89916" y="121158"/>
                  </a:lnTo>
                  <a:lnTo>
                    <a:pt x="89674" y="121119"/>
                  </a:lnTo>
                  <a:lnTo>
                    <a:pt x="115620" y="44754"/>
                  </a:lnTo>
                  <a:lnTo>
                    <a:pt x="116586" y="44297"/>
                  </a:lnTo>
                  <a:lnTo>
                    <a:pt x="178308" y="15455"/>
                  </a:lnTo>
                  <a:lnTo>
                    <a:pt x="181114" y="14135"/>
                  </a:lnTo>
                  <a:lnTo>
                    <a:pt x="183642" y="15201"/>
                  </a:lnTo>
                  <a:lnTo>
                    <a:pt x="213360" y="27686"/>
                  </a:lnTo>
                  <a:lnTo>
                    <a:pt x="214655" y="28232"/>
                  </a:lnTo>
                  <a:lnTo>
                    <a:pt x="261366" y="111429"/>
                  </a:lnTo>
                  <a:lnTo>
                    <a:pt x="261518" y="111709"/>
                  </a:lnTo>
                  <a:lnTo>
                    <a:pt x="304800" y="435864"/>
                  </a:lnTo>
                  <a:lnTo>
                    <a:pt x="342900" y="766572"/>
                  </a:lnTo>
                  <a:lnTo>
                    <a:pt x="342900" y="767334"/>
                  </a:lnTo>
                  <a:lnTo>
                    <a:pt x="381000" y="1000506"/>
                  </a:lnTo>
                  <a:lnTo>
                    <a:pt x="393827" y="1052449"/>
                  </a:lnTo>
                  <a:lnTo>
                    <a:pt x="397002" y="1065276"/>
                  </a:lnTo>
                  <a:lnTo>
                    <a:pt x="397002" y="1066800"/>
                  </a:lnTo>
                  <a:lnTo>
                    <a:pt x="397764" y="1067562"/>
                  </a:lnTo>
                  <a:lnTo>
                    <a:pt x="409956" y="1062228"/>
                  </a:lnTo>
                  <a:close/>
                </a:path>
              </a:pathLst>
            </a:custGeom>
            <a:solidFill>
              <a:srgbClr val="000000"/>
            </a:solidFill>
          </p:spPr>
          <p:txBody>
            <a:bodyPr wrap="square" lIns="0" tIns="0" rIns="0" bIns="0" rtlCol="0"/>
            <a:lstStyle/>
            <a:p>
              <a:endParaRPr sz="100"/>
            </a:p>
          </p:txBody>
        </p:sp>
        <p:pic>
          <p:nvPicPr>
            <p:cNvPr id="38" name="object 38"/>
            <p:cNvPicPr/>
            <p:nvPr/>
          </p:nvPicPr>
          <p:blipFill>
            <a:blip r:embed="rId6" cstate="print"/>
            <a:stretch>
              <a:fillRect/>
            </a:stretch>
          </p:blipFill>
          <p:spPr>
            <a:xfrm>
              <a:off x="4046867" y="4395216"/>
              <a:ext cx="79248" cy="99060"/>
            </a:xfrm>
            <a:prstGeom prst="rect">
              <a:avLst/>
            </a:prstGeom>
          </p:spPr>
        </p:pic>
      </p:grpSp>
      <p:sp>
        <p:nvSpPr>
          <p:cNvPr id="39" name="object 39"/>
          <p:cNvSpPr txBox="1"/>
          <p:nvPr/>
        </p:nvSpPr>
        <p:spPr>
          <a:xfrm rot="1320000">
            <a:off x="3003510" y="3963045"/>
            <a:ext cx="1198363" cy="230505"/>
          </a:xfrm>
          <a:prstGeom prst="rect">
            <a:avLst/>
          </a:prstGeom>
        </p:spPr>
        <p:txBody>
          <a:bodyPr vert="horz" wrap="square" lIns="0" tIns="0" rIns="0" bIns="0" rtlCol="0">
            <a:spAutoFit/>
          </a:bodyPr>
          <a:lstStyle/>
          <a:p>
            <a:pPr>
              <a:lnSpc>
                <a:spcPts val="1800"/>
              </a:lnSpc>
            </a:pPr>
            <a:r>
              <a:rPr sz="2450" spc="-30" baseline="5000" dirty="0">
                <a:latin typeface="Arial MT"/>
                <a:cs typeface="Arial MT"/>
              </a:rPr>
              <a:t>TD</a:t>
            </a:r>
            <a:r>
              <a:rPr sz="2450" spc="-30" baseline="3000" dirty="0">
                <a:latin typeface="Arial MT"/>
                <a:cs typeface="Arial MT"/>
              </a:rPr>
              <a:t>MA</a:t>
            </a:r>
            <a:r>
              <a:rPr sz="2450" spc="-157" baseline="3000" dirty="0">
                <a:latin typeface="Arial MT"/>
                <a:cs typeface="Arial MT"/>
              </a:rPr>
              <a:t> </a:t>
            </a:r>
            <a:r>
              <a:rPr sz="2450" spc="-30" baseline="2000" dirty="0">
                <a:latin typeface="Arial MT"/>
                <a:cs typeface="Arial MT"/>
              </a:rPr>
              <a:t>fram</a:t>
            </a:r>
            <a:r>
              <a:rPr sz="1635" spc="-20" dirty="0">
                <a:latin typeface="Arial MT"/>
                <a:cs typeface="Arial MT"/>
              </a:rPr>
              <a:t>e</a:t>
            </a:r>
            <a:endParaRPr sz="1635">
              <a:latin typeface="Arial MT"/>
              <a:cs typeface="Arial MT"/>
            </a:endParaRPr>
          </a:p>
        </p:txBody>
      </p:sp>
      <p:sp>
        <p:nvSpPr>
          <p:cNvPr id="40" name="object 40"/>
          <p:cNvSpPr/>
          <p:nvPr/>
        </p:nvSpPr>
        <p:spPr>
          <a:xfrm>
            <a:off x="4026970" y="2150760"/>
            <a:ext cx="632780" cy="297372"/>
          </a:xfrm>
          <a:custGeom>
            <a:avLst/>
            <a:gdLst/>
            <a:ahLst/>
            <a:cxnLst/>
            <a:rect l="l" t="t" r="r" b="b"/>
            <a:pathLst>
              <a:path w="697229" h="327660">
                <a:moveTo>
                  <a:pt x="40386" y="13716"/>
                </a:moveTo>
                <a:lnTo>
                  <a:pt x="28956" y="8382"/>
                </a:lnTo>
                <a:lnTo>
                  <a:pt x="22860" y="5334"/>
                </a:lnTo>
                <a:lnTo>
                  <a:pt x="11430" y="0"/>
                </a:lnTo>
                <a:lnTo>
                  <a:pt x="0" y="22860"/>
                </a:lnTo>
                <a:lnTo>
                  <a:pt x="11430" y="28194"/>
                </a:lnTo>
                <a:lnTo>
                  <a:pt x="17526" y="31242"/>
                </a:lnTo>
                <a:lnTo>
                  <a:pt x="28956" y="36576"/>
                </a:lnTo>
                <a:lnTo>
                  <a:pt x="40386" y="13716"/>
                </a:lnTo>
                <a:close/>
              </a:path>
              <a:path w="697229" h="327660">
                <a:moveTo>
                  <a:pt x="105156" y="41910"/>
                </a:moveTo>
                <a:lnTo>
                  <a:pt x="93726" y="37338"/>
                </a:lnTo>
                <a:lnTo>
                  <a:pt x="82296" y="32766"/>
                </a:lnTo>
                <a:lnTo>
                  <a:pt x="70866" y="28194"/>
                </a:lnTo>
                <a:lnTo>
                  <a:pt x="61722" y="51816"/>
                </a:lnTo>
                <a:lnTo>
                  <a:pt x="73152" y="56388"/>
                </a:lnTo>
                <a:lnTo>
                  <a:pt x="84582" y="60960"/>
                </a:lnTo>
                <a:lnTo>
                  <a:pt x="96012" y="65532"/>
                </a:lnTo>
                <a:lnTo>
                  <a:pt x="105156" y="41910"/>
                </a:lnTo>
                <a:close/>
              </a:path>
              <a:path w="697229" h="327660">
                <a:moveTo>
                  <a:pt x="172212" y="72390"/>
                </a:moveTo>
                <a:lnTo>
                  <a:pt x="160782" y="67056"/>
                </a:lnTo>
                <a:lnTo>
                  <a:pt x="150114" y="61722"/>
                </a:lnTo>
                <a:lnTo>
                  <a:pt x="138684" y="56388"/>
                </a:lnTo>
                <a:lnTo>
                  <a:pt x="127254" y="79248"/>
                </a:lnTo>
                <a:lnTo>
                  <a:pt x="138684" y="84582"/>
                </a:lnTo>
                <a:lnTo>
                  <a:pt x="149352" y="89916"/>
                </a:lnTo>
                <a:lnTo>
                  <a:pt x="160782" y="95250"/>
                </a:lnTo>
                <a:lnTo>
                  <a:pt x="172212" y="72390"/>
                </a:lnTo>
                <a:close/>
              </a:path>
              <a:path w="697229" h="327660">
                <a:moveTo>
                  <a:pt x="237744" y="100584"/>
                </a:moveTo>
                <a:lnTo>
                  <a:pt x="226301" y="96012"/>
                </a:lnTo>
                <a:lnTo>
                  <a:pt x="215646" y="91440"/>
                </a:lnTo>
                <a:lnTo>
                  <a:pt x="204216" y="86868"/>
                </a:lnTo>
                <a:lnTo>
                  <a:pt x="194310" y="109728"/>
                </a:lnTo>
                <a:lnTo>
                  <a:pt x="205727" y="114300"/>
                </a:lnTo>
                <a:lnTo>
                  <a:pt x="216408" y="118872"/>
                </a:lnTo>
                <a:lnTo>
                  <a:pt x="227825" y="123444"/>
                </a:lnTo>
                <a:lnTo>
                  <a:pt x="237744" y="100584"/>
                </a:lnTo>
                <a:close/>
              </a:path>
              <a:path w="697229" h="327660">
                <a:moveTo>
                  <a:pt x="304800" y="131064"/>
                </a:moveTo>
                <a:lnTo>
                  <a:pt x="293370" y="125730"/>
                </a:lnTo>
                <a:lnTo>
                  <a:pt x="282702" y="120396"/>
                </a:lnTo>
                <a:lnTo>
                  <a:pt x="271272" y="115062"/>
                </a:lnTo>
                <a:lnTo>
                  <a:pt x="259842" y="137922"/>
                </a:lnTo>
                <a:lnTo>
                  <a:pt x="271272" y="143256"/>
                </a:lnTo>
                <a:lnTo>
                  <a:pt x="281940" y="148590"/>
                </a:lnTo>
                <a:lnTo>
                  <a:pt x="293370" y="153924"/>
                </a:lnTo>
                <a:lnTo>
                  <a:pt x="304800" y="131064"/>
                </a:lnTo>
                <a:close/>
              </a:path>
              <a:path w="697229" h="327660">
                <a:moveTo>
                  <a:pt x="370332" y="159258"/>
                </a:moveTo>
                <a:lnTo>
                  <a:pt x="358902" y="154686"/>
                </a:lnTo>
                <a:lnTo>
                  <a:pt x="348234" y="150114"/>
                </a:lnTo>
                <a:lnTo>
                  <a:pt x="336804" y="145542"/>
                </a:lnTo>
                <a:lnTo>
                  <a:pt x="326898" y="168402"/>
                </a:lnTo>
                <a:lnTo>
                  <a:pt x="338328" y="172974"/>
                </a:lnTo>
                <a:lnTo>
                  <a:pt x="348996" y="177546"/>
                </a:lnTo>
                <a:lnTo>
                  <a:pt x="360426" y="182118"/>
                </a:lnTo>
                <a:lnTo>
                  <a:pt x="370332" y="159258"/>
                </a:lnTo>
                <a:close/>
              </a:path>
              <a:path w="697229" h="327660">
                <a:moveTo>
                  <a:pt x="437388" y="189738"/>
                </a:moveTo>
                <a:lnTo>
                  <a:pt x="425958" y="184404"/>
                </a:lnTo>
                <a:lnTo>
                  <a:pt x="415290" y="179070"/>
                </a:lnTo>
                <a:lnTo>
                  <a:pt x="403860" y="173736"/>
                </a:lnTo>
                <a:lnTo>
                  <a:pt x="392430" y="196596"/>
                </a:lnTo>
                <a:lnTo>
                  <a:pt x="403860" y="201930"/>
                </a:lnTo>
                <a:lnTo>
                  <a:pt x="414528" y="207264"/>
                </a:lnTo>
                <a:lnTo>
                  <a:pt x="425958" y="212598"/>
                </a:lnTo>
                <a:lnTo>
                  <a:pt x="437388" y="189738"/>
                </a:lnTo>
                <a:close/>
              </a:path>
              <a:path w="697229" h="327660">
                <a:moveTo>
                  <a:pt x="502920" y="217932"/>
                </a:moveTo>
                <a:lnTo>
                  <a:pt x="491490" y="213360"/>
                </a:lnTo>
                <a:lnTo>
                  <a:pt x="480822" y="208788"/>
                </a:lnTo>
                <a:lnTo>
                  <a:pt x="469392" y="204216"/>
                </a:lnTo>
                <a:lnTo>
                  <a:pt x="459486" y="227076"/>
                </a:lnTo>
                <a:lnTo>
                  <a:pt x="470916" y="231648"/>
                </a:lnTo>
                <a:lnTo>
                  <a:pt x="481584" y="236220"/>
                </a:lnTo>
                <a:lnTo>
                  <a:pt x="493014" y="240792"/>
                </a:lnTo>
                <a:lnTo>
                  <a:pt x="502920" y="217932"/>
                </a:lnTo>
                <a:close/>
              </a:path>
              <a:path w="697229" h="327660">
                <a:moveTo>
                  <a:pt x="569976" y="248412"/>
                </a:moveTo>
                <a:lnTo>
                  <a:pt x="558546" y="243078"/>
                </a:lnTo>
                <a:lnTo>
                  <a:pt x="547878" y="237744"/>
                </a:lnTo>
                <a:lnTo>
                  <a:pt x="536448" y="232410"/>
                </a:lnTo>
                <a:lnTo>
                  <a:pt x="525018" y="255270"/>
                </a:lnTo>
                <a:lnTo>
                  <a:pt x="536448" y="260604"/>
                </a:lnTo>
                <a:lnTo>
                  <a:pt x="547116" y="265938"/>
                </a:lnTo>
                <a:lnTo>
                  <a:pt x="558546" y="271272"/>
                </a:lnTo>
                <a:lnTo>
                  <a:pt x="569976" y="248412"/>
                </a:lnTo>
                <a:close/>
              </a:path>
              <a:path w="697229" h="327660">
                <a:moveTo>
                  <a:pt x="634746" y="276606"/>
                </a:moveTo>
                <a:lnTo>
                  <a:pt x="623316" y="272034"/>
                </a:lnTo>
                <a:lnTo>
                  <a:pt x="611886" y="267462"/>
                </a:lnTo>
                <a:lnTo>
                  <a:pt x="600456" y="262890"/>
                </a:lnTo>
                <a:lnTo>
                  <a:pt x="591312" y="286512"/>
                </a:lnTo>
                <a:lnTo>
                  <a:pt x="602742" y="291084"/>
                </a:lnTo>
                <a:lnTo>
                  <a:pt x="614172" y="295656"/>
                </a:lnTo>
                <a:lnTo>
                  <a:pt x="625602" y="300228"/>
                </a:lnTo>
                <a:lnTo>
                  <a:pt x="634746" y="276606"/>
                </a:lnTo>
                <a:close/>
              </a:path>
              <a:path w="697229" h="327660">
                <a:moveTo>
                  <a:pt x="697230" y="304800"/>
                </a:moveTo>
                <a:lnTo>
                  <a:pt x="685800" y="299466"/>
                </a:lnTo>
                <a:lnTo>
                  <a:pt x="679704" y="296418"/>
                </a:lnTo>
                <a:lnTo>
                  <a:pt x="668274" y="291084"/>
                </a:lnTo>
                <a:lnTo>
                  <a:pt x="656844" y="313944"/>
                </a:lnTo>
                <a:lnTo>
                  <a:pt x="668274" y="319278"/>
                </a:lnTo>
                <a:lnTo>
                  <a:pt x="674370" y="322326"/>
                </a:lnTo>
                <a:lnTo>
                  <a:pt x="685800" y="327660"/>
                </a:lnTo>
                <a:lnTo>
                  <a:pt x="697230" y="304800"/>
                </a:lnTo>
                <a:close/>
              </a:path>
            </a:pathLst>
          </a:custGeom>
          <a:solidFill>
            <a:srgbClr val="000000"/>
          </a:solidFill>
        </p:spPr>
        <p:txBody>
          <a:bodyPr wrap="square" lIns="0" tIns="0" rIns="0" bIns="0" rtlCol="0"/>
          <a:lstStyle/>
          <a:p>
            <a:endParaRPr sz="100"/>
          </a:p>
        </p:txBody>
      </p:sp>
      <p:sp>
        <p:nvSpPr>
          <p:cNvPr id="41" name="object 41"/>
          <p:cNvSpPr txBox="1"/>
          <p:nvPr/>
        </p:nvSpPr>
        <p:spPr>
          <a:xfrm>
            <a:off x="7860529" y="1579069"/>
            <a:ext cx="1198133" cy="262890"/>
          </a:xfrm>
          <a:prstGeom prst="rect">
            <a:avLst/>
          </a:prstGeom>
        </p:spPr>
        <p:txBody>
          <a:bodyPr vert="horz" wrap="square" lIns="0" tIns="11526" rIns="0" bIns="0" rtlCol="0">
            <a:spAutoFit/>
          </a:bodyPr>
          <a:lstStyle/>
          <a:p>
            <a:pPr marL="12700">
              <a:lnSpc>
                <a:spcPct val="100000"/>
              </a:lnSpc>
              <a:spcBef>
                <a:spcPts val="100"/>
              </a:spcBef>
            </a:pPr>
            <a:r>
              <a:rPr sz="1635" dirty="0">
                <a:latin typeface="Arial MT"/>
                <a:cs typeface="Arial MT"/>
              </a:rPr>
              <a:t>TDMA</a:t>
            </a:r>
            <a:r>
              <a:rPr sz="1635" spc="-40" dirty="0">
                <a:latin typeface="Arial MT"/>
                <a:cs typeface="Arial MT"/>
              </a:rPr>
              <a:t> </a:t>
            </a:r>
            <a:r>
              <a:rPr sz="1635" spc="-10" dirty="0">
                <a:latin typeface="Arial MT"/>
                <a:cs typeface="Arial MT"/>
              </a:rPr>
              <a:t>frame</a:t>
            </a:r>
            <a:endParaRPr sz="1635">
              <a:latin typeface="Arial MT"/>
              <a:cs typeface="Arial MT"/>
            </a:endParaRPr>
          </a:p>
        </p:txBody>
      </p:sp>
      <p:sp>
        <p:nvSpPr>
          <p:cNvPr id="42" name="object 42"/>
          <p:cNvSpPr/>
          <p:nvPr/>
        </p:nvSpPr>
        <p:spPr>
          <a:xfrm>
            <a:off x="8714372" y="2651798"/>
            <a:ext cx="295067" cy="0"/>
          </a:xfrm>
          <a:custGeom>
            <a:avLst/>
            <a:gdLst/>
            <a:ahLst/>
            <a:cxnLst/>
            <a:rect l="l" t="t" r="r" b="b"/>
            <a:pathLst>
              <a:path w="325120">
                <a:moveTo>
                  <a:pt x="0" y="0"/>
                </a:moveTo>
                <a:lnTo>
                  <a:pt x="324624" y="0"/>
                </a:lnTo>
              </a:path>
            </a:pathLst>
          </a:custGeom>
          <a:ln w="12954">
            <a:solidFill>
              <a:srgbClr val="000000"/>
            </a:solidFill>
            <a:prstDash val="dot"/>
          </a:ln>
        </p:spPr>
        <p:txBody>
          <a:bodyPr wrap="square" lIns="0" tIns="0" rIns="0" bIns="0" rtlCol="0"/>
          <a:lstStyle/>
          <a:p>
            <a:endParaRPr sz="100"/>
          </a:p>
        </p:txBody>
      </p:sp>
      <p:sp>
        <p:nvSpPr>
          <p:cNvPr id="43" name="object 43"/>
          <p:cNvSpPr/>
          <p:nvPr/>
        </p:nvSpPr>
        <p:spPr>
          <a:xfrm>
            <a:off x="9056004" y="2645919"/>
            <a:ext cx="22476" cy="12102"/>
          </a:xfrm>
          <a:custGeom>
            <a:avLst/>
            <a:gdLst/>
            <a:ahLst/>
            <a:cxnLst/>
            <a:rect l="l" t="t" r="r" b="b"/>
            <a:pathLst>
              <a:path w="24765" h="13335">
                <a:moveTo>
                  <a:pt x="24383" y="12954"/>
                </a:moveTo>
                <a:lnTo>
                  <a:pt x="24383" y="0"/>
                </a:lnTo>
                <a:lnTo>
                  <a:pt x="0" y="0"/>
                </a:lnTo>
                <a:lnTo>
                  <a:pt x="0" y="12954"/>
                </a:lnTo>
                <a:lnTo>
                  <a:pt x="24383" y="12954"/>
                </a:lnTo>
                <a:close/>
              </a:path>
            </a:pathLst>
          </a:custGeom>
          <a:solidFill>
            <a:srgbClr val="000000"/>
          </a:solidFill>
        </p:spPr>
        <p:txBody>
          <a:bodyPr wrap="square" lIns="0" tIns="0" rIns="0" bIns="0" rtlCol="0"/>
          <a:lstStyle/>
          <a:p>
            <a:endParaRPr sz="100"/>
          </a:p>
        </p:txBody>
      </p:sp>
      <p:sp>
        <p:nvSpPr>
          <p:cNvPr id="44" name="object 44"/>
          <p:cNvSpPr/>
          <p:nvPr/>
        </p:nvSpPr>
        <p:spPr>
          <a:xfrm>
            <a:off x="9125172" y="2645919"/>
            <a:ext cx="23052" cy="12102"/>
          </a:xfrm>
          <a:custGeom>
            <a:avLst/>
            <a:gdLst/>
            <a:ahLst/>
            <a:cxnLst/>
            <a:rect l="l" t="t" r="r" b="b"/>
            <a:pathLst>
              <a:path w="25400" h="13335">
                <a:moveTo>
                  <a:pt x="25146" y="12954"/>
                </a:moveTo>
                <a:lnTo>
                  <a:pt x="25146" y="0"/>
                </a:lnTo>
                <a:lnTo>
                  <a:pt x="0" y="0"/>
                </a:lnTo>
                <a:lnTo>
                  <a:pt x="0" y="12954"/>
                </a:lnTo>
                <a:lnTo>
                  <a:pt x="25146" y="12954"/>
                </a:lnTo>
                <a:close/>
              </a:path>
            </a:pathLst>
          </a:custGeom>
          <a:solidFill>
            <a:srgbClr val="000000"/>
          </a:solidFill>
        </p:spPr>
        <p:txBody>
          <a:bodyPr wrap="square" lIns="0" tIns="0" rIns="0" bIns="0" rtlCol="0"/>
          <a:lstStyle/>
          <a:p>
            <a:endParaRPr sz="100"/>
          </a:p>
        </p:txBody>
      </p:sp>
      <p:sp>
        <p:nvSpPr>
          <p:cNvPr id="45" name="object 45"/>
          <p:cNvSpPr/>
          <p:nvPr/>
        </p:nvSpPr>
        <p:spPr>
          <a:xfrm>
            <a:off x="9194329" y="2645919"/>
            <a:ext cx="23052" cy="12102"/>
          </a:xfrm>
          <a:custGeom>
            <a:avLst/>
            <a:gdLst/>
            <a:ahLst/>
            <a:cxnLst/>
            <a:rect l="l" t="t" r="r" b="b"/>
            <a:pathLst>
              <a:path w="25400" h="13335">
                <a:moveTo>
                  <a:pt x="25146" y="12954"/>
                </a:moveTo>
                <a:lnTo>
                  <a:pt x="25146" y="0"/>
                </a:lnTo>
                <a:lnTo>
                  <a:pt x="0" y="0"/>
                </a:lnTo>
                <a:lnTo>
                  <a:pt x="0" y="12954"/>
                </a:lnTo>
                <a:lnTo>
                  <a:pt x="25146" y="12954"/>
                </a:lnTo>
                <a:close/>
              </a:path>
            </a:pathLst>
          </a:custGeom>
          <a:solidFill>
            <a:srgbClr val="000000"/>
          </a:solidFill>
        </p:spPr>
        <p:txBody>
          <a:bodyPr wrap="square" lIns="0" tIns="0" rIns="0" bIns="0" rtlCol="0"/>
          <a:lstStyle/>
          <a:p>
            <a:endParaRPr sz="100"/>
          </a:p>
        </p:txBody>
      </p:sp>
      <p:sp>
        <p:nvSpPr>
          <p:cNvPr id="46" name="object 46"/>
          <p:cNvSpPr/>
          <p:nvPr/>
        </p:nvSpPr>
        <p:spPr>
          <a:xfrm>
            <a:off x="9264176" y="2645919"/>
            <a:ext cx="22476" cy="12102"/>
          </a:xfrm>
          <a:custGeom>
            <a:avLst/>
            <a:gdLst/>
            <a:ahLst/>
            <a:cxnLst/>
            <a:rect l="l" t="t" r="r" b="b"/>
            <a:pathLst>
              <a:path w="24765" h="13335">
                <a:moveTo>
                  <a:pt x="24383" y="12954"/>
                </a:moveTo>
                <a:lnTo>
                  <a:pt x="24383" y="0"/>
                </a:lnTo>
                <a:lnTo>
                  <a:pt x="0" y="0"/>
                </a:lnTo>
                <a:lnTo>
                  <a:pt x="0" y="12954"/>
                </a:lnTo>
                <a:lnTo>
                  <a:pt x="24383" y="12954"/>
                </a:lnTo>
                <a:close/>
              </a:path>
            </a:pathLst>
          </a:custGeom>
          <a:solidFill>
            <a:srgbClr val="000000"/>
          </a:solidFill>
        </p:spPr>
        <p:txBody>
          <a:bodyPr wrap="square" lIns="0" tIns="0" rIns="0" bIns="0" rtlCol="0"/>
          <a:lstStyle/>
          <a:p>
            <a:endParaRPr sz="100"/>
          </a:p>
        </p:txBody>
      </p:sp>
      <p:sp>
        <p:nvSpPr>
          <p:cNvPr id="47" name="object 47"/>
          <p:cNvSpPr/>
          <p:nvPr/>
        </p:nvSpPr>
        <p:spPr>
          <a:xfrm>
            <a:off x="9333321" y="2645919"/>
            <a:ext cx="23052" cy="12102"/>
          </a:xfrm>
          <a:custGeom>
            <a:avLst/>
            <a:gdLst/>
            <a:ahLst/>
            <a:cxnLst/>
            <a:rect l="l" t="t" r="r" b="b"/>
            <a:pathLst>
              <a:path w="25400" h="13335">
                <a:moveTo>
                  <a:pt x="25146" y="12954"/>
                </a:moveTo>
                <a:lnTo>
                  <a:pt x="25146" y="0"/>
                </a:lnTo>
                <a:lnTo>
                  <a:pt x="0" y="0"/>
                </a:lnTo>
                <a:lnTo>
                  <a:pt x="0" y="12954"/>
                </a:lnTo>
                <a:lnTo>
                  <a:pt x="25146" y="12954"/>
                </a:lnTo>
                <a:close/>
              </a:path>
            </a:pathLst>
          </a:custGeom>
          <a:solidFill>
            <a:srgbClr val="000000"/>
          </a:solidFill>
        </p:spPr>
        <p:txBody>
          <a:bodyPr wrap="square" lIns="0" tIns="0" rIns="0" bIns="0" rtlCol="0"/>
          <a:lstStyle/>
          <a:p>
            <a:endParaRPr sz="100"/>
          </a:p>
        </p:txBody>
      </p:sp>
      <p:sp>
        <p:nvSpPr>
          <p:cNvPr id="48" name="object 48"/>
          <p:cNvSpPr/>
          <p:nvPr/>
        </p:nvSpPr>
        <p:spPr>
          <a:xfrm>
            <a:off x="9402477" y="2645919"/>
            <a:ext cx="23052" cy="12102"/>
          </a:xfrm>
          <a:custGeom>
            <a:avLst/>
            <a:gdLst/>
            <a:ahLst/>
            <a:cxnLst/>
            <a:rect l="l" t="t" r="r" b="b"/>
            <a:pathLst>
              <a:path w="25400" h="13335">
                <a:moveTo>
                  <a:pt x="25146" y="12954"/>
                </a:moveTo>
                <a:lnTo>
                  <a:pt x="25146" y="0"/>
                </a:lnTo>
                <a:lnTo>
                  <a:pt x="0" y="0"/>
                </a:lnTo>
                <a:lnTo>
                  <a:pt x="0" y="12954"/>
                </a:lnTo>
                <a:lnTo>
                  <a:pt x="25146" y="12954"/>
                </a:lnTo>
                <a:close/>
              </a:path>
            </a:pathLst>
          </a:custGeom>
          <a:solidFill>
            <a:srgbClr val="000000"/>
          </a:solidFill>
        </p:spPr>
        <p:txBody>
          <a:bodyPr wrap="square" lIns="0" tIns="0" rIns="0" bIns="0" rtlCol="0"/>
          <a:lstStyle/>
          <a:p>
            <a:endParaRPr sz="100"/>
          </a:p>
        </p:txBody>
      </p:sp>
      <p:sp>
        <p:nvSpPr>
          <p:cNvPr id="49" name="object 49"/>
          <p:cNvSpPr/>
          <p:nvPr/>
        </p:nvSpPr>
        <p:spPr>
          <a:xfrm>
            <a:off x="9472338" y="2645919"/>
            <a:ext cx="22476" cy="12102"/>
          </a:xfrm>
          <a:custGeom>
            <a:avLst/>
            <a:gdLst/>
            <a:ahLst/>
            <a:cxnLst/>
            <a:rect l="l" t="t" r="r" b="b"/>
            <a:pathLst>
              <a:path w="24765" h="13335">
                <a:moveTo>
                  <a:pt x="24383" y="12954"/>
                </a:moveTo>
                <a:lnTo>
                  <a:pt x="24383" y="0"/>
                </a:lnTo>
                <a:lnTo>
                  <a:pt x="0" y="0"/>
                </a:lnTo>
                <a:lnTo>
                  <a:pt x="0" y="12954"/>
                </a:lnTo>
                <a:lnTo>
                  <a:pt x="24383" y="12954"/>
                </a:lnTo>
                <a:close/>
              </a:path>
            </a:pathLst>
          </a:custGeom>
          <a:solidFill>
            <a:srgbClr val="000000"/>
          </a:solidFill>
        </p:spPr>
        <p:txBody>
          <a:bodyPr wrap="square" lIns="0" tIns="0" rIns="0" bIns="0" rtlCol="0"/>
          <a:lstStyle/>
          <a:p>
            <a:endParaRPr sz="100"/>
          </a:p>
        </p:txBody>
      </p:sp>
      <p:sp>
        <p:nvSpPr>
          <p:cNvPr id="50" name="object 50"/>
          <p:cNvSpPr/>
          <p:nvPr/>
        </p:nvSpPr>
        <p:spPr>
          <a:xfrm>
            <a:off x="9541494" y="2645919"/>
            <a:ext cx="23052" cy="12102"/>
          </a:xfrm>
          <a:custGeom>
            <a:avLst/>
            <a:gdLst/>
            <a:ahLst/>
            <a:cxnLst/>
            <a:rect l="l" t="t" r="r" b="b"/>
            <a:pathLst>
              <a:path w="25400" h="13335">
                <a:moveTo>
                  <a:pt x="25146" y="12954"/>
                </a:moveTo>
                <a:lnTo>
                  <a:pt x="25146" y="0"/>
                </a:lnTo>
                <a:lnTo>
                  <a:pt x="0" y="0"/>
                </a:lnTo>
                <a:lnTo>
                  <a:pt x="0" y="12954"/>
                </a:lnTo>
                <a:lnTo>
                  <a:pt x="25146" y="12954"/>
                </a:lnTo>
                <a:close/>
              </a:path>
            </a:pathLst>
          </a:custGeom>
          <a:solidFill>
            <a:srgbClr val="000000"/>
          </a:solidFill>
        </p:spPr>
        <p:txBody>
          <a:bodyPr wrap="square" lIns="0" tIns="0" rIns="0" bIns="0" rtlCol="0"/>
          <a:lstStyle/>
          <a:p>
            <a:endParaRPr sz="100"/>
          </a:p>
        </p:txBody>
      </p:sp>
      <p:sp>
        <p:nvSpPr>
          <p:cNvPr id="51" name="object 51"/>
          <p:cNvSpPr/>
          <p:nvPr/>
        </p:nvSpPr>
        <p:spPr>
          <a:xfrm>
            <a:off x="9610650" y="2645919"/>
            <a:ext cx="17289" cy="12102"/>
          </a:xfrm>
          <a:custGeom>
            <a:avLst/>
            <a:gdLst/>
            <a:ahLst/>
            <a:cxnLst/>
            <a:rect l="l" t="t" r="r" b="b"/>
            <a:pathLst>
              <a:path w="19050" h="13335">
                <a:moveTo>
                  <a:pt x="19050" y="12954"/>
                </a:moveTo>
                <a:lnTo>
                  <a:pt x="19050" y="0"/>
                </a:lnTo>
                <a:lnTo>
                  <a:pt x="0" y="0"/>
                </a:lnTo>
                <a:lnTo>
                  <a:pt x="0" y="12954"/>
                </a:lnTo>
                <a:lnTo>
                  <a:pt x="19050" y="12954"/>
                </a:lnTo>
                <a:close/>
              </a:path>
            </a:pathLst>
          </a:custGeom>
          <a:solidFill>
            <a:srgbClr val="000000"/>
          </a:solidFill>
        </p:spPr>
        <p:txBody>
          <a:bodyPr wrap="square" lIns="0" tIns="0" rIns="0" bIns="0" rtlCol="0"/>
          <a:lstStyle/>
          <a:p>
            <a:endParaRPr sz="100"/>
          </a:p>
        </p:txBody>
      </p:sp>
      <p:sp>
        <p:nvSpPr>
          <p:cNvPr id="52" name="object 52"/>
          <p:cNvSpPr txBox="1"/>
          <p:nvPr/>
        </p:nvSpPr>
        <p:spPr>
          <a:xfrm>
            <a:off x="6556241" y="4032735"/>
            <a:ext cx="599931" cy="262890"/>
          </a:xfrm>
          <a:prstGeom prst="rect">
            <a:avLst/>
          </a:prstGeom>
        </p:spPr>
        <p:txBody>
          <a:bodyPr vert="horz" wrap="square" lIns="0" tIns="11526" rIns="0" bIns="0" rtlCol="0">
            <a:spAutoFit/>
          </a:bodyPr>
          <a:lstStyle/>
          <a:p>
            <a:pPr marL="12700">
              <a:lnSpc>
                <a:spcPct val="100000"/>
              </a:lnSpc>
              <a:spcBef>
                <a:spcPts val="100"/>
              </a:spcBef>
            </a:pPr>
            <a:r>
              <a:rPr sz="1635" dirty="0">
                <a:latin typeface="Arial MT"/>
                <a:cs typeface="Arial MT"/>
              </a:rPr>
              <a:t>user</a:t>
            </a:r>
            <a:r>
              <a:rPr sz="1635" spc="-35" dirty="0">
                <a:latin typeface="Arial MT"/>
                <a:cs typeface="Arial MT"/>
              </a:rPr>
              <a:t> </a:t>
            </a:r>
            <a:r>
              <a:rPr sz="1635" spc="-50" dirty="0">
                <a:latin typeface="Arial MT"/>
                <a:cs typeface="Arial MT"/>
              </a:rPr>
              <a:t>1</a:t>
            </a:r>
            <a:endParaRPr sz="1635">
              <a:latin typeface="Arial MT"/>
              <a:cs typeface="Arial MT"/>
            </a:endParaRPr>
          </a:p>
        </p:txBody>
      </p:sp>
      <p:sp>
        <p:nvSpPr>
          <p:cNvPr id="53" name="object 53"/>
          <p:cNvSpPr txBox="1"/>
          <p:nvPr/>
        </p:nvSpPr>
        <p:spPr>
          <a:xfrm>
            <a:off x="7290674" y="4036199"/>
            <a:ext cx="599931" cy="262890"/>
          </a:xfrm>
          <a:prstGeom prst="rect">
            <a:avLst/>
          </a:prstGeom>
        </p:spPr>
        <p:txBody>
          <a:bodyPr vert="horz" wrap="square" lIns="0" tIns="11526" rIns="0" bIns="0" rtlCol="0">
            <a:spAutoFit/>
          </a:bodyPr>
          <a:lstStyle/>
          <a:p>
            <a:pPr marL="12700">
              <a:lnSpc>
                <a:spcPct val="100000"/>
              </a:lnSpc>
              <a:spcBef>
                <a:spcPts val="100"/>
              </a:spcBef>
            </a:pPr>
            <a:r>
              <a:rPr sz="1635" dirty="0">
                <a:latin typeface="Arial MT"/>
                <a:cs typeface="Arial MT"/>
              </a:rPr>
              <a:t>user</a:t>
            </a:r>
            <a:r>
              <a:rPr sz="1635" spc="-35" dirty="0">
                <a:latin typeface="Arial MT"/>
                <a:cs typeface="Arial MT"/>
              </a:rPr>
              <a:t> </a:t>
            </a:r>
            <a:r>
              <a:rPr sz="1635" spc="-50" dirty="0">
                <a:latin typeface="Arial MT"/>
                <a:cs typeface="Arial MT"/>
              </a:rPr>
              <a:t>2</a:t>
            </a:r>
            <a:endParaRPr sz="1635">
              <a:latin typeface="Arial MT"/>
              <a:cs typeface="Arial MT"/>
            </a:endParaRPr>
          </a:p>
        </p:txBody>
      </p:sp>
      <p:sp>
        <p:nvSpPr>
          <p:cNvPr id="54" name="object 54"/>
          <p:cNvSpPr txBox="1"/>
          <p:nvPr/>
        </p:nvSpPr>
        <p:spPr>
          <a:xfrm>
            <a:off x="9664113" y="4038958"/>
            <a:ext cx="635662" cy="262890"/>
          </a:xfrm>
          <a:prstGeom prst="rect">
            <a:avLst/>
          </a:prstGeom>
        </p:spPr>
        <p:txBody>
          <a:bodyPr vert="horz" wrap="square" lIns="0" tIns="11526" rIns="0" bIns="0" rtlCol="0">
            <a:spAutoFit/>
          </a:bodyPr>
          <a:lstStyle/>
          <a:p>
            <a:pPr marL="12700">
              <a:lnSpc>
                <a:spcPct val="100000"/>
              </a:lnSpc>
              <a:spcBef>
                <a:spcPts val="100"/>
              </a:spcBef>
            </a:pPr>
            <a:r>
              <a:rPr sz="1635" dirty="0">
                <a:latin typeface="Arial MT"/>
                <a:cs typeface="Arial MT"/>
              </a:rPr>
              <a:t>user</a:t>
            </a:r>
            <a:r>
              <a:rPr sz="1635" spc="-25" dirty="0">
                <a:latin typeface="Arial MT"/>
                <a:cs typeface="Arial MT"/>
              </a:rPr>
              <a:t> </a:t>
            </a:r>
            <a:r>
              <a:rPr sz="1635" spc="-50" dirty="0">
                <a:latin typeface="Arial MT"/>
                <a:cs typeface="Arial MT"/>
              </a:rPr>
              <a:t>N</a:t>
            </a:r>
            <a:endParaRPr sz="1635">
              <a:latin typeface="Arial MT"/>
              <a:cs typeface="Arial MT"/>
            </a:endParaRPr>
          </a:p>
        </p:txBody>
      </p:sp>
      <p:sp>
        <p:nvSpPr>
          <p:cNvPr id="55" name="object 55"/>
          <p:cNvSpPr txBox="1"/>
          <p:nvPr/>
        </p:nvSpPr>
        <p:spPr>
          <a:xfrm>
            <a:off x="6801058" y="1602588"/>
            <a:ext cx="414938" cy="520700"/>
          </a:xfrm>
          <a:prstGeom prst="rect">
            <a:avLst/>
          </a:prstGeom>
        </p:spPr>
        <p:txBody>
          <a:bodyPr vert="horz" wrap="square" lIns="0" tIns="48985" rIns="0" bIns="0" rtlCol="0">
            <a:spAutoFit/>
          </a:bodyPr>
          <a:lstStyle/>
          <a:p>
            <a:pPr marL="50165" marR="5080" indent="-38100">
              <a:lnSpc>
                <a:spcPts val="1840"/>
              </a:lnSpc>
              <a:spcBef>
                <a:spcPts val="425"/>
              </a:spcBef>
            </a:pPr>
            <a:r>
              <a:rPr sz="1635" spc="-20" dirty="0">
                <a:latin typeface="Arial MT"/>
                <a:cs typeface="Arial MT"/>
              </a:rPr>
              <a:t>time slot</a:t>
            </a:r>
            <a:endParaRPr sz="1635">
              <a:latin typeface="Arial MT"/>
              <a:cs typeface="Arial MT"/>
            </a:endParaRPr>
          </a:p>
        </p:txBody>
      </p:sp>
      <p:grpSp>
        <p:nvGrpSpPr>
          <p:cNvPr id="56" name="object 56"/>
          <p:cNvGrpSpPr/>
          <p:nvPr/>
        </p:nvGrpSpPr>
        <p:grpSpPr>
          <a:xfrm>
            <a:off x="6675656" y="2096128"/>
            <a:ext cx="624136" cy="95666"/>
            <a:chOff x="5718695" y="2309622"/>
            <a:chExt cx="687705" cy="105410"/>
          </a:xfrm>
        </p:grpSpPr>
        <p:sp>
          <p:nvSpPr>
            <p:cNvPr id="57" name="object 57"/>
            <p:cNvSpPr/>
            <p:nvPr/>
          </p:nvSpPr>
          <p:spPr>
            <a:xfrm>
              <a:off x="5718695" y="2309621"/>
              <a:ext cx="184150" cy="105410"/>
            </a:xfrm>
            <a:custGeom>
              <a:avLst/>
              <a:gdLst/>
              <a:ahLst/>
              <a:cxnLst/>
              <a:rect l="l" t="t" r="r" b="b"/>
              <a:pathLst>
                <a:path w="184150" h="105410">
                  <a:moveTo>
                    <a:pt x="183642" y="0"/>
                  </a:moveTo>
                  <a:lnTo>
                    <a:pt x="175260" y="2286"/>
                  </a:lnTo>
                  <a:lnTo>
                    <a:pt x="21336" y="46482"/>
                  </a:lnTo>
                  <a:lnTo>
                    <a:pt x="0" y="52578"/>
                  </a:lnTo>
                  <a:lnTo>
                    <a:pt x="21336" y="58674"/>
                  </a:lnTo>
                  <a:lnTo>
                    <a:pt x="170688" y="101561"/>
                  </a:lnTo>
                  <a:lnTo>
                    <a:pt x="175260" y="102870"/>
                  </a:lnTo>
                  <a:lnTo>
                    <a:pt x="179070" y="103911"/>
                  </a:lnTo>
                  <a:lnTo>
                    <a:pt x="183642" y="105156"/>
                  </a:lnTo>
                  <a:lnTo>
                    <a:pt x="183642" y="52578"/>
                  </a:lnTo>
                  <a:lnTo>
                    <a:pt x="183642" y="8382"/>
                  </a:lnTo>
                  <a:lnTo>
                    <a:pt x="183642" y="0"/>
                  </a:lnTo>
                  <a:close/>
                </a:path>
              </a:pathLst>
            </a:custGeom>
            <a:solidFill>
              <a:srgbClr val="000000"/>
            </a:solidFill>
          </p:spPr>
          <p:txBody>
            <a:bodyPr wrap="square" lIns="0" tIns="0" rIns="0" bIns="0" rtlCol="0"/>
            <a:lstStyle/>
            <a:p>
              <a:endParaRPr sz="100"/>
            </a:p>
          </p:txBody>
        </p:sp>
        <p:pic>
          <p:nvPicPr>
            <p:cNvPr id="58" name="object 58"/>
            <p:cNvPicPr/>
            <p:nvPr/>
          </p:nvPicPr>
          <p:blipFill>
            <a:blip r:embed="rId7" cstate="print"/>
            <a:stretch>
              <a:fillRect/>
            </a:stretch>
          </p:blipFill>
          <p:spPr>
            <a:xfrm>
              <a:off x="6222377" y="2309622"/>
              <a:ext cx="183641" cy="105155"/>
            </a:xfrm>
            <a:prstGeom prst="rect">
              <a:avLst/>
            </a:prstGeom>
          </p:spPr>
        </p:pic>
        <p:sp>
          <p:nvSpPr>
            <p:cNvPr id="59" name="object 59"/>
            <p:cNvSpPr/>
            <p:nvPr/>
          </p:nvSpPr>
          <p:spPr>
            <a:xfrm>
              <a:off x="5896991" y="2356103"/>
              <a:ext cx="332105" cy="13335"/>
            </a:xfrm>
            <a:custGeom>
              <a:avLst/>
              <a:gdLst/>
              <a:ahLst/>
              <a:cxnLst/>
              <a:rect l="l" t="t" r="r" b="b"/>
              <a:pathLst>
                <a:path w="332104" h="13335">
                  <a:moveTo>
                    <a:pt x="331482" y="0"/>
                  </a:moveTo>
                  <a:lnTo>
                    <a:pt x="6108" y="0"/>
                  </a:lnTo>
                  <a:lnTo>
                    <a:pt x="0" y="0"/>
                  </a:lnTo>
                  <a:lnTo>
                    <a:pt x="0" y="12954"/>
                  </a:lnTo>
                  <a:lnTo>
                    <a:pt x="6108" y="12954"/>
                  </a:lnTo>
                  <a:lnTo>
                    <a:pt x="331482" y="12954"/>
                  </a:lnTo>
                  <a:lnTo>
                    <a:pt x="331482" y="0"/>
                  </a:lnTo>
                  <a:close/>
                </a:path>
              </a:pathLst>
            </a:custGeom>
            <a:solidFill>
              <a:srgbClr val="000000"/>
            </a:solidFill>
          </p:spPr>
          <p:txBody>
            <a:bodyPr wrap="square" lIns="0" tIns="0" rIns="0" bIns="0" rtlCol="0"/>
            <a:lstStyle/>
            <a:p>
              <a:endParaRPr sz="100"/>
            </a:p>
          </p:txBody>
        </p:sp>
      </p:grpSp>
      <p:sp>
        <p:nvSpPr>
          <p:cNvPr id="60" name="object 60"/>
          <p:cNvSpPr/>
          <p:nvPr/>
        </p:nvSpPr>
        <p:spPr>
          <a:xfrm>
            <a:off x="6786998" y="3136929"/>
            <a:ext cx="174620" cy="924389"/>
          </a:xfrm>
          <a:custGeom>
            <a:avLst/>
            <a:gdLst/>
            <a:ahLst/>
            <a:cxnLst/>
            <a:rect l="l" t="t" r="r" b="b"/>
            <a:pathLst>
              <a:path w="192404" h="1018539">
                <a:moveTo>
                  <a:pt x="192011" y="190500"/>
                </a:moveTo>
                <a:lnTo>
                  <a:pt x="190500" y="181356"/>
                </a:lnTo>
                <a:lnTo>
                  <a:pt x="171450" y="22098"/>
                </a:lnTo>
                <a:lnTo>
                  <a:pt x="169164" y="0"/>
                </a:lnTo>
                <a:lnTo>
                  <a:pt x="160020" y="20574"/>
                </a:lnTo>
                <a:lnTo>
                  <a:pt x="92202" y="165354"/>
                </a:lnTo>
                <a:lnTo>
                  <a:pt x="88392" y="172212"/>
                </a:lnTo>
                <a:lnTo>
                  <a:pt x="96774" y="174498"/>
                </a:lnTo>
                <a:lnTo>
                  <a:pt x="133477" y="180301"/>
                </a:lnTo>
                <a:lnTo>
                  <a:pt x="133350" y="181356"/>
                </a:lnTo>
                <a:lnTo>
                  <a:pt x="762" y="1009650"/>
                </a:lnTo>
                <a:lnTo>
                  <a:pt x="0" y="1015746"/>
                </a:lnTo>
                <a:lnTo>
                  <a:pt x="12954" y="1018032"/>
                </a:lnTo>
                <a:lnTo>
                  <a:pt x="13716" y="1011936"/>
                </a:lnTo>
                <a:lnTo>
                  <a:pt x="146291" y="183642"/>
                </a:lnTo>
                <a:lnTo>
                  <a:pt x="146431" y="182460"/>
                </a:lnTo>
                <a:lnTo>
                  <a:pt x="183629" y="188976"/>
                </a:lnTo>
                <a:lnTo>
                  <a:pt x="192011" y="190500"/>
                </a:lnTo>
                <a:close/>
              </a:path>
            </a:pathLst>
          </a:custGeom>
          <a:solidFill>
            <a:srgbClr val="000000"/>
          </a:solidFill>
        </p:spPr>
        <p:txBody>
          <a:bodyPr wrap="square" lIns="0" tIns="0" rIns="0" bIns="0" rtlCol="0"/>
          <a:lstStyle/>
          <a:p>
            <a:endParaRPr sz="100"/>
          </a:p>
        </p:txBody>
      </p:sp>
      <p:grpSp>
        <p:nvGrpSpPr>
          <p:cNvPr id="61" name="object 61"/>
          <p:cNvGrpSpPr/>
          <p:nvPr/>
        </p:nvGrpSpPr>
        <p:grpSpPr>
          <a:xfrm>
            <a:off x="7567070" y="3154724"/>
            <a:ext cx="95090" cy="887506"/>
            <a:chOff x="6700901" y="3476038"/>
            <a:chExt cx="104775" cy="977900"/>
          </a:xfrm>
        </p:grpSpPr>
        <p:pic>
          <p:nvPicPr>
            <p:cNvPr id="62" name="object 62"/>
            <p:cNvPicPr/>
            <p:nvPr/>
          </p:nvPicPr>
          <p:blipFill>
            <a:blip r:embed="rId8" cstate="print"/>
            <a:stretch>
              <a:fillRect/>
            </a:stretch>
          </p:blipFill>
          <p:spPr>
            <a:xfrm>
              <a:off x="6700901" y="3476038"/>
              <a:ext cx="104406" cy="183084"/>
            </a:xfrm>
            <a:prstGeom prst="rect">
              <a:avLst/>
            </a:prstGeom>
          </p:spPr>
        </p:pic>
        <p:sp>
          <p:nvSpPr>
            <p:cNvPr id="63" name="object 63"/>
            <p:cNvSpPr/>
            <p:nvPr/>
          </p:nvSpPr>
          <p:spPr>
            <a:xfrm>
              <a:off x="6747383" y="3653789"/>
              <a:ext cx="13335" cy="800100"/>
            </a:xfrm>
            <a:custGeom>
              <a:avLst/>
              <a:gdLst/>
              <a:ahLst/>
              <a:cxnLst/>
              <a:rect l="l" t="t" r="r" b="b"/>
              <a:pathLst>
                <a:path w="13334" h="800100">
                  <a:moveTo>
                    <a:pt x="12954" y="0"/>
                  </a:moveTo>
                  <a:lnTo>
                    <a:pt x="0" y="0"/>
                  </a:lnTo>
                  <a:lnTo>
                    <a:pt x="0" y="794004"/>
                  </a:lnTo>
                  <a:lnTo>
                    <a:pt x="0" y="800100"/>
                  </a:lnTo>
                  <a:lnTo>
                    <a:pt x="12954" y="800100"/>
                  </a:lnTo>
                  <a:lnTo>
                    <a:pt x="12954" y="794004"/>
                  </a:lnTo>
                  <a:lnTo>
                    <a:pt x="12954" y="0"/>
                  </a:lnTo>
                  <a:close/>
                </a:path>
              </a:pathLst>
            </a:custGeom>
            <a:solidFill>
              <a:srgbClr val="000000"/>
            </a:solidFill>
          </p:spPr>
          <p:txBody>
            <a:bodyPr wrap="square" lIns="0" tIns="0" rIns="0" bIns="0" rtlCol="0"/>
            <a:lstStyle/>
            <a:p>
              <a:endParaRPr sz="100"/>
            </a:p>
          </p:txBody>
        </p:sp>
      </p:grpSp>
      <p:grpSp>
        <p:nvGrpSpPr>
          <p:cNvPr id="64" name="object 64"/>
          <p:cNvGrpSpPr/>
          <p:nvPr/>
        </p:nvGrpSpPr>
        <p:grpSpPr>
          <a:xfrm>
            <a:off x="10108564" y="3120350"/>
            <a:ext cx="95666" cy="896727"/>
            <a:chOff x="9501251" y="3438163"/>
            <a:chExt cx="105410" cy="988060"/>
          </a:xfrm>
        </p:grpSpPr>
        <p:pic>
          <p:nvPicPr>
            <p:cNvPr id="65" name="object 65"/>
            <p:cNvPicPr/>
            <p:nvPr/>
          </p:nvPicPr>
          <p:blipFill>
            <a:blip r:embed="rId9" cstate="print"/>
            <a:stretch>
              <a:fillRect/>
            </a:stretch>
          </p:blipFill>
          <p:spPr>
            <a:xfrm>
              <a:off x="9501251" y="3438163"/>
              <a:ext cx="105168" cy="182860"/>
            </a:xfrm>
            <a:prstGeom prst="rect">
              <a:avLst/>
            </a:prstGeom>
          </p:spPr>
        </p:pic>
        <p:sp>
          <p:nvSpPr>
            <p:cNvPr id="66" name="object 66"/>
            <p:cNvSpPr/>
            <p:nvPr/>
          </p:nvSpPr>
          <p:spPr>
            <a:xfrm>
              <a:off x="9547746" y="3615689"/>
              <a:ext cx="13335" cy="810260"/>
            </a:xfrm>
            <a:custGeom>
              <a:avLst/>
              <a:gdLst/>
              <a:ahLst/>
              <a:cxnLst/>
              <a:rect l="l" t="t" r="r" b="b"/>
              <a:pathLst>
                <a:path w="13334" h="810260">
                  <a:moveTo>
                    <a:pt x="12954" y="0"/>
                  </a:moveTo>
                  <a:lnTo>
                    <a:pt x="0" y="0"/>
                  </a:lnTo>
                  <a:lnTo>
                    <a:pt x="0" y="803910"/>
                  </a:lnTo>
                  <a:lnTo>
                    <a:pt x="0" y="810006"/>
                  </a:lnTo>
                  <a:lnTo>
                    <a:pt x="12954" y="810006"/>
                  </a:lnTo>
                  <a:lnTo>
                    <a:pt x="12954" y="803910"/>
                  </a:lnTo>
                  <a:lnTo>
                    <a:pt x="12954" y="0"/>
                  </a:lnTo>
                  <a:close/>
                </a:path>
              </a:pathLst>
            </a:custGeom>
            <a:solidFill>
              <a:srgbClr val="000000"/>
            </a:solidFill>
          </p:spPr>
          <p:txBody>
            <a:bodyPr wrap="square" lIns="0" tIns="0" rIns="0" bIns="0" rtlCol="0"/>
            <a:lstStyle/>
            <a:p>
              <a:endParaRPr sz="100"/>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p:cNvPicPr>
          <p:nvPr/>
        </p:nvPicPr>
        <p:blipFill>
          <a:blip r:embed="rId1"/>
          <a:stretch>
            <a:fillRect/>
          </a:stretch>
        </p:blipFill>
        <p:spPr>
          <a:xfrm>
            <a:off x="862013" y="52388"/>
            <a:ext cx="10731500" cy="675322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307278" y="34809"/>
            <a:ext cx="319272" cy="205105"/>
          </a:xfrm>
          <a:prstGeom prst="rect">
            <a:avLst/>
          </a:prstGeom>
        </p:spPr>
        <p:txBody>
          <a:bodyPr vert="horz" wrap="square" lIns="0" tIns="10949" rIns="0" bIns="0" rtlCol="0">
            <a:spAutoFit/>
          </a:bodyPr>
          <a:lstStyle/>
          <a:p>
            <a:pPr marL="12700">
              <a:lnSpc>
                <a:spcPct val="100000"/>
              </a:lnSpc>
              <a:spcBef>
                <a:spcPts val="95"/>
              </a:spcBef>
            </a:pPr>
            <a:r>
              <a:rPr sz="1270" b="1" spc="-25" dirty="0">
                <a:solidFill>
                  <a:srgbClr val="FFFFFF"/>
                </a:solidFill>
                <a:latin typeface="Arial" panose="020B0604020202020204"/>
                <a:cs typeface="Arial" panose="020B0604020202020204"/>
                <a:hlinkClick r:id="" action="ppaction://noaction"/>
              </a:rPr>
              <a:t>Top</a:t>
            </a:r>
            <a:endParaRPr sz="1270">
              <a:latin typeface="Arial" panose="020B0604020202020204"/>
              <a:cs typeface="Arial" panose="020B0604020202020204"/>
            </a:endParaRPr>
          </a:p>
        </p:txBody>
      </p:sp>
      <p:pic>
        <p:nvPicPr>
          <p:cNvPr id="3" name="object 3"/>
          <p:cNvPicPr/>
          <p:nvPr/>
        </p:nvPicPr>
        <p:blipFill>
          <a:blip r:embed="rId1" cstate="print"/>
          <a:stretch>
            <a:fillRect/>
          </a:stretch>
        </p:blipFill>
        <p:spPr>
          <a:xfrm>
            <a:off x="10086439" y="72614"/>
            <a:ext cx="177046" cy="177040"/>
          </a:xfrm>
          <a:prstGeom prst="rect">
            <a:avLst/>
          </a:prstGeom>
        </p:spPr>
      </p:pic>
      <p:sp>
        <p:nvSpPr>
          <p:cNvPr id="4" name="object 4"/>
          <p:cNvSpPr txBox="1"/>
          <p:nvPr/>
        </p:nvSpPr>
        <p:spPr>
          <a:xfrm>
            <a:off x="1624705" y="81834"/>
            <a:ext cx="668511" cy="262890"/>
          </a:xfrm>
          <a:prstGeom prst="rect">
            <a:avLst/>
          </a:prstGeom>
        </p:spPr>
        <p:txBody>
          <a:bodyPr vert="horz" wrap="square" lIns="0" tIns="11526" rIns="0" bIns="0" rtlCol="0">
            <a:spAutoFit/>
          </a:bodyPr>
          <a:lstStyle/>
          <a:p>
            <a:pPr marL="12700">
              <a:lnSpc>
                <a:spcPct val="100000"/>
              </a:lnSpc>
              <a:spcBef>
                <a:spcPts val="100"/>
              </a:spcBef>
            </a:pPr>
            <a:r>
              <a:rPr sz="1635" b="1" spc="-10" dirty="0">
                <a:solidFill>
                  <a:srgbClr val="FF0000"/>
                </a:solidFill>
                <a:latin typeface="Arial" panose="020B0604020202020204"/>
                <a:cs typeface="Arial" panose="020B0604020202020204"/>
              </a:rPr>
              <a:t>Notes:</a:t>
            </a:r>
            <a:endParaRPr sz="1635">
              <a:latin typeface="Arial" panose="020B0604020202020204"/>
              <a:cs typeface="Arial" panose="020B0604020202020204"/>
            </a:endParaRPr>
          </a:p>
        </p:txBody>
      </p:sp>
      <p:pic>
        <p:nvPicPr>
          <p:cNvPr id="5" name="object 5">
            <a:hlinkClick r:id="rId2"/>
          </p:cNvPr>
          <p:cNvPicPr/>
          <p:nvPr/>
        </p:nvPicPr>
        <p:blipFill>
          <a:blip r:embed="rId3" cstate="print"/>
          <a:stretch>
            <a:fillRect/>
          </a:stretch>
        </p:blipFill>
        <p:spPr>
          <a:xfrm>
            <a:off x="9320181" y="6378977"/>
            <a:ext cx="1315364" cy="433610"/>
          </a:xfrm>
          <a:prstGeom prst="rect">
            <a:avLst/>
          </a:prstGeom>
        </p:spPr>
      </p:pic>
      <p:sp>
        <p:nvSpPr>
          <p:cNvPr id="6" name="object 6"/>
          <p:cNvSpPr txBox="1"/>
          <p:nvPr/>
        </p:nvSpPr>
        <p:spPr>
          <a:xfrm>
            <a:off x="7928302" y="57630"/>
            <a:ext cx="2020517" cy="178435"/>
          </a:xfrm>
          <a:prstGeom prst="rect">
            <a:avLst/>
          </a:prstGeom>
        </p:spPr>
        <p:txBody>
          <a:bodyPr vert="horz" wrap="square" lIns="0" tIns="11526" rIns="0" bIns="0" rtlCol="0">
            <a:spAutoFit/>
          </a:bodyPr>
          <a:lstStyle/>
          <a:p>
            <a:pPr marL="12700">
              <a:lnSpc>
                <a:spcPct val="100000"/>
              </a:lnSpc>
              <a:spcBef>
                <a:spcPts val="100"/>
              </a:spcBef>
            </a:pPr>
            <a:r>
              <a:rPr sz="1090" b="1" dirty="0">
                <a:latin typeface="Arial" panose="020B0604020202020204"/>
                <a:cs typeface="Arial" panose="020B0604020202020204"/>
              </a:rPr>
              <a:t>Multiple</a:t>
            </a:r>
            <a:r>
              <a:rPr sz="1090" b="1" spc="-40" dirty="0">
                <a:latin typeface="Arial" panose="020B0604020202020204"/>
                <a:cs typeface="Arial" panose="020B0604020202020204"/>
              </a:rPr>
              <a:t> </a:t>
            </a:r>
            <a:r>
              <a:rPr sz="1090" b="1" dirty="0">
                <a:latin typeface="Arial" panose="020B0604020202020204"/>
                <a:cs typeface="Arial" panose="020B0604020202020204"/>
              </a:rPr>
              <a:t>Access</a:t>
            </a:r>
            <a:r>
              <a:rPr sz="1090" b="1" spc="-40" dirty="0">
                <a:latin typeface="Arial" panose="020B0604020202020204"/>
                <a:cs typeface="Arial" panose="020B0604020202020204"/>
              </a:rPr>
              <a:t> </a:t>
            </a:r>
            <a:r>
              <a:rPr sz="1090" b="1" dirty="0">
                <a:latin typeface="Arial" panose="020B0604020202020204"/>
                <a:cs typeface="Arial" panose="020B0604020202020204"/>
              </a:rPr>
              <a:t>and</a:t>
            </a:r>
            <a:r>
              <a:rPr sz="1090" b="1" spc="-40" dirty="0">
                <a:latin typeface="Arial" panose="020B0604020202020204"/>
                <a:cs typeface="Arial" panose="020B0604020202020204"/>
              </a:rPr>
              <a:t> </a:t>
            </a:r>
            <a:r>
              <a:rPr sz="1090" b="1" spc="-10" dirty="0">
                <a:latin typeface="Arial" panose="020B0604020202020204"/>
                <a:cs typeface="Arial" panose="020B0604020202020204"/>
              </a:rPr>
              <a:t>Detection</a:t>
            </a:r>
            <a:endParaRPr sz="1090">
              <a:latin typeface="Arial" panose="020B0604020202020204"/>
              <a:cs typeface="Arial" panose="020B0604020202020204"/>
            </a:endParaRPr>
          </a:p>
        </p:txBody>
      </p:sp>
      <p:sp>
        <p:nvSpPr>
          <p:cNvPr id="7" name="object 7"/>
          <p:cNvSpPr txBox="1"/>
          <p:nvPr/>
        </p:nvSpPr>
        <p:spPr>
          <a:xfrm>
            <a:off x="1660666" y="6627479"/>
            <a:ext cx="699055" cy="178435"/>
          </a:xfrm>
          <a:prstGeom prst="rect">
            <a:avLst/>
          </a:prstGeom>
        </p:spPr>
        <p:txBody>
          <a:bodyPr vert="horz" wrap="square" lIns="0" tIns="11526" rIns="0" bIns="0" rtlCol="0">
            <a:spAutoFit/>
          </a:bodyPr>
          <a:lstStyle/>
          <a:p>
            <a:pPr marL="12700">
              <a:lnSpc>
                <a:spcPct val="100000"/>
              </a:lnSpc>
              <a:spcBef>
                <a:spcPts val="100"/>
              </a:spcBef>
            </a:pPr>
            <a:r>
              <a:rPr sz="1090" dirty="0">
                <a:latin typeface="Arial MT"/>
                <a:cs typeface="Arial MT"/>
              </a:rPr>
              <a:t>Ver</a:t>
            </a:r>
            <a:r>
              <a:rPr sz="1090" spc="-10" dirty="0">
                <a:latin typeface="Arial MT"/>
                <a:cs typeface="Arial MT"/>
              </a:rPr>
              <a:t> 09.725</a:t>
            </a:r>
            <a:endParaRPr sz="1090">
              <a:latin typeface="Arial MT"/>
              <a:cs typeface="Arial MT"/>
            </a:endParaRPr>
          </a:p>
        </p:txBody>
      </p:sp>
      <p:sp>
        <p:nvSpPr>
          <p:cNvPr id="8" name="object 8"/>
          <p:cNvSpPr txBox="1"/>
          <p:nvPr/>
        </p:nvSpPr>
        <p:spPr>
          <a:xfrm>
            <a:off x="1674497" y="325264"/>
            <a:ext cx="8957470" cy="4692650"/>
          </a:xfrm>
          <a:prstGeom prst="rect">
            <a:avLst/>
          </a:prstGeom>
        </p:spPr>
        <p:txBody>
          <a:bodyPr vert="horz" wrap="square" lIns="0" tIns="20170" rIns="0" bIns="0" rtlCol="0">
            <a:spAutoFit/>
          </a:bodyPr>
          <a:lstStyle/>
          <a:p>
            <a:pPr marL="12700" marR="5715">
              <a:lnSpc>
                <a:spcPts val="1900"/>
              </a:lnSpc>
              <a:spcBef>
                <a:spcPts val="175"/>
              </a:spcBef>
            </a:pPr>
            <a:r>
              <a:rPr sz="1450" dirty="0">
                <a:latin typeface="Arial MT"/>
                <a:cs typeface="Arial MT"/>
              </a:rPr>
              <a:t>TDMA</a:t>
            </a:r>
            <a:r>
              <a:rPr sz="1450" spc="-45" dirty="0">
                <a:latin typeface="Arial MT"/>
                <a:cs typeface="Arial MT"/>
              </a:rPr>
              <a:t> </a:t>
            </a:r>
            <a:r>
              <a:rPr sz="1450" dirty="0">
                <a:latin typeface="Arial MT"/>
                <a:cs typeface="Arial MT"/>
              </a:rPr>
              <a:t>is</a:t>
            </a:r>
            <a:r>
              <a:rPr sz="1450" spc="-45" dirty="0">
                <a:latin typeface="Arial MT"/>
                <a:cs typeface="Arial MT"/>
              </a:rPr>
              <a:t> </a:t>
            </a:r>
            <a:r>
              <a:rPr sz="1450" dirty="0">
                <a:latin typeface="Arial MT"/>
                <a:cs typeface="Arial MT"/>
              </a:rPr>
              <a:t>used</a:t>
            </a:r>
            <a:r>
              <a:rPr sz="1450" spc="-40" dirty="0">
                <a:latin typeface="Arial MT"/>
                <a:cs typeface="Arial MT"/>
              </a:rPr>
              <a:t> </a:t>
            </a:r>
            <a:r>
              <a:rPr sz="1450" dirty="0">
                <a:latin typeface="Arial MT"/>
                <a:cs typeface="Arial MT"/>
              </a:rPr>
              <a:t>in</a:t>
            </a:r>
            <a:r>
              <a:rPr sz="1450" spc="-45" dirty="0">
                <a:latin typeface="Arial MT"/>
                <a:cs typeface="Arial MT"/>
              </a:rPr>
              <a:t> </a:t>
            </a:r>
            <a:r>
              <a:rPr sz="1450" dirty="0">
                <a:latin typeface="Arial MT"/>
                <a:cs typeface="Arial MT"/>
              </a:rPr>
              <a:t>several</a:t>
            </a:r>
            <a:r>
              <a:rPr sz="1450" spc="-40" dirty="0">
                <a:latin typeface="Arial MT"/>
                <a:cs typeface="Arial MT"/>
              </a:rPr>
              <a:t> </a:t>
            </a:r>
            <a:r>
              <a:rPr sz="1450" dirty="0">
                <a:latin typeface="Arial MT"/>
                <a:cs typeface="Arial MT"/>
              </a:rPr>
              <a:t>cellular</a:t>
            </a:r>
            <a:r>
              <a:rPr sz="1450" spc="-35" dirty="0">
                <a:latin typeface="Arial MT"/>
                <a:cs typeface="Arial MT"/>
              </a:rPr>
              <a:t> </a:t>
            </a:r>
            <a:r>
              <a:rPr sz="1450" dirty="0">
                <a:latin typeface="Arial MT"/>
                <a:cs typeface="Arial MT"/>
              </a:rPr>
              <a:t>and</a:t>
            </a:r>
            <a:r>
              <a:rPr sz="1450" spc="-45" dirty="0">
                <a:latin typeface="Arial MT"/>
                <a:cs typeface="Arial MT"/>
              </a:rPr>
              <a:t> </a:t>
            </a:r>
            <a:r>
              <a:rPr sz="1450" dirty="0">
                <a:latin typeface="Arial MT"/>
                <a:cs typeface="Arial MT"/>
              </a:rPr>
              <a:t>personal</a:t>
            </a:r>
            <a:r>
              <a:rPr sz="1450" spc="-40" dirty="0">
                <a:latin typeface="Arial MT"/>
                <a:cs typeface="Arial MT"/>
              </a:rPr>
              <a:t> </a:t>
            </a:r>
            <a:r>
              <a:rPr sz="1450" dirty="0">
                <a:latin typeface="Arial MT"/>
                <a:cs typeface="Arial MT"/>
              </a:rPr>
              <a:t>communication</a:t>
            </a:r>
            <a:r>
              <a:rPr sz="1450" spc="-45" dirty="0">
                <a:latin typeface="Arial MT"/>
                <a:cs typeface="Arial MT"/>
              </a:rPr>
              <a:t> </a:t>
            </a:r>
            <a:r>
              <a:rPr sz="1450" dirty="0">
                <a:latin typeface="Arial MT"/>
                <a:cs typeface="Arial MT"/>
              </a:rPr>
              <a:t>systems</a:t>
            </a:r>
            <a:r>
              <a:rPr sz="1450" spc="-20" dirty="0">
                <a:latin typeface="Arial MT"/>
                <a:cs typeface="Arial MT"/>
              </a:rPr>
              <a:t> </a:t>
            </a:r>
            <a:r>
              <a:rPr sz="1450" dirty="0">
                <a:latin typeface="Arial MT"/>
                <a:cs typeface="Arial MT"/>
              </a:rPr>
              <a:t>(PCS).</a:t>
            </a:r>
            <a:r>
              <a:rPr sz="1450" spc="-45" dirty="0">
                <a:latin typeface="Arial MT"/>
                <a:cs typeface="Arial MT"/>
              </a:rPr>
              <a:t> </a:t>
            </a:r>
            <a:r>
              <a:rPr sz="1450" dirty="0">
                <a:latin typeface="Arial MT"/>
                <a:cs typeface="Arial MT"/>
              </a:rPr>
              <a:t>The</a:t>
            </a:r>
            <a:r>
              <a:rPr sz="1450" spc="-40" dirty="0">
                <a:latin typeface="Arial MT"/>
                <a:cs typeface="Arial MT"/>
              </a:rPr>
              <a:t> </a:t>
            </a:r>
            <a:r>
              <a:rPr sz="1450" dirty="0">
                <a:latin typeface="Arial MT"/>
                <a:cs typeface="Arial MT"/>
              </a:rPr>
              <a:t>second</a:t>
            </a:r>
            <a:r>
              <a:rPr sz="1450" spc="-45" dirty="0">
                <a:latin typeface="Arial MT"/>
                <a:cs typeface="Arial MT"/>
              </a:rPr>
              <a:t> </a:t>
            </a:r>
            <a:r>
              <a:rPr sz="1450" dirty="0">
                <a:latin typeface="Arial MT"/>
                <a:cs typeface="Arial MT"/>
              </a:rPr>
              <a:t>generation</a:t>
            </a:r>
            <a:r>
              <a:rPr sz="1450" spc="-40" dirty="0">
                <a:latin typeface="Arial MT"/>
                <a:cs typeface="Arial MT"/>
              </a:rPr>
              <a:t> </a:t>
            </a:r>
            <a:r>
              <a:rPr sz="1450" spc="-10" dirty="0">
                <a:latin typeface="Arial MT"/>
                <a:cs typeface="Arial MT"/>
              </a:rPr>
              <a:t>cellular </a:t>
            </a:r>
            <a:r>
              <a:rPr sz="1450" dirty="0">
                <a:latin typeface="Arial MT"/>
                <a:cs typeface="Arial MT"/>
              </a:rPr>
              <a:t>systems</a:t>
            </a:r>
            <a:r>
              <a:rPr sz="1450" spc="-35" dirty="0">
                <a:latin typeface="Arial MT"/>
                <a:cs typeface="Arial MT"/>
              </a:rPr>
              <a:t> </a:t>
            </a:r>
            <a:r>
              <a:rPr sz="1450" dirty="0">
                <a:latin typeface="Arial MT"/>
                <a:cs typeface="Arial MT"/>
              </a:rPr>
              <a:t>which</a:t>
            </a:r>
            <a:r>
              <a:rPr sz="1450" spc="-30" dirty="0">
                <a:latin typeface="Arial MT"/>
                <a:cs typeface="Arial MT"/>
              </a:rPr>
              <a:t> </a:t>
            </a:r>
            <a:r>
              <a:rPr sz="1450" dirty="0">
                <a:latin typeface="Arial MT"/>
                <a:cs typeface="Arial MT"/>
              </a:rPr>
              <a:t>use</a:t>
            </a:r>
            <a:r>
              <a:rPr sz="1450" spc="-35" dirty="0">
                <a:latin typeface="Arial MT"/>
                <a:cs typeface="Arial MT"/>
              </a:rPr>
              <a:t> </a:t>
            </a:r>
            <a:r>
              <a:rPr sz="1450" dirty="0">
                <a:latin typeface="Arial MT"/>
                <a:cs typeface="Arial MT"/>
              </a:rPr>
              <a:t>TDMA</a:t>
            </a:r>
            <a:r>
              <a:rPr sz="1450" spc="-30" dirty="0">
                <a:latin typeface="Arial MT"/>
                <a:cs typeface="Arial MT"/>
              </a:rPr>
              <a:t> </a:t>
            </a:r>
            <a:r>
              <a:rPr sz="1450" spc="-20" dirty="0">
                <a:latin typeface="Arial MT"/>
                <a:cs typeface="Arial MT"/>
              </a:rPr>
              <a:t>are:</a:t>
            </a:r>
            <a:endParaRPr sz="1450">
              <a:latin typeface="Arial MT"/>
              <a:cs typeface="Arial MT"/>
            </a:endParaRPr>
          </a:p>
          <a:p>
            <a:pPr marL="469265" indent="-273685">
              <a:lnSpc>
                <a:spcPct val="100000"/>
              </a:lnSpc>
              <a:spcBef>
                <a:spcPts val="1520"/>
              </a:spcBef>
              <a:buChar char="•"/>
              <a:tabLst>
                <a:tab pos="469265" algn="l"/>
              </a:tabLst>
            </a:pPr>
            <a:r>
              <a:rPr sz="1450" dirty="0">
                <a:latin typeface="Arial MT"/>
                <a:cs typeface="Arial MT"/>
              </a:rPr>
              <a:t>GSM</a:t>
            </a:r>
            <a:r>
              <a:rPr sz="1450" spc="-40" dirty="0">
                <a:latin typeface="Arial MT"/>
                <a:cs typeface="Arial MT"/>
              </a:rPr>
              <a:t> </a:t>
            </a:r>
            <a:r>
              <a:rPr sz="1450" spc="-10" dirty="0">
                <a:latin typeface="Arial MT"/>
                <a:cs typeface="Arial MT"/>
              </a:rPr>
              <a:t>(Europe)</a:t>
            </a:r>
            <a:endParaRPr sz="1450">
              <a:latin typeface="Arial MT"/>
              <a:cs typeface="Arial MT"/>
            </a:endParaRPr>
          </a:p>
          <a:p>
            <a:pPr marL="469265" indent="-273685">
              <a:lnSpc>
                <a:spcPct val="100000"/>
              </a:lnSpc>
              <a:spcBef>
                <a:spcPts val="1380"/>
              </a:spcBef>
              <a:buChar char="•"/>
              <a:tabLst>
                <a:tab pos="469265" algn="l"/>
              </a:tabLst>
            </a:pPr>
            <a:r>
              <a:rPr sz="1450" spc="-10" dirty="0">
                <a:latin typeface="Arial MT"/>
                <a:cs typeface="Arial MT"/>
              </a:rPr>
              <a:t>IS-</a:t>
            </a:r>
            <a:r>
              <a:rPr sz="1450" dirty="0">
                <a:latin typeface="Arial MT"/>
                <a:cs typeface="Arial MT"/>
              </a:rPr>
              <a:t>54</a:t>
            </a:r>
            <a:r>
              <a:rPr sz="1450" spc="-15" dirty="0">
                <a:latin typeface="Arial MT"/>
                <a:cs typeface="Arial MT"/>
              </a:rPr>
              <a:t> </a:t>
            </a:r>
            <a:r>
              <a:rPr sz="1450" spc="-20" dirty="0">
                <a:latin typeface="Arial MT"/>
                <a:cs typeface="Arial MT"/>
              </a:rPr>
              <a:t>(US)</a:t>
            </a:r>
            <a:endParaRPr sz="1450">
              <a:latin typeface="Arial MT"/>
              <a:cs typeface="Arial MT"/>
            </a:endParaRPr>
          </a:p>
          <a:p>
            <a:pPr marL="469265" indent="-273685">
              <a:lnSpc>
                <a:spcPct val="100000"/>
              </a:lnSpc>
              <a:spcBef>
                <a:spcPts val="1380"/>
              </a:spcBef>
              <a:buChar char="•"/>
              <a:tabLst>
                <a:tab pos="469265" algn="l"/>
              </a:tabLst>
            </a:pPr>
            <a:r>
              <a:rPr sz="1450" dirty="0">
                <a:latin typeface="Arial MT"/>
                <a:cs typeface="Arial MT"/>
              </a:rPr>
              <a:t>PDC</a:t>
            </a:r>
            <a:r>
              <a:rPr sz="1450" spc="-20" dirty="0">
                <a:latin typeface="Arial MT"/>
                <a:cs typeface="Arial MT"/>
              </a:rPr>
              <a:t> </a:t>
            </a:r>
            <a:r>
              <a:rPr sz="1450" dirty="0">
                <a:latin typeface="Arial MT"/>
                <a:cs typeface="Arial MT"/>
              </a:rPr>
              <a:t>(Personal</a:t>
            </a:r>
            <a:r>
              <a:rPr sz="1450" spc="-20" dirty="0">
                <a:latin typeface="Arial MT"/>
                <a:cs typeface="Arial MT"/>
              </a:rPr>
              <a:t> </a:t>
            </a:r>
            <a:r>
              <a:rPr sz="1450" dirty="0">
                <a:latin typeface="Arial MT"/>
                <a:cs typeface="Arial MT"/>
              </a:rPr>
              <a:t>Digital</a:t>
            </a:r>
            <a:r>
              <a:rPr sz="1450" spc="-15" dirty="0">
                <a:latin typeface="Arial MT"/>
                <a:cs typeface="Arial MT"/>
              </a:rPr>
              <a:t> </a:t>
            </a:r>
            <a:r>
              <a:rPr sz="1450" dirty="0">
                <a:latin typeface="Arial MT"/>
                <a:cs typeface="Arial MT"/>
              </a:rPr>
              <a:t>Cellular,</a:t>
            </a:r>
            <a:r>
              <a:rPr sz="1450" spc="-20" dirty="0">
                <a:latin typeface="Arial MT"/>
                <a:cs typeface="Arial MT"/>
              </a:rPr>
              <a:t> </a:t>
            </a:r>
            <a:r>
              <a:rPr sz="1450" spc="-10" dirty="0">
                <a:latin typeface="Arial MT"/>
                <a:cs typeface="Arial MT"/>
              </a:rPr>
              <a:t>Japan)</a:t>
            </a:r>
            <a:endParaRPr sz="1450">
              <a:latin typeface="Arial MT"/>
              <a:cs typeface="Arial MT"/>
            </a:endParaRPr>
          </a:p>
          <a:p>
            <a:pPr marL="12700">
              <a:lnSpc>
                <a:spcPct val="100000"/>
              </a:lnSpc>
              <a:spcBef>
                <a:spcPts val="1380"/>
              </a:spcBef>
            </a:pPr>
            <a:r>
              <a:rPr sz="1450" dirty="0">
                <a:latin typeface="Arial MT"/>
                <a:cs typeface="Arial MT"/>
              </a:rPr>
              <a:t>The</a:t>
            </a:r>
            <a:r>
              <a:rPr sz="1450" spc="-25" dirty="0">
                <a:latin typeface="Arial MT"/>
                <a:cs typeface="Arial MT"/>
              </a:rPr>
              <a:t> </a:t>
            </a:r>
            <a:r>
              <a:rPr sz="1450" dirty="0">
                <a:latin typeface="Arial MT"/>
                <a:cs typeface="Arial MT"/>
              </a:rPr>
              <a:t>wireless</a:t>
            </a:r>
            <a:r>
              <a:rPr sz="1450" spc="-20" dirty="0">
                <a:latin typeface="Arial MT"/>
                <a:cs typeface="Arial MT"/>
              </a:rPr>
              <a:t> </a:t>
            </a:r>
            <a:r>
              <a:rPr sz="1450" dirty="0">
                <a:latin typeface="Arial MT"/>
                <a:cs typeface="Arial MT"/>
              </a:rPr>
              <a:t>PCS</a:t>
            </a:r>
            <a:r>
              <a:rPr sz="1450" spc="-20" dirty="0">
                <a:latin typeface="Arial MT"/>
                <a:cs typeface="Arial MT"/>
              </a:rPr>
              <a:t> </a:t>
            </a:r>
            <a:r>
              <a:rPr sz="1450" dirty="0">
                <a:latin typeface="Arial MT"/>
                <a:cs typeface="Arial MT"/>
              </a:rPr>
              <a:t>which</a:t>
            </a:r>
            <a:r>
              <a:rPr sz="1450" spc="-25" dirty="0">
                <a:latin typeface="Arial MT"/>
                <a:cs typeface="Arial MT"/>
              </a:rPr>
              <a:t> </a:t>
            </a:r>
            <a:r>
              <a:rPr sz="1450" dirty="0">
                <a:latin typeface="Arial MT"/>
                <a:cs typeface="Arial MT"/>
              </a:rPr>
              <a:t>make</a:t>
            </a:r>
            <a:r>
              <a:rPr sz="1450" spc="-20" dirty="0">
                <a:latin typeface="Arial MT"/>
                <a:cs typeface="Arial MT"/>
              </a:rPr>
              <a:t> </a:t>
            </a:r>
            <a:r>
              <a:rPr sz="1450" dirty="0">
                <a:latin typeface="Arial MT"/>
                <a:cs typeface="Arial MT"/>
              </a:rPr>
              <a:t>use</a:t>
            </a:r>
            <a:r>
              <a:rPr sz="1450" spc="-20" dirty="0">
                <a:latin typeface="Arial MT"/>
                <a:cs typeface="Arial MT"/>
              </a:rPr>
              <a:t> </a:t>
            </a:r>
            <a:r>
              <a:rPr sz="1450" dirty="0">
                <a:latin typeface="Arial MT"/>
                <a:cs typeface="Arial MT"/>
              </a:rPr>
              <a:t>of</a:t>
            </a:r>
            <a:r>
              <a:rPr sz="1450" spc="-20" dirty="0">
                <a:latin typeface="Arial MT"/>
                <a:cs typeface="Arial MT"/>
              </a:rPr>
              <a:t> </a:t>
            </a:r>
            <a:r>
              <a:rPr sz="1450" dirty="0">
                <a:latin typeface="Arial MT"/>
                <a:cs typeface="Arial MT"/>
              </a:rPr>
              <a:t>TDMA</a:t>
            </a:r>
            <a:r>
              <a:rPr sz="1450" spc="-25" dirty="0">
                <a:latin typeface="Arial MT"/>
                <a:cs typeface="Arial MT"/>
              </a:rPr>
              <a:t> </a:t>
            </a:r>
            <a:r>
              <a:rPr sz="1450" dirty="0">
                <a:latin typeface="Arial MT"/>
                <a:cs typeface="Arial MT"/>
              </a:rPr>
              <a:t>techniques</a:t>
            </a:r>
            <a:r>
              <a:rPr sz="1450" spc="-20" dirty="0">
                <a:latin typeface="Arial MT"/>
                <a:cs typeface="Arial MT"/>
              </a:rPr>
              <a:t> are:</a:t>
            </a:r>
            <a:endParaRPr sz="1450">
              <a:latin typeface="Arial MT"/>
              <a:cs typeface="Arial MT"/>
            </a:endParaRPr>
          </a:p>
          <a:p>
            <a:pPr marL="469265" indent="-273685">
              <a:lnSpc>
                <a:spcPct val="100000"/>
              </a:lnSpc>
              <a:spcBef>
                <a:spcPts val="1580"/>
              </a:spcBef>
              <a:buChar char="•"/>
              <a:tabLst>
                <a:tab pos="469265" algn="l"/>
              </a:tabLst>
            </a:pPr>
            <a:r>
              <a:rPr sz="1450" dirty="0">
                <a:latin typeface="Arial MT"/>
                <a:cs typeface="Arial MT"/>
              </a:rPr>
              <a:t>DECT</a:t>
            </a:r>
            <a:r>
              <a:rPr sz="1450" spc="-20" dirty="0">
                <a:latin typeface="Arial MT"/>
                <a:cs typeface="Arial MT"/>
              </a:rPr>
              <a:t> </a:t>
            </a:r>
            <a:r>
              <a:rPr sz="1450" dirty="0">
                <a:latin typeface="Arial MT"/>
                <a:cs typeface="Arial MT"/>
              </a:rPr>
              <a:t>(Digital</a:t>
            </a:r>
            <a:r>
              <a:rPr sz="1450" spc="-20" dirty="0">
                <a:latin typeface="Arial MT"/>
                <a:cs typeface="Arial MT"/>
              </a:rPr>
              <a:t> </a:t>
            </a:r>
            <a:r>
              <a:rPr sz="1450" dirty="0">
                <a:latin typeface="Arial MT"/>
                <a:cs typeface="Arial MT"/>
              </a:rPr>
              <a:t>European</a:t>
            </a:r>
            <a:r>
              <a:rPr sz="1450" spc="-20" dirty="0">
                <a:latin typeface="Arial MT"/>
                <a:cs typeface="Arial MT"/>
              </a:rPr>
              <a:t> </a:t>
            </a:r>
            <a:r>
              <a:rPr sz="1450" dirty="0">
                <a:latin typeface="Arial MT"/>
                <a:cs typeface="Arial MT"/>
              </a:rPr>
              <a:t>Cordless</a:t>
            </a:r>
            <a:r>
              <a:rPr sz="1450" spc="-20" dirty="0">
                <a:latin typeface="Arial MT"/>
                <a:cs typeface="Arial MT"/>
              </a:rPr>
              <a:t> </a:t>
            </a:r>
            <a:r>
              <a:rPr sz="1450" spc="-10" dirty="0">
                <a:latin typeface="Arial MT"/>
                <a:cs typeface="Arial MT"/>
              </a:rPr>
              <a:t>Telecommunications,</a:t>
            </a:r>
            <a:r>
              <a:rPr sz="1450" spc="-20" dirty="0">
                <a:latin typeface="Arial MT"/>
                <a:cs typeface="Arial MT"/>
              </a:rPr>
              <a:t> </a:t>
            </a:r>
            <a:r>
              <a:rPr sz="1450" spc="-10" dirty="0">
                <a:latin typeface="Arial MT"/>
                <a:cs typeface="Arial MT"/>
              </a:rPr>
              <a:t>Europe)</a:t>
            </a:r>
            <a:endParaRPr sz="1450">
              <a:latin typeface="Arial MT"/>
              <a:cs typeface="Arial MT"/>
            </a:endParaRPr>
          </a:p>
          <a:p>
            <a:pPr marL="469265" indent="-273685">
              <a:lnSpc>
                <a:spcPct val="100000"/>
              </a:lnSpc>
              <a:spcBef>
                <a:spcPts val="1380"/>
              </a:spcBef>
              <a:buChar char="•"/>
              <a:tabLst>
                <a:tab pos="469265" algn="l"/>
              </a:tabLst>
            </a:pPr>
            <a:r>
              <a:rPr sz="1450" dirty="0">
                <a:latin typeface="Arial MT"/>
                <a:cs typeface="Arial MT"/>
              </a:rPr>
              <a:t>PHS</a:t>
            </a:r>
            <a:r>
              <a:rPr sz="1450" spc="-35" dirty="0">
                <a:latin typeface="Arial MT"/>
                <a:cs typeface="Arial MT"/>
              </a:rPr>
              <a:t> </a:t>
            </a:r>
            <a:r>
              <a:rPr sz="1450" dirty="0">
                <a:latin typeface="Arial MT"/>
                <a:cs typeface="Arial MT"/>
              </a:rPr>
              <a:t>(Personal</a:t>
            </a:r>
            <a:r>
              <a:rPr sz="1450" spc="-30" dirty="0">
                <a:latin typeface="Arial MT"/>
                <a:cs typeface="Arial MT"/>
              </a:rPr>
              <a:t> </a:t>
            </a:r>
            <a:r>
              <a:rPr sz="1450" dirty="0">
                <a:latin typeface="Arial MT"/>
                <a:cs typeface="Arial MT"/>
              </a:rPr>
              <a:t>Handyphone</a:t>
            </a:r>
            <a:r>
              <a:rPr sz="1450" spc="-30" dirty="0">
                <a:latin typeface="Arial MT"/>
                <a:cs typeface="Arial MT"/>
              </a:rPr>
              <a:t> </a:t>
            </a:r>
            <a:r>
              <a:rPr sz="1450" dirty="0">
                <a:latin typeface="Arial MT"/>
                <a:cs typeface="Arial MT"/>
              </a:rPr>
              <a:t>System,</a:t>
            </a:r>
            <a:r>
              <a:rPr sz="1450" spc="-30" dirty="0">
                <a:latin typeface="Arial MT"/>
                <a:cs typeface="Arial MT"/>
              </a:rPr>
              <a:t> </a:t>
            </a:r>
            <a:r>
              <a:rPr sz="1450" spc="-10" dirty="0">
                <a:latin typeface="Arial MT"/>
                <a:cs typeface="Arial MT"/>
              </a:rPr>
              <a:t>Japan)</a:t>
            </a:r>
            <a:endParaRPr sz="1450">
              <a:latin typeface="Arial MT"/>
              <a:cs typeface="Arial MT"/>
            </a:endParaRPr>
          </a:p>
          <a:p>
            <a:pPr marL="469900" marR="5080" indent="-274320">
              <a:lnSpc>
                <a:spcPts val="1700"/>
              </a:lnSpc>
              <a:spcBef>
                <a:spcPts val="1620"/>
              </a:spcBef>
              <a:buChar char="•"/>
              <a:tabLst>
                <a:tab pos="469900" algn="l"/>
              </a:tabLst>
            </a:pPr>
            <a:r>
              <a:rPr sz="1450" dirty="0">
                <a:latin typeface="Arial MT"/>
                <a:cs typeface="Arial MT"/>
              </a:rPr>
              <a:t>WACS</a:t>
            </a:r>
            <a:r>
              <a:rPr sz="1450" spc="380" dirty="0">
                <a:latin typeface="Arial MT"/>
                <a:cs typeface="Arial MT"/>
              </a:rPr>
              <a:t> </a:t>
            </a:r>
            <a:r>
              <a:rPr sz="1450" dirty="0">
                <a:latin typeface="Arial MT"/>
                <a:cs typeface="Arial MT"/>
              </a:rPr>
              <a:t>or</a:t>
            </a:r>
            <a:r>
              <a:rPr sz="1450" spc="385" dirty="0">
                <a:latin typeface="Arial MT"/>
                <a:cs typeface="Arial MT"/>
              </a:rPr>
              <a:t> </a:t>
            </a:r>
            <a:r>
              <a:rPr sz="1450" dirty="0">
                <a:latin typeface="Arial MT"/>
                <a:cs typeface="Arial MT"/>
              </a:rPr>
              <a:t>PACS</a:t>
            </a:r>
            <a:r>
              <a:rPr sz="1450" spc="385" dirty="0">
                <a:latin typeface="Arial MT"/>
                <a:cs typeface="Arial MT"/>
              </a:rPr>
              <a:t> </a:t>
            </a:r>
            <a:r>
              <a:rPr sz="1450" dirty="0">
                <a:latin typeface="Arial MT"/>
                <a:cs typeface="Arial MT"/>
              </a:rPr>
              <a:t>(Wireless</a:t>
            </a:r>
            <a:r>
              <a:rPr sz="1450" spc="385" dirty="0">
                <a:latin typeface="Arial MT"/>
                <a:cs typeface="Arial MT"/>
              </a:rPr>
              <a:t> </a:t>
            </a:r>
            <a:r>
              <a:rPr sz="1450" dirty="0">
                <a:latin typeface="Arial MT"/>
                <a:cs typeface="Arial MT"/>
              </a:rPr>
              <a:t>Access</a:t>
            </a:r>
            <a:r>
              <a:rPr sz="1450" spc="380" dirty="0">
                <a:latin typeface="Arial MT"/>
                <a:cs typeface="Arial MT"/>
              </a:rPr>
              <a:t> </a:t>
            </a:r>
            <a:r>
              <a:rPr sz="1450" dirty="0">
                <a:latin typeface="Arial MT"/>
                <a:cs typeface="Arial MT"/>
              </a:rPr>
              <a:t>Communications</a:t>
            </a:r>
            <a:r>
              <a:rPr sz="1450" spc="385" dirty="0">
                <a:latin typeface="Arial MT"/>
                <a:cs typeface="Arial MT"/>
              </a:rPr>
              <a:t> </a:t>
            </a:r>
            <a:r>
              <a:rPr sz="1450" dirty="0">
                <a:latin typeface="Arial MT"/>
                <a:cs typeface="Arial MT"/>
              </a:rPr>
              <a:t>Systems</a:t>
            </a:r>
            <a:r>
              <a:rPr sz="1450" spc="385" dirty="0">
                <a:latin typeface="Arial MT"/>
                <a:cs typeface="Arial MT"/>
              </a:rPr>
              <a:t> </a:t>
            </a:r>
            <a:r>
              <a:rPr sz="1450" dirty="0">
                <a:latin typeface="Arial MT"/>
                <a:cs typeface="Arial MT"/>
              </a:rPr>
              <a:t>or</a:t>
            </a:r>
            <a:r>
              <a:rPr sz="1450" spc="385" dirty="0">
                <a:latin typeface="Arial MT"/>
                <a:cs typeface="Arial MT"/>
              </a:rPr>
              <a:t> </a:t>
            </a:r>
            <a:r>
              <a:rPr sz="1450" dirty="0">
                <a:latin typeface="Arial MT"/>
                <a:cs typeface="Arial MT"/>
              </a:rPr>
              <a:t>Personal</a:t>
            </a:r>
            <a:r>
              <a:rPr sz="1450" spc="380" dirty="0">
                <a:latin typeface="Arial MT"/>
                <a:cs typeface="Arial MT"/>
              </a:rPr>
              <a:t> </a:t>
            </a:r>
            <a:r>
              <a:rPr sz="1450" dirty="0">
                <a:latin typeface="Arial MT"/>
                <a:cs typeface="Arial MT"/>
              </a:rPr>
              <a:t>Access</a:t>
            </a:r>
            <a:r>
              <a:rPr sz="1450" spc="385" dirty="0">
                <a:latin typeface="Arial MT"/>
                <a:cs typeface="Arial MT"/>
              </a:rPr>
              <a:t> </a:t>
            </a:r>
            <a:r>
              <a:rPr sz="1450" spc="-10" dirty="0">
                <a:latin typeface="Arial MT"/>
                <a:cs typeface="Arial MT"/>
              </a:rPr>
              <a:t>Communications Systems)</a:t>
            </a:r>
            <a:endParaRPr sz="1450">
              <a:latin typeface="Arial MT"/>
              <a:cs typeface="Arial MT"/>
            </a:endParaRPr>
          </a:p>
          <a:p>
            <a:pPr marL="12700">
              <a:lnSpc>
                <a:spcPct val="100000"/>
              </a:lnSpc>
              <a:spcBef>
                <a:spcPts val="1355"/>
              </a:spcBef>
            </a:pPr>
            <a:r>
              <a:rPr sz="1450" dirty="0">
                <a:latin typeface="Arial MT"/>
                <a:cs typeface="Arial MT"/>
              </a:rPr>
              <a:t>For</a:t>
            </a:r>
            <a:r>
              <a:rPr sz="1450" spc="-35" dirty="0">
                <a:latin typeface="Arial MT"/>
                <a:cs typeface="Arial MT"/>
              </a:rPr>
              <a:t> </a:t>
            </a:r>
            <a:r>
              <a:rPr sz="1450" dirty="0">
                <a:latin typeface="Arial MT"/>
                <a:cs typeface="Arial MT"/>
              </a:rPr>
              <a:t>more</a:t>
            </a:r>
            <a:r>
              <a:rPr sz="1450" spc="-30" dirty="0">
                <a:latin typeface="Arial MT"/>
                <a:cs typeface="Arial MT"/>
              </a:rPr>
              <a:t> </a:t>
            </a:r>
            <a:r>
              <a:rPr sz="1450" spc="-10" dirty="0">
                <a:latin typeface="Arial MT"/>
                <a:cs typeface="Arial MT"/>
              </a:rPr>
              <a:t>information</a:t>
            </a:r>
            <a:endParaRPr sz="1450">
              <a:latin typeface="Arial MT"/>
              <a:cs typeface="Arial MT"/>
            </a:endParaRPr>
          </a:p>
          <a:p>
            <a:pPr marL="12700" marR="5715">
              <a:lnSpc>
                <a:spcPts val="1900"/>
              </a:lnSpc>
              <a:spcBef>
                <a:spcPts val="1665"/>
              </a:spcBef>
            </a:pPr>
            <a:r>
              <a:rPr sz="1450" dirty="0">
                <a:latin typeface="Arial MT"/>
                <a:cs typeface="Arial MT"/>
              </a:rPr>
              <a:t>D.</a:t>
            </a:r>
            <a:r>
              <a:rPr sz="1450" spc="85" dirty="0">
                <a:latin typeface="Arial MT"/>
                <a:cs typeface="Arial MT"/>
              </a:rPr>
              <a:t> </a:t>
            </a:r>
            <a:r>
              <a:rPr sz="1450" dirty="0">
                <a:latin typeface="Arial MT"/>
                <a:cs typeface="Arial MT"/>
              </a:rPr>
              <a:t>Falconer,</a:t>
            </a:r>
            <a:r>
              <a:rPr sz="1450" spc="85" dirty="0">
                <a:latin typeface="Arial MT"/>
                <a:cs typeface="Arial MT"/>
              </a:rPr>
              <a:t> </a:t>
            </a:r>
            <a:r>
              <a:rPr sz="1450" dirty="0">
                <a:latin typeface="Arial MT"/>
                <a:cs typeface="Arial MT"/>
              </a:rPr>
              <a:t>F.</a:t>
            </a:r>
            <a:r>
              <a:rPr sz="1450" spc="90" dirty="0">
                <a:latin typeface="Arial MT"/>
                <a:cs typeface="Arial MT"/>
              </a:rPr>
              <a:t> </a:t>
            </a:r>
            <a:r>
              <a:rPr sz="1450" dirty="0">
                <a:latin typeface="Arial MT"/>
                <a:cs typeface="Arial MT"/>
              </a:rPr>
              <a:t>Adachi</a:t>
            </a:r>
            <a:r>
              <a:rPr sz="1450" spc="85" dirty="0">
                <a:latin typeface="Arial MT"/>
                <a:cs typeface="Arial MT"/>
              </a:rPr>
              <a:t> </a:t>
            </a:r>
            <a:r>
              <a:rPr sz="1450" dirty="0">
                <a:latin typeface="Arial MT"/>
                <a:cs typeface="Arial MT"/>
              </a:rPr>
              <a:t>and</a:t>
            </a:r>
            <a:r>
              <a:rPr sz="1450" spc="90" dirty="0">
                <a:latin typeface="Arial MT"/>
                <a:cs typeface="Arial MT"/>
              </a:rPr>
              <a:t> </a:t>
            </a:r>
            <a:r>
              <a:rPr sz="1450" dirty="0">
                <a:latin typeface="Arial MT"/>
                <a:cs typeface="Arial MT"/>
              </a:rPr>
              <a:t>B.</a:t>
            </a:r>
            <a:r>
              <a:rPr sz="1450" spc="85" dirty="0">
                <a:latin typeface="Arial MT"/>
                <a:cs typeface="Arial MT"/>
              </a:rPr>
              <a:t> </a:t>
            </a:r>
            <a:r>
              <a:rPr sz="1450" dirty="0">
                <a:latin typeface="Arial MT"/>
                <a:cs typeface="Arial MT"/>
              </a:rPr>
              <a:t>Gudmundson.</a:t>
            </a:r>
            <a:r>
              <a:rPr sz="1450" spc="90" dirty="0">
                <a:latin typeface="Arial MT"/>
                <a:cs typeface="Arial MT"/>
              </a:rPr>
              <a:t> </a:t>
            </a:r>
            <a:r>
              <a:rPr sz="1450" dirty="0">
                <a:latin typeface="Arial MT"/>
                <a:cs typeface="Arial MT"/>
              </a:rPr>
              <a:t>“Time</a:t>
            </a:r>
            <a:r>
              <a:rPr sz="1450" spc="85" dirty="0">
                <a:latin typeface="Arial MT"/>
                <a:cs typeface="Arial MT"/>
              </a:rPr>
              <a:t> </a:t>
            </a:r>
            <a:r>
              <a:rPr sz="1450" dirty="0">
                <a:latin typeface="Arial MT"/>
                <a:cs typeface="Arial MT"/>
              </a:rPr>
              <a:t>Division</a:t>
            </a:r>
            <a:r>
              <a:rPr sz="1450" spc="90" dirty="0">
                <a:latin typeface="Arial MT"/>
                <a:cs typeface="Arial MT"/>
              </a:rPr>
              <a:t> </a:t>
            </a:r>
            <a:r>
              <a:rPr sz="1450" dirty="0">
                <a:latin typeface="Arial MT"/>
                <a:cs typeface="Arial MT"/>
              </a:rPr>
              <a:t>Multiple</a:t>
            </a:r>
            <a:r>
              <a:rPr sz="1450" spc="85" dirty="0">
                <a:latin typeface="Arial MT"/>
                <a:cs typeface="Arial MT"/>
              </a:rPr>
              <a:t> </a:t>
            </a:r>
            <a:r>
              <a:rPr sz="1450" dirty="0">
                <a:latin typeface="Arial MT"/>
                <a:cs typeface="Arial MT"/>
              </a:rPr>
              <a:t>Access</a:t>
            </a:r>
            <a:r>
              <a:rPr sz="1450" spc="90" dirty="0">
                <a:latin typeface="Arial MT"/>
                <a:cs typeface="Arial MT"/>
              </a:rPr>
              <a:t> </a:t>
            </a:r>
            <a:r>
              <a:rPr sz="1450" dirty="0">
                <a:latin typeface="Arial MT"/>
                <a:cs typeface="Arial MT"/>
              </a:rPr>
              <a:t>Methods</a:t>
            </a:r>
            <a:r>
              <a:rPr sz="1450" spc="85" dirty="0">
                <a:latin typeface="Arial MT"/>
                <a:cs typeface="Arial MT"/>
              </a:rPr>
              <a:t> </a:t>
            </a:r>
            <a:r>
              <a:rPr sz="1450" dirty="0">
                <a:latin typeface="Arial MT"/>
                <a:cs typeface="Arial MT"/>
              </a:rPr>
              <a:t>for</a:t>
            </a:r>
            <a:r>
              <a:rPr sz="1450" spc="90" dirty="0">
                <a:latin typeface="Arial MT"/>
                <a:cs typeface="Arial MT"/>
              </a:rPr>
              <a:t> </a:t>
            </a:r>
            <a:r>
              <a:rPr sz="1450" dirty="0">
                <a:latin typeface="Arial MT"/>
                <a:cs typeface="Arial MT"/>
              </a:rPr>
              <a:t>Wireless</a:t>
            </a:r>
            <a:r>
              <a:rPr sz="1450" spc="85" dirty="0">
                <a:latin typeface="Arial MT"/>
                <a:cs typeface="Arial MT"/>
              </a:rPr>
              <a:t> </a:t>
            </a:r>
            <a:r>
              <a:rPr sz="1450" spc="-10" dirty="0">
                <a:latin typeface="Arial MT"/>
                <a:cs typeface="Arial MT"/>
              </a:rPr>
              <a:t>Personal Communications”.</a:t>
            </a:r>
            <a:r>
              <a:rPr sz="1450" spc="-30" dirty="0">
                <a:latin typeface="Arial MT"/>
                <a:cs typeface="Arial MT"/>
              </a:rPr>
              <a:t> </a:t>
            </a:r>
            <a:r>
              <a:rPr sz="1450" i="1" dirty="0">
                <a:latin typeface="Arial" panose="020B0604020202020204"/>
                <a:cs typeface="Arial" panose="020B0604020202020204"/>
              </a:rPr>
              <a:t>IEEE</a:t>
            </a:r>
            <a:r>
              <a:rPr sz="1450" i="1" spc="-20" dirty="0">
                <a:latin typeface="Arial" panose="020B0604020202020204"/>
                <a:cs typeface="Arial" panose="020B0604020202020204"/>
              </a:rPr>
              <a:t> </a:t>
            </a:r>
            <a:r>
              <a:rPr sz="1450" i="1" dirty="0">
                <a:latin typeface="Arial" panose="020B0604020202020204"/>
                <a:cs typeface="Arial" panose="020B0604020202020204"/>
              </a:rPr>
              <a:t>Comms.</a:t>
            </a:r>
            <a:r>
              <a:rPr sz="1450" i="1" spc="-25" dirty="0">
                <a:latin typeface="Arial" panose="020B0604020202020204"/>
                <a:cs typeface="Arial" panose="020B0604020202020204"/>
              </a:rPr>
              <a:t> </a:t>
            </a:r>
            <a:r>
              <a:rPr sz="1450" i="1" dirty="0">
                <a:latin typeface="Arial" panose="020B0604020202020204"/>
                <a:cs typeface="Arial" panose="020B0604020202020204"/>
              </a:rPr>
              <a:t>Mag.</a:t>
            </a:r>
            <a:r>
              <a:rPr sz="1450" dirty="0">
                <a:latin typeface="Arial MT"/>
                <a:cs typeface="Arial MT"/>
              </a:rPr>
              <a:t>,</a:t>
            </a:r>
            <a:r>
              <a:rPr sz="1450" spc="-20" dirty="0">
                <a:latin typeface="Arial MT"/>
                <a:cs typeface="Arial MT"/>
              </a:rPr>
              <a:t> </a:t>
            </a:r>
            <a:r>
              <a:rPr sz="1450" dirty="0">
                <a:latin typeface="Arial MT"/>
                <a:cs typeface="Arial MT"/>
              </a:rPr>
              <a:t>Vol.</a:t>
            </a:r>
            <a:r>
              <a:rPr sz="1450" spc="-25" dirty="0">
                <a:latin typeface="Arial MT"/>
                <a:cs typeface="Arial MT"/>
              </a:rPr>
              <a:t> </a:t>
            </a:r>
            <a:r>
              <a:rPr sz="1450" dirty="0">
                <a:latin typeface="Arial MT"/>
                <a:cs typeface="Arial MT"/>
              </a:rPr>
              <a:t>33,</a:t>
            </a:r>
            <a:r>
              <a:rPr sz="1450" spc="-20" dirty="0">
                <a:latin typeface="Arial MT"/>
                <a:cs typeface="Arial MT"/>
              </a:rPr>
              <a:t> </a:t>
            </a:r>
            <a:r>
              <a:rPr sz="1450" dirty="0">
                <a:latin typeface="Arial MT"/>
                <a:cs typeface="Arial MT"/>
              </a:rPr>
              <a:t>No.</a:t>
            </a:r>
            <a:r>
              <a:rPr sz="1450" spc="-20" dirty="0">
                <a:latin typeface="Arial MT"/>
                <a:cs typeface="Arial MT"/>
              </a:rPr>
              <a:t> </a:t>
            </a:r>
            <a:r>
              <a:rPr sz="1450" dirty="0">
                <a:latin typeface="Arial MT"/>
                <a:cs typeface="Arial MT"/>
              </a:rPr>
              <a:t>1,</a:t>
            </a:r>
            <a:r>
              <a:rPr sz="1450" spc="-25" dirty="0">
                <a:latin typeface="Arial MT"/>
                <a:cs typeface="Arial MT"/>
              </a:rPr>
              <a:t> </a:t>
            </a:r>
            <a:r>
              <a:rPr sz="1450" dirty="0">
                <a:latin typeface="Arial MT"/>
                <a:cs typeface="Arial MT"/>
              </a:rPr>
              <a:t>pp.</a:t>
            </a:r>
            <a:r>
              <a:rPr sz="1450" spc="-20" dirty="0">
                <a:latin typeface="Arial MT"/>
                <a:cs typeface="Arial MT"/>
              </a:rPr>
              <a:t> </a:t>
            </a:r>
            <a:r>
              <a:rPr sz="1450" spc="-10" dirty="0">
                <a:latin typeface="Arial MT"/>
                <a:cs typeface="Arial MT"/>
              </a:rPr>
              <a:t>50-</a:t>
            </a:r>
            <a:r>
              <a:rPr sz="1450" dirty="0">
                <a:latin typeface="Arial MT"/>
                <a:cs typeface="Arial MT"/>
              </a:rPr>
              <a:t>57,</a:t>
            </a:r>
            <a:r>
              <a:rPr sz="1450" spc="-25" dirty="0">
                <a:latin typeface="Arial MT"/>
                <a:cs typeface="Arial MT"/>
              </a:rPr>
              <a:t> </a:t>
            </a:r>
            <a:r>
              <a:rPr sz="1450" dirty="0">
                <a:latin typeface="Arial MT"/>
                <a:cs typeface="Arial MT"/>
              </a:rPr>
              <a:t>Jan.</a:t>
            </a:r>
            <a:r>
              <a:rPr sz="1450" spc="-20" dirty="0">
                <a:latin typeface="Arial MT"/>
                <a:cs typeface="Arial MT"/>
              </a:rPr>
              <a:t> </a:t>
            </a:r>
            <a:r>
              <a:rPr sz="1450" spc="-10" dirty="0">
                <a:latin typeface="Arial MT"/>
                <a:cs typeface="Arial MT"/>
              </a:rPr>
              <a:t>1995.</a:t>
            </a:r>
            <a:endParaRPr sz="1450">
              <a:latin typeface="Arial MT"/>
              <a:cs typeface="Arial M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59300" y="16510"/>
            <a:ext cx="5447665" cy="626745"/>
          </a:xfrm>
          <a:prstGeom prst="rect">
            <a:avLst/>
          </a:prstGeom>
        </p:spPr>
        <p:txBody>
          <a:bodyPr vert="horz" wrap="square" lIns="0" tIns="11526" rIns="0" bIns="0" rtlCol="0">
            <a:spAutoFit/>
          </a:bodyPr>
          <a:lstStyle/>
          <a:p>
            <a:pPr marL="12700">
              <a:lnSpc>
                <a:spcPct val="100000"/>
              </a:lnSpc>
              <a:spcBef>
                <a:spcPts val="100"/>
              </a:spcBef>
            </a:pPr>
            <a:r>
              <a:rPr dirty="0"/>
              <a:t>TDMA</a:t>
            </a:r>
            <a:r>
              <a:rPr spc="-120" dirty="0"/>
              <a:t> </a:t>
            </a:r>
            <a:r>
              <a:rPr spc="-10" dirty="0"/>
              <a:t>frames</a:t>
            </a:r>
            <a:endParaRPr spc="-10" dirty="0"/>
          </a:p>
        </p:txBody>
      </p:sp>
      <p:sp>
        <p:nvSpPr>
          <p:cNvPr id="3" name="object 3"/>
          <p:cNvSpPr txBox="1"/>
          <p:nvPr/>
        </p:nvSpPr>
        <p:spPr>
          <a:xfrm>
            <a:off x="10103959" y="23313"/>
            <a:ext cx="522130" cy="485775"/>
          </a:xfrm>
          <a:prstGeom prst="rect">
            <a:avLst/>
          </a:prstGeom>
        </p:spPr>
        <p:txBody>
          <a:bodyPr vert="horz" wrap="square" lIns="0" tIns="22475" rIns="0" bIns="0" rtlCol="0">
            <a:spAutoFit/>
          </a:bodyPr>
          <a:lstStyle/>
          <a:p>
            <a:pPr marL="236220">
              <a:lnSpc>
                <a:spcPct val="100000"/>
              </a:lnSpc>
              <a:spcBef>
                <a:spcPts val="195"/>
              </a:spcBef>
            </a:pPr>
            <a:r>
              <a:rPr sz="1270" b="1" spc="-25" dirty="0">
                <a:solidFill>
                  <a:srgbClr val="FFFFFF"/>
                </a:solidFill>
                <a:latin typeface="Arial" panose="020B0604020202020204"/>
                <a:cs typeface="Arial" panose="020B0604020202020204"/>
                <a:hlinkClick r:id="" action="ppaction://noaction"/>
              </a:rPr>
              <a:t>Top</a:t>
            </a:r>
            <a:endParaRPr sz="1270">
              <a:latin typeface="Arial" panose="020B0604020202020204"/>
              <a:cs typeface="Arial" panose="020B0604020202020204"/>
            </a:endParaRPr>
          </a:p>
          <a:p>
            <a:pPr marL="12700">
              <a:lnSpc>
                <a:spcPct val="100000"/>
              </a:lnSpc>
              <a:spcBef>
                <a:spcPts val="130"/>
              </a:spcBef>
            </a:pPr>
            <a:r>
              <a:rPr sz="1635" spc="-20" dirty="0">
                <a:latin typeface="Arial MT"/>
                <a:cs typeface="Arial MT"/>
              </a:rPr>
              <a:t>14.4</a:t>
            </a:r>
            <a:endParaRPr sz="1635">
              <a:latin typeface="Arial MT"/>
              <a:cs typeface="Arial MT"/>
            </a:endParaRPr>
          </a:p>
        </p:txBody>
      </p:sp>
      <p:sp>
        <p:nvSpPr>
          <p:cNvPr id="4" name="object 4"/>
          <p:cNvSpPr/>
          <p:nvPr/>
        </p:nvSpPr>
        <p:spPr>
          <a:xfrm>
            <a:off x="3977177" y="4603734"/>
            <a:ext cx="12102" cy="51291"/>
          </a:xfrm>
          <a:custGeom>
            <a:avLst/>
            <a:gdLst/>
            <a:ahLst/>
            <a:cxnLst/>
            <a:rect l="l" t="t" r="r" b="b"/>
            <a:pathLst>
              <a:path w="13335" h="56514">
                <a:moveTo>
                  <a:pt x="12954" y="0"/>
                </a:moveTo>
                <a:lnTo>
                  <a:pt x="0" y="0"/>
                </a:lnTo>
                <a:lnTo>
                  <a:pt x="0" y="6096"/>
                </a:lnTo>
                <a:lnTo>
                  <a:pt x="0" y="56388"/>
                </a:lnTo>
                <a:lnTo>
                  <a:pt x="12954" y="56388"/>
                </a:lnTo>
                <a:lnTo>
                  <a:pt x="12954" y="6108"/>
                </a:lnTo>
                <a:lnTo>
                  <a:pt x="12954" y="0"/>
                </a:lnTo>
                <a:close/>
              </a:path>
            </a:pathLst>
          </a:custGeom>
          <a:solidFill>
            <a:srgbClr val="000000"/>
          </a:solidFill>
        </p:spPr>
        <p:txBody>
          <a:bodyPr wrap="square" lIns="0" tIns="0" rIns="0" bIns="0" rtlCol="0"/>
          <a:lstStyle/>
          <a:p>
            <a:endParaRPr sz="100"/>
          </a:p>
        </p:txBody>
      </p:sp>
      <p:graphicFrame>
        <p:nvGraphicFramePr>
          <p:cNvPr id="5" name="object 5"/>
          <p:cNvGraphicFramePr>
            <a:graphicFrameLocks noGrp="1"/>
          </p:cNvGraphicFramePr>
          <p:nvPr/>
        </p:nvGraphicFramePr>
        <p:xfrm>
          <a:off x="6674964" y="4494468"/>
          <a:ext cx="3815715" cy="414655"/>
        </p:xfrm>
        <a:graphic>
          <a:graphicData uri="http://schemas.openxmlformats.org/drawingml/2006/table">
            <a:tbl>
              <a:tblPr firstRow="1" bandRow="1">
                <a:tableStyleId>{2D5ABB26-0587-4C30-8999-92F81FD0307C}</a:tableStyleId>
              </a:tblPr>
              <a:tblGrid>
                <a:gridCol w="633095"/>
                <a:gridCol w="634365"/>
                <a:gridCol w="634365"/>
                <a:gridCol w="638810"/>
                <a:gridCol w="634365"/>
                <a:gridCol w="640715"/>
              </a:tblGrid>
              <a:tr h="414655">
                <a:tc>
                  <a:txBody>
                    <a:bodyPr/>
                    <a:lstStyle/>
                    <a:p>
                      <a:pPr>
                        <a:lnSpc>
                          <a:spcPct val="100000"/>
                        </a:lnSpc>
                      </a:pPr>
                      <a:endParaRPr sz="2085">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C2E0FF"/>
                    </a:solidFill>
                  </a:tcPr>
                </a:tc>
                <a:tc>
                  <a:txBody>
                    <a:bodyPr/>
                    <a:lstStyle/>
                    <a:p>
                      <a:pPr>
                        <a:lnSpc>
                          <a:spcPct val="100000"/>
                        </a:lnSpc>
                      </a:pPr>
                      <a:endParaRPr sz="2085">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B3B3"/>
                    </a:solidFill>
                  </a:tcPr>
                </a:tc>
                <a:tc>
                  <a:txBody>
                    <a:bodyPr/>
                    <a:lstStyle/>
                    <a:p>
                      <a:pPr>
                        <a:lnSpc>
                          <a:spcPct val="100000"/>
                        </a:lnSpc>
                      </a:pPr>
                      <a:endParaRPr sz="2085">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FB3"/>
                    </a:solidFill>
                  </a:tcPr>
                </a:tc>
                <a:tc>
                  <a:txBody>
                    <a:bodyPr/>
                    <a:lstStyle/>
                    <a:p>
                      <a:pPr>
                        <a:lnSpc>
                          <a:spcPct val="100000"/>
                        </a:lnSpc>
                      </a:pPr>
                      <a:endParaRPr sz="2085">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B3E3B3"/>
                    </a:solidFill>
                  </a:tcPr>
                </a:tc>
                <a:tc>
                  <a:txBody>
                    <a:bodyPr/>
                    <a:lstStyle/>
                    <a:p>
                      <a:pPr>
                        <a:lnSpc>
                          <a:spcPct val="100000"/>
                        </a:lnSpc>
                      </a:pPr>
                      <a:endParaRPr sz="2085">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B3FF"/>
                    </a:solidFill>
                  </a:tcPr>
                </a:tc>
                <a:tc>
                  <a:txBody>
                    <a:bodyPr/>
                    <a:lstStyle/>
                    <a:p>
                      <a:pPr>
                        <a:lnSpc>
                          <a:spcPct val="100000"/>
                        </a:lnSpc>
                      </a:pPr>
                      <a:endParaRPr sz="2085">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B3B3FF"/>
                    </a:solidFill>
                  </a:tcPr>
                </a:tc>
              </a:tr>
            </a:tbl>
          </a:graphicData>
        </a:graphic>
      </p:graphicFrame>
      <p:graphicFrame>
        <p:nvGraphicFramePr>
          <p:cNvPr id="6" name="object 6"/>
          <p:cNvGraphicFramePr>
            <a:graphicFrameLocks noGrp="1"/>
          </p:cNvGraphicFramePr>
          <p:nvPr/>
        </p:nvGraphicFramePr>
        <p:xfrm>
          <a:off x="6672198" y="5450900"/>
          <a:ext cx="3815715" cy="414655"/>
        </p:xfrm>
        <a:graphic>
          <a:graphicData uri="http://schemas.openxmlformats.org/drawingml/2006/table">
            <a:tbl>
              <a:tblPr firstRow="1" bandRow="1">
                <a:tableStyleId>{2D5ABB26-0587-4C30-8999-92F81FD0307C}</a:tableStyleId>
              </a:tblPr>
              <a:tblGrid>
                <a:gridCol w="633095"/>
                <a:gridCol w="634365"/>
                <a:gridCol w="634365"/>
                <a:gridCol w="638810"/>
                <a:gridCol w="634365"/>
                <a:gridCol w="640715"/>
              </a:tblGrid>
              <a:tr h="414655">
                <a:tc>
                  <a:txBody>
                    <a:bodyPr/>
                    <a:lstStyle/>
                    <a:p>
                      <a:pPr>
                        <a:lnSpc>
                          <a:spcPct val="100000"/>
                        </a:lnSpc>
                      </a:pPr>
                      <a:endParaRPr sz="2085">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B3FFB3"/>
                    </a:solidFill>
                  </a:tcPr>
                </a:tc>
                <a:tc>
                  <a:txBody>
                    <a:bodyPr/>
                    <a:lstStyle/>
                    <a:p>
                      <a:pPr>
                        <a:lnSpc>
                          <a:spcPct val="100000"/>
                        </a:lnSpc>
                      </a:pPr>
                      <a:endParaRPr sz="2085">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E6FFFF"/>
                    </a:solidFill>
                  </a:tcPr>
                </a:tc>
                <a:tc>
                  <a:txBody>
                    <a:bodyPr/>
                    <a:lstStyle/>
                    <a:p>
                      <a:pPr>
                        <a:lnSpc>
                          <a:spcPct val="100000"/>
                        </a:lnSpc>
                      </a:pPr>
                      <a:endParaRPr sz="2085">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E6FF"/>
                    </a:solidFill>
                  </a:tcPr>
                </a:tc>
                <a:tc>
                  <a:txBody>
                    <a:bodyPr/>
                    <a:lstStyle/>
                    <a:p>
                      <a:pPr>
                        <a:lnSpc>
                          <a:spcPct val="100000"/>
                        </a:lnSpc>
                      </a:pPr>
                      <a:endParaRPr sz="2085">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E6E6"/>
                    </a:solidFill>
                  </a:tcPr>
                </a:tc>
                <a:tc>
                  <a:txBody>
                    <a:bodyPr/>
                    <a:lstStyle/>
                    <a:p>
                      <a:pPr>
                        <a:lnSpc>
                          <a:spcPct val="100000"/>
                        </a:lnSpc>
                      </a:pPr>
                      <a:endParaRPr sz="2085">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E6E6FF"/>
                    </a:solidFill>
                  </a:tcPr>
                </a:tc>
                <a:tc>
                  <a:txBody>
                    <a:bodyPr/>
                    <a:lstStyle/>
                    <a:p>
                      <a:pPr>
                        <a:lnSpc>
                          <a:spcPct val="100000"/>
                        </a:lnSpc>
                      </a:pPr>
                      <a:endParaRPr sz="2085">
                        <a:latin typeface="Times New Roman" panose="02020603050405020304"/>
                        <a:cs typeface="Times New Roman" panose="02020603050405020304"/>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FE6"/>
                    </a:solidFill>
                  </a:tcPr>
                </a:tc>
              </a:tr>
            </a:tbl>
          </a:graphicData>
        </a:graphic>
      </p:graphicFrame>
      <p:grpSp>
        <p:nvGrpSpPr>
          <p:cNvPr id="7" name="object 7"/>
          <p:cNvGrpSpPr/>
          <p:nvPr/>
        </p:nvGrpSpPr>
        <p:grpSpPr>
          <a:xfrm>
            <a:off x="1896955" y="4725450"/>
            <a:ext cx="4161481" cy="1514523"/>
            <a:chOff x="453275" y="5206746"/>
            <a:chExt cx="4585335" cy="1668780"/>
          </a:xfrm>
        </p:grpSpPr>
        <p:sp>
          <p:nvSpPr>
            <p:cNvPr id="8" name="object 8"/>
            <p:cNvSpPr/>
            <p:nvPr/>
          </p:nvSpPr>
          <p:spPr>
            <a:xfrm>
              <a:off x="3209429" y="5294376"/>
              <a:ext cx="445770" cy="1115060"/>
            </a:xfrm>
            <a:custGeom>
              <a:avLst/>
              <a:gdLst/>
              <a:ahLst/>
              <a:cxnLst/>
              <a:rect l="l" t="t" r="r" b="b"/>
              <a:pathLst>
                <a:path w="445770" h="1115060">
                  <a:moveTo>
                    <a:pt x="445770" y="1114805"/>
                  </a:moveTo>
                  <a:lnTo>
                    <a:pt x="445770" y="0"/>
                  </a:lnTo>
                  <a:lnTo>
                    <a:pt x="0" y="0"/>
                  </a:lnTo>
                  <a:lnTo>
                    <a:pt x="0" y="1114805"/>
                  </a:lnTo>
                  <a:lnTo>
                    <a:pt x="445770" y="1114805"/>
                  </a:lnTo>
                  <a:close/>
                </a:path>
              </a:pathLst>
            </a:custGeom>
            <a:solidFill>
              <a:srgbClr val="B3B3FF"/>
            </a:solidFill>
          </p:spPr>
          <p:txBody>
            <a:bodyPr wrap="square" lIns="0" tIns="0" rIns="0" bIns="0" rtlCol="0"/>
            <a:lstStyle/>
            <a:p>
              <a:endParaRPr sz="100"/>
            </a:p>
          </p:txBody>
        </p:sp>
        <p:sp>
          <p:nvSpPr>
            <p:cNvPr id="9" name="object 9"/>
            <p:cNvSpPr/>
            <p:nvPr/>
          </p:nvSpPr>
          <p:spPr>
            <a:xfrm>
              <a:off x="4584077" y="5294376"/>
              <a:ext cx="445134" cy="1115060"/>
            </a:xfrm>
            <a:custGeom>
              <a:avLst/>
              <a:gdLst/>
              <a:ahLst/>
              <a:cxnLst/>
              <a:rect l="l" t="t" r="r" b="b"/>
              <a:pathLst>
                <a:path w="445135" h="1115060">
                  <a:moveTo>
                    <a:pt x="445008" y="1114805"/>
                  </a:moveTo>
                  <a:lnTo>
                    <a:pt x="445008" y="0"/>
                  </a:lnTo>
                  <a:lnTo>
                    <a:pt x="0" y="0"/>
                  </a:lnTo>
                  <a:lnTo>
                    <a:pt x="0" y="1114805"/>
                  </a:lnTo>
                  <a:lnTo>
                    <a:pt x="445008" y="1114805"/>
                  </a:lnTo>
                  <a:close/>
                </a:path>
              </a:pathLst>
            </a:custGeom>
            <a:solidFill>
              <a:srgbClr val="C2E0FF"/>
            </a:solidFill>
          </p:spPr>
          <p:txBody>
            <a:bodyPr wrap="square" lIns="0" tIns="0" rIns="0" bIns="0" rtlCol="0"/>
            <a:lstStyle/>
            <a:p>
              <a:endParaRPr sz="100"/>
            </a:p>
          </p:txBody>
        </p:sp>
        <p:sp>
          <p:nvSpPr>
            <p:cNvPr id="10" name="object 10"/>
            <p:cNvSpPr/>
            <p:nvPr/>
          </p:nvSpPr>
          <p:spPr>
            <a:xfrm>
              <a:off x="4127639" y="5295138"/>
              <a:ext cx="445134" cy="1115060"/>
            </a:xfrm>
            <a:custGeom>
              <a:avLst/>
              <a:gdLst/>
              <a:ahLst/>
              <a:cxnLst/>
              <a:rect l="l" t="t" r="r" b="b"/>
              <a:pathLst>
                <a:path w="445135" h="1115060">
                  <a:moveTo>
                    <a:pt x="445008" y="1114806"/>
                  </a:moveTo>
                  <a:lnTo>
                    <a:pt x="445008" y="0"/>
                  </a:lnTo>
                  <a:lnTo>
                    <a:pt x="0" y="0"/>
                  </a:lnTo>
                  <a:lnTo>
                    <a:pt x="0" y="1114806"/>
                  </a:lnTo>
                  <a:lnTo>
                    <a:pt x="445008" y="1114806"/>
                  </a:lnTo>
                  <a:close/>
                </a:path>
              </a:pathLst>
            </a:custGeom>
            <a:solidFill>
              <a:srgbClr val="FFFFB3"/>
            </a:solidFill>
          </p:spPr>
          <p:txBody>
            <a:bodyPr wrap="square" lIns="0" tIns="0" rIns="0" bIns="0" rtlCol="0"/>
            <a:lstStyle/>
            <a:p>
              <a:endParaRPr sz="100"/>
            </a:p>
          </p:txBody>
        </p:sp>
        <p:sp>
          <p:nvSpPr>
            <p:cNvPr id="11" name="object 11"/>
            <p:cNvSpPr/>
            <p:nvPr/>
          </p:nvSpPr>
          <p:spPr>
            <a:xfrm>
              <a:off x="3665867" y="5293614"/>
              <a:ext cx="445770" cy="1115060"/>
            </a:xfrm>
            <a:custGeom>
              <a:avLst/>
              <a:gdLst/>
              <a:ahLst/>
              <a:cxnLst/>
              <a:rect l="l" t="t" r="r" b="b"/>
              <a:pathLst>
                <a:path w="445770" h="1115060">
                  <a:moveTo>
                    <a:pt x="445770" y="1114806"/>
                  </a:moveTo>
                  <a:lnTo>
                    <a:pt x="445770" y="0"/>
                  </a:lnTo>
                  <a:lnTo>
                    <a:pt x="0" y="0"/>
                  </a:lnTo>
                  <a:lnTo>
                    <a:pt x="0" y="1114806"/>
                  </a:lnTo>
                  <a:lnTo>
                    <a:pt x="445770" y="1114806"/>
                  </a:lnTo>
                  <a:close/>
                </a:path>
              </a:pathLst>
            </a:custGeom>
            <a:solidFill>
              <a:srgbClr val="FFB3B3"/>
            </a:solidFill>
          </p:spPr>
          <p:txBody>
            <a:bodyPr wrap="square" lIns="0" tIns="0" rIns="0" bIns="0" rtlCol="0"/>
            <a:lstStyle/>
            <a:p>
              <a:endParaRPr sz="100"/>
            </a:p>
          </p:txBody>
        </p:sp>
        <p:sp>
          <p:nvSpPr>
            <p:cNvPr id="12" name="object 12"/>
            <p:cNvSpPr/>
            <p:nvPr/>
          </p:nvSpPr>
          <p:spPr>
            <a:xfrm>
              <a:off x="2758325" y="5297424"/>
              <a:ext cx="445134" cy="1115060"/>
            </a:xfrm>
            <a:custGeom>
              <a:avLst/>
              <a:gdLst/>
              <a:ahLst/>
              <a:cxnLst/>
              <a:rect l="l" t="t" r="r" b="b"/>
              <a:pathLst>
                <a:path w="445135" h="1115060">
                  <a:moveTo>
                    <a:pt x="445008" y="1114805"/>
                  </a:moveTo>
                  <a:lnTo>
                    <a:pt x="445007" y="0"/>
                  </a:lnTo>
                  <a:lnTo>
                    <a:pt x="0" y="0"/>
                  </a:lnTo>
                  <a:lnTo>
                    <a:pt x="0" y="1114805"/>
                  </a:lnTo>
                  <a:lnTo>
                    <a:pt x="445008" y="1114805"/>
                  </a:lnTo>
                  <a:close/>
                </a:path>
              </a:pathLst>
            </a:custGeom>
            <a:solidFill>
              <a:srgbClr val="B3FFB3"/>
            </a:solidFill>
          </p:spPr>
          <p:txBody>
            <a:bodyPr wrap="square" lIns="0" tIns="0" rIns="0" bIns="0" rtlCol="0"/>
            <a:lstStyle/>
            <a:p>
              <a:endParaRPr sz="100"/>
            </a:p>
          </p:txBody>
        </p:sp>
        <p:sp>
          <p:nvSpPr>
            <p:cNvPr id="13" name="object 13"/>
            <p:cNvSpPr/>
            <p:nvPr/>
          </p:nvSpPr>
          <p:spPr>
            <a:xfrm>
              <a:off x="2291981" y="5293614"/>
              <a:ext cx="450850" cy="1115060"/>
            </a:xfrm>
            <a:custGeom>
              <a:avLst/>
              <a:gdLst/>
              <a:ahLst/>
              <a:cxnLst/>
              <a:rect l="l" t="t" r="r" b="b"/>
              <a:pathLst>
                <a:path w="450850" h="1115060">
                  <a:moveTo>
                    <a:pt x="450342" y="1114806"/>
                  </a:moveTo>
                  <a:lnTo>
                    <a:pt x="450342" y="0"/>
                  </a:lnTo>
                  <a:lnTo>
                    <a:pt x="0" y="0"/>
                  </a:lnTo>
                  <a:lnTo>
                    <a:pt x="0" y="1114806"/>
                  </a:lnTo>
                  <a:lnTo>
                    <a:pt x="450342" y="1114806"/>
                  </a:lnTo>
                  <a:close/>
                </a:path>
              </a:pathLst>
            </a:custGeom>
            <a:solidFill>
              <a:srgbClr val="FFFFE6"/>
            </a:solidFill>
          </p:spPr>
          <p:txBody>
            <a:bodyPr wrap="square" lIns="0" tIns="0" rIns="0" bIns="0" rtlCol="0"/>
            <a:lstStyle/>
            <a:p>
              <a:endParaRPr sz="100"/>
            </a:p>
          </p:txBody>
        </p:sp>
        <p:sp>
          <p:nvSpPr>
            <p:cNvPr id="14" name="object 14"/>
            <p:cNvSpPr/>
            <p:nvPr/>
          </p:nvSpPr>
          <p:spPr>
            <a:xfrm>
              <a:off x="1840115" y="5294376"/>
              <a:ext cx="443865" cy="1115060"/>
            </a:xfrm>
            <a:custGeom>
              <a:avLst/>
              <a:gdLst/>
              <a:ahLst/>
              <a:cxnLst/>
              <a:rect l="l" t="t" r="r" b="b"/>
              <a:pathLst>
                <a:path w="443864" h="1115060">
                  <a:moveTo>
                    <a:pt x="443483" y="1114805"/>
                  </a:moveTo>
                  <a:lnTo>
                    <a:pt x="443483" y="0"/>
                  </a:lnTo>
                  <a:lnTo>
                    <a:pt x="0" y="0"/>
                  </a:lnTo>
                  <a:lnTo>
                    <a:pt x="0" y="1114805"/>
                  </a:lnTo>
                  <a:lnTo>
                    <a:pt x="443483" y="1114805"/>
                  </a:lnTo>
                  <a:close/>
                </a:path>
              </a:pathLst>
            </a:custGeom>
            <a:solidFill>
              <a:srgbClr val="FFE6FF"/>
            </a:solidFill>
          </p:spPr>
          <p:txBody>
            <a:bodyPr wrap="square" lIns="0" tIns="0" rIns="0" bIns="0" rtlCol="0"/>
            <a:lstStyle/>
            <a:p>
              <a:endParaRPr sz="100"/>
            </a:p>
          </p:txBody>
        </p:sp>
        <p:sp>
          <p:nvSpPr>
            <p:cNvPr id="15" name="object 15"/>
            <p:cNvSpPr/>
            <p:nvPr/>
          </p:nvSpPr>
          <p:spPr>
            <a:xfrm>
              <a:off x="1381391" y="5292852"/>
              <a:ext cx="450850" cy="1115060"/>
            </a:xfrm>
            <a:custGeom>
              <a:avLst/>
              <a:gdLst/>
              <a:ahLst/>
              <a:cxnLst/>
              <a:rect l="l" t="t" r="r" b="b"/>
              <a:pathLst>
                <a:path w="450850" h="1115060">
                  <a:moveTo>
                    <a:pt x="450342" y="1114805"/>
                  </a:moveTo>
                  <a:lnTo>
                    <a:pt x="450342" y="0"/>
                  </a:lnTo>
                  <a:lnTo>
                    <a:pt x="0" y="0"/>
                  </a:lnTo>
                  <a:lnTo>
                    <a:pt x="0" y="1114805"/>
                  </a:lnTo>
                  <a:lnTo>
                    <a:pt x="450342" y="1114805"/>
                  </a:lnTo>
                  <a:close/>
                </a:path>
              </a:pathLst>
            </a:custGeom>
            <a:solidFill>
              <a:srgbClr val="E6E6FF"/>
            </a:solidFill>
          </p:spPr>
          <p:txBody>
            <a:bodyPr wrap="square" lIns="0" tIns="0" rIns="0" bIns="0" rtlCol="0"/>
            <a:lstStyle/>
            <a:p>
              <a:endParaRPr sz="100"/>
            </a:p>
          </p:txBody>
        </p:sp>
        <p:sp>
          <p:nvSpPr>
            <p:cNvPr id="16" name="object 16"/>
            <p:cNvSpPr/>
            <p:nvPr/>
          </p:nvSpPr>
          <p:spPr>
            <a:xfrm>
              <a:off x="470801" y="5294376"/>
              <a:ext cx="443865" cy="1115060"/>
            </a:xfrm>
            <a:custGeom>
              <a:avLst/>
              <a:gdLst/>
              <a:ahLst/>
              <a:cxnLst/>
              <a:rect l="l" t="t" r="r" b="b"/>
              <a:pathLst>
                <a:path w="443865" h="1115060">
                  <a:moveTo>
                    <a:pt x="443484" y="1114805"/>
                  </a:moveTo>
                  <a:lnTo>
                    <a:pt x="443484" y="0"/>
                  </a:lnTo>
                  <a:lnTo>
                    <a:pt x="0" y="0"/>
                  </a:lnTo>
                  <a:lnTo>
                    <a:pt x="0" y="1114805"/>
                  </a:lnTo>
                  <a:lnTo>
                    <a:pt x="443484" y="1114805"/>
                  </a:lnTo>
                  <a:close/>
                </a:path>
              </a:pathLst>
            </a:custGeom>
            <a:solidFill>
              <a:srgbClr val="EBF5FF"/>
            </a:solidFill>
          </p:spPr>
          <p:txBody>
            <a:bodyPr wrap="square" lIns="0" tIns="0" rIns="0" bIns="0" rtlCol="0"/>
            <a:lstStyle/>
            <a:p>
              <a:endParaRPr sz="100"/>
            </a:p>
          </p:txBody>
        </p:sp>
        <p:sp>
          <p:nvSpPr>
            <p:cNvPr id="17" name="object 17"/>
            <p:cNvSpPr/>
            <p:nvPr/>
          </p:nvSpPr>
          <p:spPr>
            <a:xfrm>
              <a:off x="924953" y="5289042"/>
              <a:ext cx="443865" cy="1117600"/>
            </a:xfrm>
            <a:custGeom>
              <a:avLst/>
              <a:gdLst/>
              <a:ahLst/>
              <a:cxnLst/>
              <a:rect l="l" t="t" r="r" b="b"/>
              <a:pathLst>
                <a:path w="443865" h="1117600">
                  <a:moveTo>
                    <a:pt x="443484" y="1117091"/>
                  </a:moveTo>
                  <a:lnTo>
                    <a:pt x="443484" y="0"/>
                  </a:lnTo>
                  <a:lnTo>
                    <a:pt x="0" y="0"/>
                  </a:lnTo>
                  <a:lnTo>
                    <a:pt x="0" y="1117091"/>
                  </a:lnTo>
                  <a:lnTo>
                    <a:pt x="443484" y="1117091"/>
                  </a:lnTo>
                  <a:close/>
                </a:path>
              </a:pathLst>
            </a:custGeom>
            <a:solidFill>
              <a:srgbClr val="FFE6E6"/>
            </a:solidFill>
          </p:spPr>
          <p:txBody>
            <a:bodyPr wrap="square" lIns="0" tIns="0" rIns="0" bIns="0" rtlCol="0"/>
            <a:lstStyle/>
            <a:p>
              <a:endParaRPr sz="100"/>
            </a:p>
          </p:txBody>
        </p:sp>
        <p:sp>
          <p:nvSpPr>
            <p:cNvPr id="18" name="object 18"/>
            <p:cNvSpPr/>
            <p:nvPr/>
          </p:nvSpPr>
          <p:spPr>
            <a:xfrm>
              <a:off x="453275" y="5206746"/>
              <a:ext cx="4585335" cy="1214755"/>
            </a:xfrm>
            <a:custGeom>
              <a:avLst/>
              <a:gdLst/>
              <a:ahLst/>
              <a:cxnLst/>
              <a:rect l="l" t="t" r="r" b="b"/>
              <a:pathLst>
                <a:path w="4585335" h="1214754">
                  <a:moveTo>
                    <a:pt x="2305050" y="0"/>
                  </a:moveTo>
                  <a:lnTo>
                    <a:pt x="2292096" y="0"/>
                  </a:lnTo>
                  <a:lnTo>
                    <a:pt x="2292096" y="6108"/>
                  </a:lnTo>
                  <a:lnTo>
                    <a:pt x="2305050" y="6108"/>
                  </a:lnTo>
                  <a:lnTo>
                    <a:pt x="2305050" y="0"/>
                  </a:lnTo>
                  <a:close/>
                </a:path>
                <a:path w="4585335" h="1214754">
                  <a:moveTo>
                    <a:pt x="4584954" y="75438"/>
                  </a:moveTo>
                  <a:lnTo>
                    <a:pt x="4572000" y="75438"/>
                  </a:lnTo>
                  <a:lnTo>
                    <a:pt x="4572000" y="88392"/>
                  </a:lnTo>
                  <a:lnTo>
                    <a:pt x="4572000" y="1201674"/>
                  </a:lnTo>
                  <a:lnTo>
                    <a:pt x="12954" y="1201674"/>
                  </a:lnTo>
                  <a:lnTo>
                    <a:pt x="12954" y="88392"/>
                  </a:lnTo>
                  <a:lnTo>
                    <a:pt x="4572000" y="88392"/>
                  </a:lnTo>
                  <a:lnTo>
                    <a:pt x="4572000" y="75438"/>
                  </a:lnTo>
                  <a:lnTo>
                    <a:pt x="12954" y="75438"/>
                  </a:lnTo>
                  <a:lnTo>
                    <a:pt x="6096" y="75438"/>
                  </a:lnTo>
                  <a:lnTo>
                    <a:pt x="0" y="75438"/>
                  </a:lnTo>
                  <a:lnTo>
                    <a:pt x="0" y="1201674"/>
                  </a:lnTo>
                  <a:lnTo>
                    <a:pt x="0" y="1207782"/>
                  </a:lnTo>
                  <a:lnTo>
                    <a:pt x="0" y="1214628"/>
                  </a:lnTo>
                  <a:lnTo>
                    <a:pt x="4572000" y="1214628"/>
                  </a:lnTo>
                  <a:lnTo>
                    <a:pt x="4578096" y="1214628"/>
                  </a:lnTo>
                  <a:lnTo>
                    <a:pt x="4584954" y="1214628"/>
                  </a:lnTo>
                  <a:lnTo>
                    <a:pt x="4584954" y="88392"/>
                  </a:lnTo>
                  <a:lnTo>
                    <a:pt x="4584954" y="81534"/>
                  </a:lnTo>
                  <a:lnTo>
                    <a:pt x="4584954" y="75438"/>
                  </a:lnTo>
                  <a:close/>
                </a:path>
              </a:pathLst>
            </a:custGeom>
            <a:solidFill>
              <a:srgbClr val="000000"/>
            </a:solidFill>
          </p:spPr>
          <p:txBody>
            <a:bodyPr wrap="square" lIns="0" tIns="0" rIns="0" bIns="0" rtlCol="0"/>
            <a:lstStyle/>
            <a:p>
              <a:endParaRPr sz="100"/>
            </a:p>
          </p:txBody>
        </p:sp>
        <p:sp>
          <p:nvSpPr>
            <p:cNvPr id="19" name="object 19"/>
            <p:cNvSpPr/>
            <p:nvPr/>
          </p:nvSpPr>
          <p:spPr>
            <a:xfrm>
              <a:off x="2751848" y="5212842"/>
              <a:ext cx="0" cy="1663064"/>
            </a:xfrm>
            <a:custGeom>
              <a:avLst/>
              <a:gdLst/>
              <a:ahLst/>
              <a:cxnLst/>
              <a:rect l="l" t="t" r="r" b="b"/>
              <a:pathLst>
                <a:path h="1663065">
                  <a:moveTo>
                    <a:pt x="0" y="0"/>
                  </a:moveTo>
                  <a:lnTo>
                    <a:pt x="0" y="1662684"/>
                  </a:lnTo>
                </a:path>
              </a:pathLst>
            </a:custGeom>
            <a:ln w="12954">
              <a:solidFill>
                <a:srgbClr val="000000"/>
              </a:solidFill>
              <a:prstDash val="sysDash"/>
            </a:ln>
          </p:spPr>
          <p:txBody>
            <a:bodyPr wrap="square" lIns="0" tIns="0" rIns="0" bIns="0" rtlCol="0"/>
            <a:lstStyle/>
            <a:p>
              <a:endParaRPr sz="100"/>
            </a:p>
          </p:txBody>
        </p:sp>
        <p:sp>
          <p:nvSpPr>
            <p:cNvPr id="20" name="object 20"/>
            <p:cNvSpPr/>
            <p:nvPr/>
          </p:nvSpPr>
          <p:spPr>
            <a:xfrm>
              <a:off x="910475" y="5279898"/>
              <a:ext cx="3672840" cy="1461135"/>
            </a:xfrm>
            <a:custGeom>
              <a:avLst/>
              <a:gdLst/>
              <a:ahLst/>
              <a:cxnLst/>
              <a:rect l="l" t="t" r="r" b="b"/>
              <a:pathLst>
                <a:path w="3672840" h="1461134">
                  <a:moveTo>
                    <a:pt x="12954" y="7620"/>
                  </a:moveTo>
                  <a:lnTo>
                    <a:pt x="0" y="7620"/>
                  </a:lnTo>
                  <a:lnTo>
                    <a:pt x="0" y="1134618"/>
                  </a:lnTo>
                  <a:lnTo>
                    <a:pt x="12954" y="1134618"/>
                  </a:lnTo>
                  <a:lnTo>
                    <a:pt x="12954" y="7620"/>
                  </a:lnTo>
                  <a:close/>
                </a:path>
                <a:path w="3672840" h="1461134">
                  <a:moveTo>
                    <a:pt x="470154" y="2286"/>
                  </a:moveTo>
                  <a:lnTo>
                    <a:pt x="457200" y="2286"/>
                  </a:lnTo>
                  <a:lnTo>
                    <a:pt x="457200" y="1134630"/>
                  </a:lnTo>
                  <a:lnTo>
                    <a:pt x="470154" y="1134630"/>
                  </a:lnTo>
                  <a:lnTo>
                    <a:pt x="470154" y="2286"/>
                  </a:lnTo>
                  <a:close/>
                </a:path>
                <a:path w="3672840" h="1461134">
                  <a:moveTo>
                    <a:pt x="928878" y="3810"/>
                  </a:moveTo>
                  <a:lnTo>
                    <a:pt x="915924" y="3810"/>
                  </a:lnTo>
                  <a:lnTo>
                    <a:pt x="915924" y="1136904"/>
                  </a:lnTo>
                  <a:lnTo>
                    <a:pt x="928878" y="1136904"/>
                  </a:lnTo>
                  <a:lnTo>
                    <a:pt x="928878" y="3810"/>
                  </a:lnTo>
                  <a:close/>
                </a:path>
                <a:path w="3672840" h="1461134">
                  <a:moveTo>
                    <a:pt x="1383030" y="0"/>
                  </a:moveTo>
                  <a:lnTo>
                    <a:pt x="1370076" y="0"/>
                  </a:lnTo>
                  <a:lnTo>
                    <a:pt x="1370076" y="1133106"/>
                  </a:lnTo>
                  <a:lnTo>
                    <a:pt x="1383030" y="1133106"/>
                  </a:lnTo>
                  <a:lnTo>
                    <a:pt x="1383030" y="0"/>
                  </a:lnTo>
                  <a:close/>
                </a:path>
                <a:path w="3672840" h="1461134">
                  <a:moveTo>
                    <a:pt x="1847088" y="3810"/>
                  </a:moveTo>
                  <a:lnTo>
                    <a:pt x="1834134" y="3810"/>
                  </a:lnTo>
                  <a:lnTo>
                    <a:pt x="1834134" y="1136154"/>
                  </a:lnTo>
                  <a:lnTo>
                    <a:pt x="1847088" y="1136154"/>
                  </a:lnTo>
                  <a:lnTo>
                    <a:pt x="1847088" y="3810"/>
                  </a:lnTo>
                  <a:close/>
                </a:path>
                <a:path w="3672840" h="1461134">
                  <a:moveTo>
                    <a:pt x="2035302" y="1356360"/>
                  </a:moveTo>
                  <a:lnTo>
                    <a:pt x="2026920" y="1358646"/>
                  </a:lnTo>
                  <a:lnTo>
                    <a:pt x="1873758" y="1402080"/>
                  </a:lnTo>
                  <a:lnTo>
                    <a:pt x="1852422" y="1408176"/>
                  </a:lnTo>
                  <a:lnTo>
                    <a:pt x="1873758" y="1414272"/>
                  </a:lnTo>
                  <a:lnTo>
                    <a:pt x="2022348" y="1457159"/>
                  </a:lnTo>
                  <a:lnTo>
                    <a:pt x="2026920" y="1458468"/>
                  </a:lnTo>
                  <a:lnTo>
                    <a:pt x="2030730" y="1459509"/>
                  </a:lnTo>
                  <a:lnTo>
                    <a:pt x="2035302" y="1460754"/>
                  </a:lnTo>
                  <a:lnTo>
                    <a:pt x="2035302" y="1408176"/>
                  </a:lnTo>
                  <a:lnTo>
                    <a:pt x="2035302" y="1364754"/>
                  </a:lnTo>
                  <a:lnTo>
                    <a:pt x="2035302" y="1356360"/>
                  </a:lnTo>
                  <a:close/>
                </a:path>
                <a:path w="3672840" h="1461134">
                  <a:moveTo>
                    <a:pt x="2301240" y="2286"/>
                  </a:moveTo>
                  <a:lnTo>
                    <a:pt x="2288286" y="2286"/>
                  </a:lnTo>
                  <a:lnTo>
                    <a:pt x="2288286" y="1134630"/>
                  </a:lnTo>
                  <a:lnTo>
                    <a:pt x="2301240" y="1134630"/>
                  </a:lnTo>
                  <a:lnTo>
                    <a:pt x="2301240" y="2286"/>
                  </a:lnTo>
                  <a:close/>
                </a:path>
                <a:path w="3672840" h="1461134">
                  <a:moveTo>
                    <a:pt x="2757678" y="3810"/>
                  </a:moveTo>
                  <a:lnTo>
                    <a:pt x="2744724" y="3810"/>
                  </a:lnTo>
                  <a:lnTo>
                    <a:pt x="2744724" y="1136904"/>
                  </a:lnTo>
                  <a:lnTo>
                    <a:pt x="2757678" y="1136904"/>
                  </a:lnTo>
                  <a:lnTo>
                    <a:pt x="2757678" y="3810"/>
                  </a:lnTo>
                  <a:close/>
                </a:path>
                <a:path w="3672840" h="1461134">
                  <a:moveTo>
                    <a:pt x="3216402" y="3048"/>
                  </a:moveTo>
                  <a:lnTo>
                    <a:pt x="3203448" y="3048"/>
                  </a:lnTo>
                  <a:lnTo>
                    <a:pt x="3203448" y="1135380"/>
                  </a:lnTo>
                  <a:lnTo>
                    <a:pt x="3216402" y="1135380"/>
                  </a:lnTo>
                  <a:lnTo>
                    <a:pt x="3216402" y="3048"/>
                  </a:lnTo>
                  <a:close/>
                </a:path>
                <a:path w="3672840" h="1461134">
                  <a:moveTo>
                    <a:pt x="3672840" y="4572"/>
                  </a:moveTo>
                  <a:lnTo>
                    <a:pt x="3659886" y="4572"/>
                  </a:lnTo>
                  <a:lnTo>
                    <a:pt x="3659886" y="1137678"/>
                  </a:lnTo>
                  <a:lnTo>
                    <a:pt x="3672840" y="1137678"/>
                  </a:lnTo>
                  <a:lnTo>
                    <a:pt x="3672840" y="4572"/>
                  </a:lnTo>
                  <a:close/>
                </a:path>
              </a:pathLst>
            </a:custGeom>
            <a:solidFill>
              <a:srgbClr val="000000"/>
            </a:solidFill>
          </p:spPr>
          <p:txBody>
            <a:bodyPr wrap="square" lIns="0" tIns="0" rIns="0" bIns="0" rtlCol="0"/>
            <a:lstStyle/>
            <a:p>
              <a:endParaRPr sz="100"/>
            </a:p>
          </p:txBody>
        </p:sp>
        <p:pic>
          <p:nvPicPr>
            <p:cNvPr id="21" name="object 21"/>
            <p:cNvPicPr/>
            <p:nvPr/>
          </p:nvPicPr>
          <p:blipFill>
            <a:blip r:embed="rId1" cstate="print"/>
            <a:stretch>
              <a:fillRect/>
            </a:stretch>
          </p:blipFill>
          <p:spPr>
            <a:xfrm>
              <a:off x="4846967" y="6636258"/>
              <a:ext cx="183641" cy="104394"/>
            </a:xfrm>
            <a:prstGeom prst="rect">
              <a:avLst/>
            </a:prstGeom>
          </p:spPr>
        </p:pic>
        <p:sp>
          <p:nvSpPr>
            <p:cNvPr id="22" name="object 22"/>
            <p:cNvSpPr/>
            <p:nvPr/>
          </p:nvSpPr>
          <p:spPr>
            <a:xfrm>
              <a:off x="466991" y="6632448"/>
              <a:ext cx="4386580" cy="105410"/>
            </a:xfrm>
            <a:custGeom>
              <a:avLst/>
              <a:gdLst/>
              <a:ahLst/>
              <a:cxnLst/>
              <a:rect l="l" t="t" r="r" b="b"/>
              <a:pathLst>
                <a:path w="4386580" h="105409">
                  <a:moveTo>
                    <a:pt x="183642" y="0"/>
                  </a:moveTo>
                  <a:lnTo>
                    <a:pt x="175260" y="2286"/>
                  </a:lnTo>
                  <a:lnTo>
                    <a:pt x="21336" y="46482"/>
                  </a:lnTo>
                  <a:lnTo>
                    <a:pt x="0" y="52578"/>
                  </a:lnTo>
                  <a:lnTo>
                    <a:pt x="21336" y="58674"/>
                  </a:lnTo>
                  <a:lnTo>
                    <a:pt x="170688" y="101561"/>
                  </a:lnTo>
                  <a:lnTo>
                    <a:pt x="175260" y="102870"/>
                  </a:lnTo>
                  <a:lnTo>
                    <a:pt x="179070" y="103911"/>
                  </a:lnTo>
                  <a:lnTo>
                    <a:pt x="183642" y="105156"/>
                  </a:lnTo>
                  <a:lnTo>
                    <a:pt x="183642" y="52578"/>
                  </a:lnTo>
                  <a:lnTo>
                    <a:pt x="183642" y="8382"/>
                  </a:lnTo>
                  <a:lnTo>
                    <a:pt x="183642" y="0"/>
                  </a:lnTo>
                  <a:close/>
                </a:path>
                <a:path w="4386580" h="105409">
                  <a:moveTo>
                    <a:pt x="4386072" y="49530"/>
                  </a:moveTo>
                  <a:lnTo>
                    <a:pt x="2479548" y="49530"/>
                  </a:lnTo>
                  <a:lnTo>
                    <a:pt x="2473452" y="49530"/>
                  </a:lnTo>
                  <a:lnTo>
                    <a:pt x="2473452" y="62484"/>
                  </a:lnTo>
                  <a:lnTo>
                    <a:pt x="2479548" y="62484"/>
                  </a:lnTo>
                  <a:lnTo>
                    <a:pt x="4386072" y="62484"/>
                  </a:lnTo>
                  <a:lnTo>
                    <a:pt x="4386072" y="49530"/>
                  </a:lnTo>
                  <a:close/>
                </a:path>
              </a:pathLst>
            </a:custGeom>
            <a:solidFill>
              <a:srgbClr val="000000"/>
            </a:solidFill>
          </p:spPr>
          <p:txBody>
            <a:bodyPr wrap="square" lIns="0" tIns="0" rIns="0" bIns="0" rtlCol="0"/>
            <a:lstStyle/>
            <a:p>
              <a:endParaRPr sz="100"/>
            </a:p>
          </p:txBody>
        </p:sp>
        <p:pic>
          <p:nvPicPr>
            <p:cNvPr id="23" name="object 23"/>
            <p:cNvPicPr/>
            <p:nvPr/>
          </p:nvPicPr>
          <p:blipFill>
            <a:blip r:embed="rId2" cstate="print"/>
            <a:stretch>
              <a:fillRect/>
            </a:stretch>
          </p:blipFill>
          <p:spPr>
            <a:xfrm>
              <a:off x="2567825" y="6632448"/>
              <a:ext cx="182880" cy="105155"/>
            </a:xfrm>
            <a:prstGeom prst="rect">
              <a:avLst/>
            </a:prstGeom>
          </p:spPr>
        </p:pic>
        <p:sp>
          <p:nvSpPr>
            <p:cNvPr id="24" name="object 24"/>
            <p:cNvSpPr/>
            <p:nvPr/>
          </p:nvSpPr>
          <p:spPr>
            <a:xfrm>
              <a:off x="644537" y="6678930"/>
              <a:ext cx="1929130" cy="13335"/>
            </a:xfrm>
            <a:custGeom>
              <a:avLst/>
              <a:gdLst/>
              <a:ahLst/>
              <a:cxnLst/>
              <a:rect l="l" t="t" r="r" b="b"/>
              <a:pathLst>
                <a:path w="1929130" h="13334">
                  <a:moveTo>
                    <a:pt x="1928622" y="0"/>
                  </a:moveTo>
                  <a:lnTo>
                    <a:pt x="6096" y="0"/>
                  </a:lnTo>
                  <a:lnTo>
                    <a:pt x="0" y="0"/>
                  </a:lnTo>
                  <a:lnTo>
                    <a:pt x="0" y="12954"/>
                  </a:lnTo>
                  <a:lnTo>
                    <a:pt x="6096" y="12954"/>
                  </a:lnTo>
                  <a:lnTo>
                    <a:pt x="1928622" y="12954"/>
                  </a:lnTo>
                  <a:lnTo>
                    <a:pt x="1928622" y="0"/>
                  </a:lnTo>
                  <a:close/>
                </a:path>
              </a:pathLst>
            </a:custGeom>
            <a:solidFill>
              <a:srgbClr val="000000"/>
            </a:solidFill>
          </p:spPr>
          <p:txBody>
            <a:bodyPr wrap="square" lIns="0" tIns="0" rIns="0" bIns="0" rtlCol="0"/>
            <a:lstStyle/>
            <a:p>
              <a:endParaRPr sz="100"/>
            </a:p>
          </p:txBody>
        </p:sp>
      </p:grpSp>
      <p:sp>
        <p:nvSpPr>
          <p:cNvPr id="25" name="object 25"/>
          <p:cNvSpPr txBox="1"/>
          <p:nvPr/>
        </p:nvSpPr>
        <p:spPr>
          <a:xfrm>
            <a:off x="7695943" y="6009221"/>
            <a:ext cx="1739856" cy="262890"/>
          </a:xfrm>
          <a:prstGeom prst="rect">
            <a:avLst/>
          </a:prstGeom>
        </p:spPr>
        <p:txBody>
          <a:bodyPr vert="horz" wrap="square" lIns="0" tIns="11526" rIns="0" bIns="0" rtlCol="0">
            <a:spAutoFit/>
          </a:bodyPr>
          <a:lstStyle/>
          <a:p>
            <a:pPr marL="12700">
              <a:lnSpc>
                <a:spcPct val="100000"/>
              </a:lnSpc>
              <a:spcBef>
                <a:spcPts val="100"/>
              </a:spcBef>
            </a:pPr>
            <a:r>
              <a:rPr sz="1635" dirty="0">
                <a:latin typeface="Arial MT"/>
                <a:cs typeface="Arial MT"/>
              </a:rPr>
              <a:t>downstream</a:t>
            </a:r>
            <a:r>
              <a:rPr sz="1635" spc="-50" dirty="0">
                <a:latin typeface="Arial MT"/>
                <a:cs typeface="Arial MT"/>
              </a:rPr>
              <a:t> </a:t>
            </a:r>
            <a:r>
              <a:rPr sz="1635" spc="-10" dirty="0">
                <a:latin typeface="Arial MT"/>
                <a:cs typeface="Arial MT"/>
              </a:rPr>
              <a:t>frame</a:t>
            </a:r>
            <a:endParaRPr sz="1635">
              <a:latin typeface="Arial MT"/>
              <a:cs typeface="Arial MT"/>
            </a:endParaRPr>
          </a:p>
        </p:txBody>
      </p:sp>
      <p:grpSp>
        <p:nvGrpSpPr>
          <p:cNvPr id="26" name="object 26"/>
          <p:cNvGrpSpPr/>
          <p:nvPr/>
        </p:nvGrpSpPr>
        <p:grpSpPr>
          <a:xfrm>
            <a:off x="6680497" y="4970954"/>
            <a:ext cx="3736168" cy="95666"/>
            <a:chOff x="5724029" y="5477255"/>
            <a:chExt cx="4116704" cy="105410"/>
          </a:xfrm>
        </p:grpSpPr>
        <p:pic>
          <p:nvPicPr>
            <p:cNvPr id="27" name="object 27"/>
            <p:cNvPicPr/>
            <p:nvPr/>
          </p:nvPicPr>
          <p:blipFill>
            <a:blip r:embed="rId3" cstate="print"/>
            <a:stretch>
              <a:fillRect/>
            </a:stretch>
          </p:blipFill>
          <p:spPr>
            <a:xfrm>
              <a:off x="5724029" y="5477255"/>
              <a:ext cx="182879" cy="105156"/>
            </a:xfrm>
            <a:prstGeom prst="rect">
              <a:avLst/>
            </a:prstGeom>
          </p:spPr>
        </p:pic>
        <p:pic>
          <p:nvPicPr>
            <p:cNvPr id="28" name="object 28"/>
            <p:cNvPicPr/>
            <p:nvPr/>
          </p:nvPicPr>
          <p:blipFill>
            <a:blip r:embed="rId4" cstate="print"/>
            <a:stretch>
              <a:fillRect/>
            </a:stretch>
          </p:blipFill>
          <p:spPr>
            <a:xfrm>
              <a:off x="9656698" y="5477255"/>
              <a:ext cx="183654" cy="105156"/>
            </a:xfrm>
            <a:prstGeom prst="rect">
              <a:avLst/>
            </a:prstGeom>
          </p:spPr>
        </p:pic>
        <p:sp>
          <p:nvSpPr>
            <p:cNvPr id="29" name="object 29"/>
            <p:cNvSpPr/>
            <p:nvPr/>
          </p:nvSpPr>
          <p:spPr>
            <a:xfrm>
              <a:off x="5901575" y="5523737"/>
              <a:ext cx="3760470" cy="13335"/>
            </a:xfrm>
            <a:custGeom>
              <a:avLst/>
              <a:gdLst/>
              <a:ahLst/>
              <a:cxnLst/>
              <a:rect l="l" t="t" r="r" b="b"/>
              <a:pathLst>
                <a:path w="3760470" h="13335">
                  <a:moveTo>
                    <a:pt x="3760470" y="12953"/>
                  </a:moveTo>
                  <a:lnTo>
                    <a:pt x="3760470" y="0"/>
                  </a:lnTo>
                  <a:lnTo>
                    <a:pt x="0" y="0"/>
                  </a:lnTo>
                  <a:lnTo>
                    <a:pt x="0" y="12953"/>
                  </a:lnTo>
                  <a:lnTo>
                    <a:pt x="3760470" y="12953"/>
                  </a:lnTo>
                  <a:close/>
                </a:path>
              </a:pathLst>
            </a:custGeom>
            <a:solidFill>
              <a:srgbClr val="000000"/>
            </a:solidFill>
          </p:spPr>
          <p:txBody>
            <a:bodyPr wrap="square" lIns="0" tIns="0" rIns="0" bIns="0" rtlCol="0"/>
            <a:lstStyle/>
            <a:p>
              <a:endParaRPr sz="100"/>
            </a:p>
          </p:txBody>
        </p:sp>
      </p:grpSp>
      <p:grpSp>
        <p:nvGrpSpPr>
          <p:cNvPr id="30" name="object 30"/>
          <p:cNvGrpSpPr/>
          <p:nvPr/>
        </p:nvGrpSpPr>
        <p:grpSpPr>
          <a:xfrm>
            <a:off x="6677039" y="5944676"/>
            <a:ext cx="3736168" cy="95666"/>
            <a:chOff x="5720219" y="6550152"/>
            <a:chExt cx="4116704" cy="105410"/>
          </a:xfrm>
        </p:grpSpPr>
        <p:sp>
          <p:nvSpPr>
            <p:cNvPr id="31" name="object 31"/>
            <p:cNvSpPr/>
            <p:nvPr/>
          </p:nvSpPr>
          <p:spPr>
            <a:xfrm>
              <a:off x="5720220" y="6550152"/>
              <a:ext cx="184150" cy="105410"/>
            </a:xfrm>
            <a:custGeom>
              <a:avLst/>
              <a:gdLst/>
              <a:ahLst/>
              <a:cxnLst/>
              <a:rect l="l" t="t" r="r" b="b"/>
              <a:pathLst>
                <a:path w="184150" h="105409">
                  <a:moveTo>
                    <a:pt x="183642" y="0"/>
                  </a:moveTo>
                  <a:lnTo>
                    <a:pt x="175260" y="2286"/>
                  </a:lnTo>
                  <a:lnTo>
                    <a:pt x="21336" y="46482"/>
                  </a:lnTo>
                  <a:lnTo>
                    <a:pt x="0" y="52578"/>
                  </a:lnTo>
                  <a:lnTo>
                    <a:pt x="21336" y="58674"/>
                  </a:lnTo>
                  <a:lnTo>
                    <a:pt x="170688" y="101561"/>
                  </a:lnTo>
                  <a:lnTo>
                    <a:pt x="175260" y="102870"/>
                  </a:lnTo>
                  <a:lnTo>
                    <a:pt x="179070" y="103911"/>
                  </a:lnTo>
                  <a:lnTo>
                    <a:pt x="183642" y="105156"/>
                  </a:lnTo>
                  <a:lnTo>
                    <a:pt x="183642" y="52578"/>
                  </a:lnTo>
                  <a:lnTo>
                    <a:pt x="183642" y="8382"/>
                  </a:lnTo>
                  <a:lnTo>
                    <a:pt x="183642" y="0"/>
                  </a:lnTo>
                  <a:close/>
                </a:path>
              </a:pathLst>
            </a:custGeom>
            <a:solidFill>
              <a:srgbClr val="000000"/>
            </a:solidFill>
          </p:spPr>
          <p:txBody>
            <a:bodyPr wrap="square" lIns="0" tIns="0" rIns="0" bIns="0" rtlCol="0"/>
            <a:lstStyle/>
            <a:p>
              <a:endParaRPr sz="100"/>
            </a:p>
          </p:txBody>
        </p:sp>
        <p:pic>
          <p:nvPicPr>
            <p:cNvPr id="32" name="object 32"/>
            <p:cNvPicPr/>
            <p:nvPr/>
          </p:nvPicPr>
          <p:blipFill>
            <a:blip r:embed="rId5" cstate="print"/>
            <a:stretch>
              <a:fillRect/>
            </a:stretch>
          </p:blipFill>
          <p:spPr>
            <a:xfrm>
              <a:off x="9653651" y="6550152"/>
              <a:ext cx="182892" cy="105155"/>
            </a:xfrm>
            <a:prstGeom prst="rect">
              <a:avLst/>
            </a:prstGeom>
          </p:spPr>
        </p:pic>
        <p:sp>
          <p:nvSpPr>
            <p:cNvPr id="33" name="object 33"/>
            <p:cNvSpPr/>
            <p:nvPr/>
          </p:nvSpPr>
          <p:spPr>
            <a:xfrm>
              <a:off x="5898528" y="6596634"/>
              <a:ext cx="3760470" cy="13335"/>
            </a:xfrm>
            <a:custGeom>
              <a:avLst/>
              <a:gdLst/>
              <a:ahLst/>
              <a:cxnLst/>
              <a:rect l="l" t="t" r="r" b="b"/>
              <a:pathLst>
                <a:path w="3760470" h="13334">
                  <a:moveTo>
                    <a:pt x="3760470" y="0"/>
                  </a:moveTo>
                  <a:lnTo>
                    <a:pt x="6096" y="0"/>
                  </a:lnTo>
                  <a:lnTo>
                    <a:pt x="0" y="0"/>
                  </a:lnTo>
                  <a:lnTo>
                    <a:pt x="0" y="12954"/>
                  </a:lnTo>
                  <a:lnTo>
                    <a:pt x="6096" y="12954"/>
                  </a:lnTo>
                  <a:lnTo>
                    <a:pt x="3760470" y="12954"/>
                  </a:lnTo>
                  <a:lnTo>
                    <a:pt x="3760470" y="0"/>
                  </a:lnTo>
                  <a:close/>
                </a:path>
              </a:pathLst>
            </a:custGeom>
            <a:solidFill>
              <a:srgbClr val="000000"/>
            </a:solidFill>
          </p:spPr>
          <p:txBody>
            <a:bodyPr wrap="square" lIns="0" tIns="0" rIns="0" bIns="0" rtlCol="0"/>
            <a:lstStyle/>
            <a:p>
              <a:endParaRPr sz="100"/>
            </a:p>
          </p:txBody>
        </p:sp>
      </p:grpSp>
      <p:sp>
        <p:nvSpPr>
          <p:cNvPr id="34" name="object 34"/>
          <p:cNvSpPr txBox="1"/>
          <p:nvPr/>
        </p:nvSpPr>
        <p:spPr>
          <a:xfrm>
            <a:off x="2269933" y="6041033"/>
            <a:ext cx="1372176" cy="262890"/>
          </a:xfrm>
          <a:prstGeom prst="rect">
            <a:avLst/>
          </a:prstGeom>
        </p:spPr>
        <p:txBody>
          <a:bodyPr vert="horz" wrap="square" lIns="0" tIns="11526" rIns="0" bIns="0" rtlCol="0">
            <a:spAutoFit/>
          </a:bodyPr>
          <a:lstStyle/>
          <a:p>
            <a:pPr marL="12700">
              <a:lnSpc>
                <a:spcPct val="100000"/>
              </a:lnSpc>
              <a:spcBef>
                <a:spcPts val="100"/>
              </a:spcBef>
            </a:pPr>
            <a:r>
              <a:rPr sz="1635" dirty="0">
                <a:latin typeface="Arial MT"/>
                <a:cs typeface="Arial MT"/>
              </a:rPr>
              <a:t>upstream</a:t>
            </a:r>
            <a:r>
              <a:rPr sz="1635" spc="-40" dirty="0">
                <a:latin typeface="Arial MT"/>
                <a:cs typeface="Arial MT"/>
              </a:rPr>
              <a:t> </a:t>
            </a:r>
            <a:r>
              <a:rPr sz="1635" spc="-10" dirty="0">
                <a:latin typeface="Arial MT"/>
                <a:cs typeface="Arial MT"/>
              </a:rPr>
              <a:t>slots</a:t>
            </a:r>
            <a:endParaRPr sz="1635">
              <a:latin typeface="Arial MT"/>
              <a:cs typeface="Arial MT"/>
            </a:endParaRPr>
          </a:p>
        </p:txBody>
      </p:sp>
      <p:sp>
        <p:nvSpPr>
          <p:cNvPr id="35" name="object 35"/>
          <p:cNvSpPr txBox="1"/>
          <p:nvPr/>
        </p:nvSpPr>
        <p:spPr>
          <a:xfrm>
            <a:off x="4215306" y="6050017"/>
            <a:ext cx="1636699" cy="262890"/>
          </a:xfrm>
          <a:prstGeom prst="rect">
            <a:avLst/>
          </a:prstGeom>
        </p:spPr>
        <p:txBody>
          <a:bodyPr vert="horz" wrap="square" lIns="0" tIns="11526" rIns="0" bIns="0" rtlCol="0">
            <a:spAutoFit/>
          </a:bodyPr>
          <a:lstStyle/>
          <a:p>
            <a:pPr marL="12700">
              <a:lnSpc>
                <a:spcPct val="100000"/>
              </a:lnSpc>
              <a:spcBef>
                <a:spcPts val="100"/>
              </a:spcBef>
            </a:pPr>
            <a:r>
              <a:rPr sz="1635" dirty="0">
                <a:latin typeface="Arial MT"/>
                <a:cs typeface="Arial MT"/>
              </a:rPr>
              <a:t>downstream</a:t>
            </a:r>
            <a:r>
              <a:rPr sz="1635" spc="-50" dirty="0">
                <a:latin typeface="Arial MT"/>
                <a:cs typeface="Arial MT"/>
              </a:rPr>
              <a:t> </a:t>
            </a:r>
            <a:r>
              <a:rPr sz="1635" spc="-10" dirty="0">
                <a:latin typeface="Arial MT"/>
                <a:cs typeface="Arial MT"/>
              </a:rPr>
              <a:t>slots</a:t>
            </a:r>
            <a:endParaRPr sz="1635">
              <a:latin typeface="Arial MT"/>
              <a:cs typeface="Arial MT"/>
            </a:endParaRPr>
          </a:p>
        </p:txBody>
      </p:sp>
      <p:sp>
        <p:nvSpPr>
          <p:cNvPr id="36" name="object 36"/>
          <p:cNvSpPr txBox="1"/>
          <p:nvPr/>
        </p:nvSpPr>
        <p:spPr>
          <a:xfrm>
            <a:off x="1687637" y="519594"/>
            <a:ext cx="8844515" cy="5311775"/>
          </a:xfrm>
          <a:prstGeom prst="rect">
            <a:avLst/>
          </a:prstGeom>
        </p:spPr>
        <p:txBody>
          <a:bodyPr vert="horz" wrap="square" lIns="0" tIns="48409" rIns="0" bIns="0" rtlCol="0">
            <a:spAutoFit/>
          </a:bodyPr>
          <a:lstStyle/>
          <a:p>
            <a:pPr marL="287020" marR="6985" indent="-274320">
              <a:lnSpc>
                <a:spcPts val="2600"/>
              </a:lnSpc>
              <a:spcBef>
                <a:spcPts val="420"/>
              </a:spcBef>
              <a:buChar char="•"/>
              <a:tabLst>
                <a:tab pos="287020" algn="l"/>
                <a:tab pos="1289685" algn="l"/>
                <a:tab pos="2360295" algn="l"/>
                <a:tab pos="2990850" algn="l"/>
                <a:tab pos="3469640" algn="l"/>
                <a:tab pos="4946650" algn="l"/>
                <a:tab pos="5323205" algn="l"/>
                <a:tab pos="5937250" algn="l"/>
                <a:tab pos="7178040" algn="l"/>
                <a:tab pos="8011795" algn="l"/>
                <a:tab pos="8405495" algn="l"/>
                <a:tab pos="9239250" algn="l"/>
              </a:tabLst>
            </a:pPr>
            <a:r>
              <a:rPr sz="2180" spc="-20" dirty="0">
                <a:latin typeface="Arial MT"/>
                <a:cs typeface="Arial MT"/>
              </a:rPr>
              <a:t>TDMA</a:t>
            </a:r>
            <a:r>
              <a:rPr sz="2180" dirty="0">
                <a:latin typeface="Arial MT"/>
                <a:cs typeface="Arial MT"/>
              </a:rPr>
              <a:t>	</a:t>
            </a:r>
            <a:r>
              <a:rPr sz="2180" spc="-10" dirty="0">
                <a:latin typeface="Arial MT"/>
                <a:cs typeface="Arial MT"/>
              </a:rPr>
              <a:t>frames</a:t>
            </a:r>
            <a:r>
              <a:rPr sz="2180" dirty="0">
                <a:latin typeface="Arial MT"/>
                <a:cs typeface="Arial MT"/>
              </a:rPr>
              <a:t>	</a:t>
            </a:r>
            <a:r>
              <a:rPr sz="2180" spc="-25" dirty="0">
                <a:latin typeface="Arial MT"/>
                <a:cs typeface="Arial MT"/>
              </a:rPr>
              <a:t>can</a:t>
            </a:r>
            <a:r>
              <a:rPr sz="2180" dirty="0">
                <a:latin typeface="Arial MT"/>
                <a:cs typeface="Arial MT"/>
              </a:rPr>
              <a:t>	</a:t>
            </a:r>
            <a:r>
              <a:rPr sz="2180" spc="-25" dirty="0">
                <a:latin typeface="Arial MT"/>
                <a:cs typeface="Arial MT"/>
              </a:rPr>
              <a:t>be</a:t>
            </a:r>
            <a:r>
              <a:rPr sz="2180" dirty="0">
                <a:latin typeface="Arial MT"/>
                <a:cs typeface="Arial MT"/>
              </a:rPr>
              <a:t>	</a:t>
            </a:r>
            <a:r>
              <a:rPr sz="2180" spc="-10" dirty="0">
                <a:latin typeface="Arial MT"/>
                <a:cs typeface="Arial MT"/>
              </a:rPr>
              <a:t>organized</a:t>
            </a:r>
            <a:r>
              <a:rPr sz="2180" dirty="0">
                <a:latin typeface="Arial MT"/>
                <a:cs typeface="Arial MT"/>
              </a:rPr>
              <a:t>	</a:t>
            </a:r>
            <a:r>
              <a:rPr sz="2180" spc="-25" dirty="0">
                <a:latin typeface="Arial MT"/>
                <a:cs typeface="Arial MT"/>
              </a:rPr>
              <a:t>in</a:t>
            </a:r>
            <a:r>
              <a:rPr sz="2180" dirty="0">
                <a:latin typeface="Arial MT"/>
                <a:cs typeface="Arial MT"/>
              </a:rPr>
              <a:t>	</a:t>
            </a:r>
            <a:r>
              <a:rPr sz="2180" spc="-25" dirty="0">
                <a:latin typeface="Arial MT"/>
                <a:cs typeface="Arial MT"/>
              </a:rPr>
              <a:t>two</a:t>
            </a:r>
            <a:r>
              <a:rPr sz="2180" dirty="0">
                <a:latin typeface="Arial MT"/>
                <a:cs typeface="Arial MT"/>
              </a:rPr>
              <a:t>	</a:t>
            </a:r>
            <a:r>
              <a:rPr sz="2180" spc="-10" dirty="0">
                <a:latin typeface="Arial MT"/>
                <a:cs typeface="Arial MT"/>
              </a:rPr>
              <a:t>different</a:t>
            </a:r>
            <a:r>
              <a:rPr sz="2180" dirty="0">
                <a:latin typeface="Arial MT"/>
                <a:cs typeface="Arial MT"/>
              </a:rPr>
              <a:t>	</a:t>
            </a:r>
            <a:r>
              <a:rPr sz="2180" spc="-20" dirty="0">
                <a:latin typeface="Arial MT"/>
                <a:cs typeface="Arial MT"/>
              </a:rPr>
              <a:t>ways</a:t>
            </a:r>
            <a:r>
              <a:rPr sz="2180" dirty="0">
                <a:latin typeface="Arial MT"/>
                <a:cs typeface="Arial MT"/>
              </a:rPr>
              <a:t>	</a:t>
            </a:r>
            <a:r>
              <a:rPr sz="2180" spc="-25" dirty="0">
                <a:latin typeface="Arial MT"/>
                <a:cs typeface="Arial MT"/>
              </a:rPr>
              <a:t>to</a:t>
            </a:r>
            <a:r>
              <a:rPr sz="2180" dirty="0">
                <a:latin typeface="Arial MT"/>
                <a:cs typeface="Arial MT"/>
              </a:rPr>
              <a:t>	</a:t>
            </a:r>
            <a:r>
              <a:rPr sz="2180" spc="-10" dirty="0">
                <a:latin typeface="Arial MT"/>
                <a:cs typeface="Arial MT"/>
              </a:rPr>
              <a:t>allow</a:t>
            </a:r>
            <a:r>
              <a:rPr sz="2180" dirty="0">
                <a:latin typeface="Arial MT"/>
                <a:cs typeface="Arial MT"/>
              </a:rPr>
              <a:t>	</a:t>
            </a:r>
            <a:r>
              <a:rPr sz="2180" spc="-10" dirty="0">
                <a:latin typeface="Arial MT"/>
                <a:cs typeface="Arial MT"/>
              </a:rPr>
              <a:t>full- </a:t>
            </a:r>
            <a:r>
              <a:rPr sz="2180" dirty="0">
                <a:latin typeface="Arial MT"/>
                <a:cs typeface="Arial MT"/>
              </a:rPr>
              <a:t>duplex</a:t>
            </a:r>
            <a:r>
              <a:rPr sz="2180" spc="-105" dirty="0">
                <a:latin typeface="Arial MT"/>
                <a:cs typeface="Arial MT"/>
              </a:rPr>
              <a:t> </a:t>
            </a:r>
            <a:r>
              <a:rPr sz="2180" spc="-10" dirty="0">
                <a:latin typeface="Arial MT"/>
                <a:cs typeface="Arial MT"/>
              </a:rPr>
              <a:t>communications:</a:t>
            </a:r>
            <a:endParaRPr sz="2180">
              <a:latin typeface="Arial MT"/>
              <a:cs typeface="Arial MT"/>
            </a:endParaRPr>
          </a:p>
          <a:p>
            <a:pPr marL="1381760" marR="6350" lvl="1" indent="-454660" algn="just">
              <a:lnSpc>
                <a:spcPct val="90000"/>
              </a:lnSpc>
              <a:spcBef>
                <a:spcPts val="2360"/>
              </a:spcBef>
              <a:buChar char="•"/>
              <a:tabLst>
                <a:tab pos="1384300" algn="l"/>
              </a:tabLst>
            </a:pPr>
            <a:r>
              <a:rPr sz="2180" dirty="0">
                <a:latin typeface="Arial MT"/>
                <a:cs typeface="Arial MT"/>
              </a:rPr>
              <a:t>TDD</a:t>
            </a:r>
            <a:r>
              <a:rPr sz="2180" spc="-25" dirty="0">
                <a:latin typeface="Arial MT"/>
                <a:cs typeface="Arial MT"/>
              </a:rPr>
              <a:t> </a:t>
            </a:r>
            <a:r>
              <a:rPr sz="2180" dirty="0">
                <a:latin typeface="Arial MT"/>
                <a:cs typeface="Arial MT"/>
              </a:rPr>
              <a:t>(</a:t>
            </a:r>
            <a:r>
              <a:rPr sz="2180" dirty="0">
                <a:solidFill>
                  <a:srgbClr val="FF0000"/>
                </a:solidFill>
                <a:latin typeface="Arial MT"/>
                <a:cs typeface="Arial MT"/>
              </a:rPr>
              <a:t>Time</a:t>
            </a:r>
            <a:r>
              <a:rPr sz="2180" spc="-20" dirty="0">
                <a:solidFill>
                  <a:srgbClr val="FF0000"/>
                </a:solidFill>
                <a:latin typeface="Arial MT"/>
                <a:cs typeface="Arial MT"/>
              </a:rPr>
              <a:t> </a:t>
            </a:r>
            <a:r>
              <a:rPr sz="2180" dirty="0">
                <a:solidFill>
                  <a:srgbClr val="FF0000"/>
                </a:solidFill>
                <a:latin typeface="Arial MT"/>
                <a:cs typeface="Arial MT"/>
              </a:rPr>
              <a:t>Division</a:t>
            </a:r>
            <a:r>
              <a:rPr sz="2180" spc="-25" dirty="0">
                <a:solidFill>
                  <a:srgbClr val="FF0000"/>
                </a:solidFill>
                <a:latin typeface="Arial MT"/>
                <a:cs typeface="Arial MT"/>
              </a:rPr>
              <a:t> </a:t>
            </a:r>
            <a:r>
              <a:rPr sz="2180" dirty="0">
                <a:solidFill>
                  <a:srgbClr val="FF0000"/>
                </a:solidFill>
                <a:latin typeface="Arial MT"/>
                <a:cs typeface="Arial MT"/>
              </a:rPr>
              <a:t>Duplex</a:t>
            </a:r>
            <a:r>
              <a:rPr sz="2180" dirty="0">
                <a:latin typeface="Arial MT"/>
                <a:cs typeface="Arial MT"/>
              </a:rPr>
              <a:t>):</a:t>
            </a:r>
            <a:r>
              <a:rPr sz="2180" spc="-15" dirty="0">
                <a:latin typeface="Arial MT"/>
                <a:cs typeface="Arial MT"/>
              </a:rPr>
              <a:t> </a:t>
            </a:r>
            <a:r>
              <a:rPr sz="2180" dirty="0">
                <a:latin typeface="Arial MT"/>
                <a:cs typeface="Arial MT"/>
              </a:rPr>
              <a:t>Frame</a:t>
            </a:r>
            <a:r>
              <a:rPr sz="2180" spc="-25" dirty="0">
                <a:latin typeface="Arial MT"/>
                <a:cs typeface="Arial MT"/>
              </a:rPr>
              <a:t> </a:t>
            </a:r>
            <a:r>
              <a:rPr sz="2180" dirty="0">
                <a:latin typeface="Arial MT"/>
                <a:cs typeface="Arial MT"/>
              </a:rPr>
              <a:t>is</a:t>
            </a:r>
            <a:r>
              <a:rPr sz="2180" spc="-20" dirty="0">
                <a:latin typeface="Arial MT"/>
                <a:cs typeface="Arial MT"/>
              </a:rPr>
              <a:t> </a:t>
            </a:r>
            <a:r>
              <a:rPr sz="2180" dirty="0">
                <a:latin typeface="Arial MT"/>
                <a:cs typeface="Arial MT"/>
              </a:rPr>
              <a:t>divided</a:t>
            </a:r>
            <a:r>
              <a:rPr sz="2180" spc="-25" dirty="0">
                <a:latin typeface="Arial MT"/>
                <a:cs typeface="Arial MT"/>
              </a:rPr>
              <a:t> </a:t>
            </a:r>
            <a:r>
              <a:rPr sz="2180" dirty="0">
                <a:latin typeface="Arial MT"/>
                <a:cs typeface="Arial MT"/>
              </a:rPr>
              <a:t>in</a:t>
            </a:r>
            <a:r>
              <a:rPr sz="2180" spc="-20" dirty="0">
                <a:latin typeface="Arial MT"/>
                <a:cs typeface="Arial MT"/>
              </a:rPr>
              <a:t> </a:t>
            </a:r>
            <a:r>
              <a:rPr sz="2180" dirty="0">
                <a:latin typeface="Arial MT"/>
                <a:cs typeface="Arial MT"/>
              </a:rPr>
              <a:t>slots</a:t>
            </a:r>
            <a:r>
              <a:rPr sz="2180" spc="-25" dirty="0">
                <a:latin typeface="Arial MT"/>
                <a:cs typeface="Arial MT"/>
              </a:rPr>
              <a:t> </a:t>
            </a:r>
            <a:r>
              <a:rPr sz="2180" dirty="0">
                <a:latin typeface="Arial MT"/>
                <a:cs typeface="Arial MT"/>
              </a:rPr>
              <a:t>used</a:t>
            </a:r>
            <a:r>
              <a:rPr sz="2180" spc="-20" dirty="0">
                <a:latin typeface="Arial MT"/>
                <a:cs typeface="Arial MT"/>
              </a:rPr>
              <a:t> </a:t>
            </a:r>
            <a:r>
              <a:rPr sz="2180" spc="-25" dirty="0">
                <a:latin typeface="Arial MT"/>
                <a:cs typeface="Arial MT"/>
              </a:rPr>
              <a:t>in 	</a:t>
            </a:r>
            <a:r>
              <a:rPr sz="2180" dirty="0">
                <a:latin typeface="Arial MT"/>
                <a:cs typeface="Arial MT"/>
              </a:rPr>
              <a:t>the</a:t>
            </a:r>
            <a:r>
              <a:rPr sz="2180" spc="350" dirty="0">
                <a:latin typeface="Arial MT"/>
                <a:cs typeface="Arial MT"/>
              </a:rPr>
              <a:t> </a:t>
            </a:r>
            <a:r>
              <a:rPr sz="2180" dirty="0">
                <a:latin typeface="Arial MT"/>
                <a:cs typeface="Arial MT"/>
              </a:rPr>
              <a:t>uplink</a:t>
            </a:r>
            <a:r>
              <a:rPr sz="2180" spc="350" dirty="0">
                <a:latin typeface="Arial MT"/>
                <a:cs typeface="Arial MT"/>
              </a:rPr>
              <a:t> </a:t>
            </a:r>
            <a:r>
              <a:rPr sz="2180" dirty="0">
                <a:latin typeface="Arial MT"/>
                <a:cs typeface="Arial MT"/>
              </a:rPr>
              <a:t>and</a:t>
            </a:r>
            <a:r>
              <a:rPr sz="2180" spc="350" dirty="0">
                <a:latin typeface="Arial MT"/>
                <a:cs typeface="Arial MT"/>
              </a:rPr>
              <a:t> </a:t>
            </a:r>
            <a:r>
              <a:rPr sz="2180" dirty="0">
                <a:latin typeface="Arial MT"/>
                <a:cs typeface="Arial MT"/>
              </a:rPr>
              <a:t>in</a:t>
            </a:r>
            <a:r>
              <a:rPr sz="2180" spc="355" dirty="0">
                <a:latin typeface="Arial MT"/>
                <a:cs typeface="Arial MT"/>
              </a:rPr>
              <a:t> </a:t>
            </a:r>
            <a:r>
              <a:rPr sz="2180" dirty="0">
                <a:latin typeface="Arial MT"/>
                <a:cs typeface="Arial MT"/>
              </a:rPr>
              <a:t>the</a:t>
            </a:r>
            <a:r>
              <a:rPr sz="2180" spc="350" dirty="0">
                <a:latin typeface="Arial MT"/>
                <a:cs typeface="Arial MT"/>
              </a:rPr>
              <a:t> </a:t>
            </a:r>
            <a:r>
              <a:rPr sz="2180" dirty="0">
                <a:latin typeface="Arial MT"/>
                <a:cs typeface="Arial MT"/>
              </a:rPr>
              <a:t>downlink,</a:t>
            </a:r>
            <a:r>
              <a:rPr sz="2180" spc="350" dirty="0">
                <a:latin typeface="Arial MT"/>
                <a:cs typeface="Arial MT"/>
              </a:rPr>
              <a:t> </a:t>
            </a:r>
            <a:r>
              <a:rPr sz="2180" dirty="0">
                <a:latin typeface="Arial MT"/>
                <a:cs typeface="Arial MT"/>
              </a:rPr>
              <a:t>which</a:t>
            </a:r>
            <a:r>
              <a:rPr sz="2180" spc="350" dirty="0">
                <a:latin typeface="Arial MT"/>
                <a:cs typeface="Arial MT"/>
              </a:rPr>
              <a:t> </a:t>
            </a:r>
            <a:r>
              <a:rPr sz="2180" dirty="0">
                <a:latin typeface="Arial MT"/>
                <a:cs typeface="Arial MT"/>
              </a:rPr>
              <a:t>use</a:t>
            </a:r>
            <a:r>
              <a:rPr sz="2180" spc="355" dirty="0">
                <a:latin typeface="Arial MT"/>
                <a:cs typeface="Arial MT"/>
              </a:rPr>
              <a:t> </a:t>
            </a:r>
            <a:r>
              <a:rPr sz="2180" dirty="0">
                <a:latin typeface="Arial MT"/>
                <a:cs typeface="Arial MT"/>
              </a:rPr>
              <a:t>the</a:t>
            </a:r>
            <a:r>
              <a:rPr sz="2180" spc="350" dirty="0">
                <a:latin typeface="Arial MT"/>
                <a:cs typeface="Arial MT"/>
              </a:rPr>
              <a:t> </a:t>
            </a:r>
            <a:r>
              <a:rPr sz="2180" dirty="0">
                <a:latin typeface="Arial MT"/>
                <a:cs typeface="Arial MT"/>
              </a:rPr>
              <a:t>same</a:t>
            </a:r>
            <a:r>
              <a:rPr sz="2180" spc="350" dirty="0">
                <a:latin typeface="Arial MT"/>
                <a:cs typeface="Arial MT"/>
              </a:rPr>
              <a:t> </a:t>
            </a:r>
            <a:r>
              <a:rPr sz="2180" spc="-10" dirty="0">
                <a:latin typeface="Arial MT"/>
                <a:cs typeface="Arial MT"/>
              </a:rPr>
              <a:t>carrier 	frequency</a:t>
            </a:r>
            <a:endParaRPr sz="2180">
              <a:latin typeface="Arial MT"/>
              <a:cs typeface="Arial MT"/>
            </a:endParaRPr>
          </a:p>
          <a:p>
            <a:pPr marL="1381760" marR="5080" lvl="1" indent="-454660" algn="just">
              <a:lnSpc>
                <a:spcPct val="90000"/>
              </a:lnSpc>
              <a:spcBef>
                <a:spcPts val="2395"/>
              </a:spcBef>
              <a:buChar char="•"/>
              <a:tabLst>
                <a:tab pos="1384300" algn="l"/>
              </a:tabLst>
            </a:pPr>
            <a:r>
              <a:rPr sz="2180" dirty="0">
                <a:latin typeface="Arial MT"/>
                <a:cs typeface="Arial MT"/>
              </a:rPr>
              <a:t>FDD</a:t>
            </a:r>
            <a:r>
              <a:rPr sz="2180" spc="265" dirty="0">
                <a:latin typeface="Arial MT"/>
                <a:cs typeface="Arial MT"/>
              </a:rPr>
              <a:t> </a:t>
            </a:r>
            <a:r>
              <a:rPr sz="2180" dirty="0">
                <a:latin typeface="Arial MT"/>
                <a:cs typeface="Arial MT"/>
              </a:rPr>
              <a:t>(</a:t>
            </a:r>
            <a:r>
              <a:rPr sz="2180" dirty="0">
                <a:solidFill>
                  <a:srgbClr val="FF0000"/>
                </a:solidFill>
                <a:latin typeface="Arial MT"/>
                <a:cs typeface="Arial MT"/>
              </a:rPr>
              <a:t>Frequency</a:t>
            </a:r>
            <a:r>
              <a:rPr sz="2180" spc="275" dirty="0">
                <a:solidFill>
                  <a:srgbClr val="FF0000"/>
                </a:solidFill>
                <a:latin typeface="Arial MT"/>
                <a:cs typeface="Arial MT"/>
              </a:rPr>
              <a:t> </a:t>
            </a:r>
            <a:r>
              <a:rPr sz="2180" dirty="0">
                <a:solidFill>
                  <a:srgbClr val="FF0000"/>
                </a:solidFill>
                <a:latin typeface="Arial MT"/>
                <a:cs typeface="Arial MT"/>
              </a:rPr>
              <a:t>Division</a:t>
            </a:r>
            <a:r>
              <a:rPr sz="2180" spc="275" dirty="0">
                <a:solidFill>
                  <a:srgbClr val="FF0000"/>
                </a:solidFill>
                <a:latin typeface="Arial MT"/>
                <a:cs typeface="Arial MT"/>
              </a:rPr>
              <a:t> </a:t>
            </a:r>
            <a:r>
              <a:rPr sz="2180" dirty="0">
                <a:solidFill>
                  <a:srgbClr val="FF0000"/>
                </a:solidFill>
                <a:latin typeface="Arial MT"/>
                <a:cs typeface="Arial MT"/>
              </a:rPr>
              <a:t>Duplex</a:t>
            </a:r>
            <a:r>
              <a:rPr sz="2180" dirty="0">
                <a:latin typeface="Arial MT"/>
                <a:cs typeface="Arial MT"/>
              </a:rPr>
              <a:t>):</a:t>
            </a:r>
            <a:r>
              <a:rPr sz="2180" spc="270" dirty="0">
                <a:latin typeface="Arial MT"/>
                <a:cs typeface="Arial MT"/>
              </a:rPr>
              <a:t> </a:t>
            </a:r>
            <a:r>
              <a:rPr sz="2180" dirty="0">
                <a:latin typeface="Arial MT"/>
                <a:cs typeface="Arial MT"/>
              </a:rPr>
              <a:t>Two</a:t>
            </a:r>
            <a:r>
              <a:rPr sz="2180" spc="270" dirty="0">
                <a:latin typeface="Arial MT"/>
                <a:cs typeface="Arial MT"/>
              </a:rPr>
              <a:t> </a:t>
            </a:r>
            <a:r>
              <a:rPr sz="2180" dirty="0">
                <a:latin typeface="Arial MT"/>
                <a:cs typeface="Arial MT"/>
              </a:rPr>
              <a:t>different</a:t>
            </a:r>
            <a:r>
              <a:rPr sz="2180" spc="265" dirty="0">
                <a:latin typeface="Arial MT"/>
                <a:cs typeface="Arial MT"/>
              </a:rPr>
              <a:t> </a:t>
            </a:r>
            <a:r>
              <a:rPr sz="2180" dirty="0">
                <a:latin typeface="Arial MT"/>
                <a:cs typeface="Arial MT"/>
              </a:rPr>
              <a:t>frames</a:t>
            </a:r>
            <a:r>
              <a:rPr sz="2180" spc="270" dirty="0">
                <a:latin typeface="Arial MT"/>
                <a:cs typeface="Arial MT"/>
              </a:rPr>
              <a:t> </a:t>
            </a:r>
            <a:r>
              <a:rPr sz="2180" spc="-25" dirty="0">
                <a:latin typeface="Arial MT"/>
                <a:cs typeface="Arial MT"/>
              </a:rPr>
              <a:t>are 	</a:t>
            </a:r>
            <a:r>
              <a:rPr sz="2180" dirty="0">
                <a:latin typeface="Arial MT"/>
                <a:cs typeface="Arial MT"/>
              </a:rPr>
              <a:t>allocated</a:t>
            </a:r>
            <a:r>
              <a:rPr sz="2180" spc="105" dirty="0">
                <a:latin typeface="Arial MT"/>
                <a:cs typeface="Arial MT"/>
              </a:rPr>
              <a:t>  </a:t>
            </a:r>
            <a:r>
              <a:rPr sz="2180" dirty="0">
                <a:latin typeface="Arial MT"/>
                <a:cs typeface="Arial MT"/>
              </a:rPr>
              <a:t>for</a:t>
            </a:r>
            <a:r>
              <a:rPr sz="2180" spc="110" dirty="0">
                <a:latin typeface="Arial MT"/>
                <a:cs typeface="Arial MT"/>
              </a:rPr>
              <a:t>  </a:t>
            </a:r>
            <a:r>
              <a:rPr sz="2180" dirty="0">
                <a:latin typeface="Arial MT"/>
                <a:cs typeface="Arial MT"/>
              </a:rPr>
              <a:t>the</a:t>
            </a:r>
            <a:r>
              <a:rPr sz="2180" spc="110" dirty="0">
                <a:latin typeface="Arial MT"/>
                <a:cs typeface="Arial MT"/>
              </a:rPr>
              <a:t>  </a:t>
            </a:r>
            <a:r>
              <a:rPr sz="2180" dirty="0">
                <a:latin typeface="Arial MT"/>
                <a:cs typeface="Arial MT"/>
              </a:rPr>
              <a:t>uplink</a:t>
            </a:r>
            <a:r>
              <a:rPr sz="2180" spc="105" dirty="0">
                <a:latin typeface="Arial MT"/>
                <a:cs typeface="Arial MT"/>
              </a:rPr>
              <a:t>  </a:t>
            </a:r>
            <a:r>
              <a:rPr sz="2180" dirty="0">
                <a:latin typeface="Arial MT"/>
                <a:cs typeface="Arial MT"/>
              </a:rPr>
              <a:t>and</a:t>
            </a:r>
            <a:r>
              <a:rPr sz="2180" spc="110" dirty="0">
                <a:latin typeface="Arial MT"/>
                <a:cs typeface="Arial MT"/>
              </a:rPr>
              <a:t>  </a:t>
            </a:r>
            <a:r>
              <a:rPr sz="2180" dirty="0">
                <a:latin typeface="Arial MT"/>
                <a:cs typeface="Arial MT"/>
              </a:rPr>
              <a:t>downlink</a:t>
            </a:r>
            <a:r>
              <a:rPr sz="2180" spc="110" dirty="0">
                <a:latin typeface="Arial MT"/>
                <a:cs typeface="Arial MT"/>
              </a:rPr>
              <a:t>  </a:t>
            </a:r>
            <a:r>
              <a:rPr sz="2180" dirty="0">
                <a:latin typeface="Arial MT"/>
                <a:cs typeface="Arial MT"/>
              </a:rPr>
              <a:t>in</a:t>
            </a:r>
            <a:r>
              <a:rPr sz="2180" spc="105" dirty="0">
                <a:latin typeface="Arial MT"/>
                <a:cs typeface="Arial MT"/>
              </a:rPr>
              <a:t>  </a:t>
            </a:r>
            <a:r>
              <a:rPr sz="2180" dirty="0">
                <a:latin typeface="Arial MT"/>
                <a:cs typeface="Arial MT"/>
              </a:rPr>
              <a:t>different</a:t>
            </a:r>
            <a:r>
              <a:rPr sz="2180" spc="110" dirty="0">
                <a:latin typeface="Arial MT"/>
                <a:cs typeface="Arial MT"/>
              </a:rPr>
              <a:t>  </a:t>
            </a:r>
            <a:r>
              <a:rPr sz="2180" spc="-10" dirty="0">
                <a:latin typeface="Arial MT"/>
                <a:cs typeface="Arial MT"/>
              </a:rPr>
              <a:t>carrier 	frequencies</a:t>
            </a:r>
            <a:endParaRPr sz="2180">
              <a:latin typeface="Arial MT"/>
              <a:cs typeface="Arial MT"/>
            </a:endParaRPr>
          </a:p>
          <a:p>
            <a:pPr marL="723265">
              <a:lnSpc>
                <a:spcPct val="100000"/>
              </a:lnSpc>
              <a:spcBef>
                <a:spcPts val="2145"/>
              </a:spcBef>
              <a:tabLst>
                <a:tab pos="5236845" algn="l"/>
              </a:tabLst>
            </a:pPr>
            <a:r>
              <a:rPr sz="2180" dirty="0">
                <a:latin typeface="Arial MT"/>
                <a:cs typeface="Arial MT"/>
              </a:rPr>
              <a:t>TDD:</a:t>
            </a:r>
            <a:r>
              <a:rPr sz="2180" spc="-95" dirty="0">
                <a:latin typeface="Arial MT"/>
                <a:cs typeface="Arial MT"/>
              </a:rPr>
              <a:t> </a:t>
            </a:r>
            <a:r>
              <a:rPr sz="2180" dirty="0">
                <a:latin typeface="Arial MT"/>
                <a:cs typeface="Arial MT"/>
              </a:rPr>
              <a:t>Time</a:t>
            </a:r>
            <a:r>
              <a:rPr sz="2180" spc="-90" dirty="0">
                <a:latin typeface="Arial MT"/>
                <a:cs typeface="Arial MT"/>
              </a:rPr>
              <a:t> </a:t>
            </a:r>
            <a:r>
              <a:rPr sz="2180" dirty="0">
                <a:latin typeface="Arial MT"/>
                <a:cs typeface="Arial MT"/>
              </a:rPr>
              <a:t>Division</a:t>
            </a:r>
            <a:r>
              <a:rPr sz="2180" spc="-90" dirty="0">
                <a:latin typeface="Arial MT"/>
                <a:cs typeface="Arial MT"/>
              </a:rPr>
              <a:t> </a:t>
            </a:r>
            <a:r>
              <a:rPr sz="2180" spc="-10" dirty="0">
                <a:latin typeface="Arial MT"/>
                <a:cs typeface="Arial MT"/>
              </a:rPr>
              <a:t>Duplex</a:t>
            </a:r>
            <a:r>
              <a:rPr sz="2180" dirty="0">
                <a:latin typeface="Arial MT"/>
                <a:cs typeface="Arial MT"/>
              </a:rPr>
              <a:t>	</a:t>
            </a:r>
            <a:r>
              <a:rPr sz="3265" baseline="1000" dirty="0">
                <a:latin typeface="Arial MT"/>
                <a:cs typeface="Arial MT"/>
              </a:rPr>
              <a:t>FDD:</a:t>
            </a:r>
            <a:r>
              <a:rPr sz="3265" spc="-172" baseline="1000" dirty="0">
                <a:latin typeface="Arial MT"/>
                <a:cs typeface="Arial MT"/>
              </a:rPr>
              <a:t> </a:t>
            </a:r>
            <a:r>
              <a:rPr sz="3265" baseline="1000" dirty="0">
                <a:latin typeface="Arial MT"/>
                <a:cs typeface="Arial MT"/>
              </a:rPr>
              <a:t>Frequency</a:t>
            </a:r>
            <a:r>
              <a:rPr sz="3265" spc="-172" baseline="1000" dirty="0">
                <a:latin typeface="Arial MT"/>
                <a:cs typeface="Arial MT"/>
              </a:rPr>
              <a:t> </a:t>
            </a:r>
            <a:r>
              <a:rPr sz="3265" baseline="1000" dirty="0">
                <a:latin typeface="Arial MT"/>
                <a:cs typeface="Arial MT"/>
              </a:rPr>
              <a:t>Division</a:t>
            </a:r>
            <a:r>
              <a:rPr sz="3265" spc="-172" baseline="1000" dirty="0">
                <a:latin typeface="Arial MT"/>
                <a:cs typeface="Arial MT"/>
              </a:rPr>
              <a:t> </a:t>
            </a:r>
            <a:r>
              <a:rPr sz="3265" spc="-15" baseline="1000" dirty="0">
                <a:latin typeface="Arial MT"/>
                <a:cs typeface="Arial MT"/>
              </a:rPr>
              <a:t>Duplex</a:t>
            </a:r>
            <a:endParaRPr sz="3265" baseline="1000">
              <a:latin typeface="Arial MT"/>
              <a:cs typeface="Arial MT"/>
            </a:endParaRPr>
          </a:p>
          <a:p>
            <a:pPr marL="1511300">
              <a:lnSpc>
                <a:spcPct val="100000"/>
              </a:lnSpc>
              <a:spcBef>
                <a:spcPts val="1395"/>
              </a:spcBef>
            </a:pPr>
            <a:r>
              <a:rPr sz="1635" dirty="0">
                <a:latin typeface="Arial MT"/>
                <a:cs typeface="Arial MT"/>
              </a:rPr>
              <a:t>TDMA</a:t>
            </a:r>
            <a:r>
              <a:rPr sz="1635" spc="-75" dirty="0">
                <a:latin typeface="Arial MT"/>
                <a:cs typeface="Arial MT"/>
              </a:rPr>
              <a:t> </a:t>
            </a:r>
            <a:r>
              <a:rPr sz="1635" dirty="0">
                <a:latin typeface="Arial MT"/>
                <a:cs typeface="Arial MT"/>
              </a:rPr>
              <a:t>(TDD)</a:t>
            </a:r>
            <a:r>
              <a:rPr sz="1635" spc="-70" dirty="0">
                <a:latin typeface="Arial MT"/>
                <a:cs typeface="Arial MT"/>
              </a:rPr>
              <a:t> </a:t>
            </a:r>
            <a:r>
              <a:rPr sz="1635" spc="-10" dirty="0">
                <a:latin typeface="Arial MT"/>
                <a:cs typeface="Arial MT"/>
              </a:rPr>
              <a:t>frame</a:t>
            </a:r>
            <a:endParaRPr sz="1635">
              <a:latin typeface="Arial MT"/>
              <a:cs typeface="Arial MT"/>
            </a:endParaRPr>
          </a:p>
          <a:p>
            <a:pPr>
              <a:lnSpc>
                <a:spcPct val="100000"/>
              </a:lnSpc>
            </a:pPr>
            <a:endParaRPr sz="1635">
              <a:latin typeface="Arial MT"/>
              <a:cs typeface="Arial MT"/>
            </a:endParaRPr>
          </a:p>
          <a:p>
            <a:pPr>
              <a:lnSpc>
                <a:spcPct val="100000"/>
              </a:lnSpc>
              <a:spcBef>
                <a:spcPts val="420"/>
              </a:spcBef>
            </a:pPr>
            <a:endParaRPr sz="1635">
              <a:latin typeface="Arial MT"/>
              <a:cs typeface="Arial MT"/>
            </a:endParaRPr>
          </a:p>
          <a:p>
            <a:pPr marR="1375410" algn="r">
              <a:lnSpc>
                <a:spcPct val="100000"/>
              </a:lnSpc>
              <a:spcBef>
                <a:spcPts val="5"/>
              </a:spcBef>
            </a:pPr>
            <a:r>
              <a:rPr sz="1635" dirty="0">
                <a:latin typeface="Arial MT"/>
                <a:cs typeface="Arial MT"/>
              </a:rPr>
              <a:t>upstream</a:t>
            </a:r>
            <a:r>
              <a:rPr sz="1635" spc="-40" dirty="0">
                <a:latin typeface="Arial MT"/>
                <a:cs typeface="Arial MT"/>
              </a:rPr>
              <a:t> </a:t>
            </a:r>
            <a:r>
              <a:rPr sz="1635" spc="-10" dirty="0">
                <a:latin typeface="Arial MT"/>
                <a:cs typeface="Arial MT"/>
              </a:rPr>
              <a:t>frame</a:t>
            </a:r>
            <a:endParaRPr sz="1635">
              <a:latin typeface="Arial MT"/>
              <a:cs typeface="Arial MT"/>
            </a:endParaRPr>
          </a:p>
        </p:txBody>
      </p:sp>
      <p:grpSp>
        <p:nvGrpSpPr>
          <p:cNvPr id="37" name="object 37"/>
          <p:cNvGrpSpPr/>
          <p:nvPr/>
        </p:nvGrpSpPr>
        <p:grpSpPr>
          <a:xfrm>
            <a:off x="1909404" y="4518673"/>
            <a:ext cx="4133818" cy="95090"/>
            <a:chOff x="466991" y="4978908"/>
            <a:chExt cx="4554855" cy="104775"/>
          </a:xfrm>
        </p:grpSpPr>
        <p:sp>
          <p:nvSpPr>
            <p:cNvPr id="38" name="object 38"/>
            <p:cNvSpPr/>
            <p:nvPr/>
          </p:nvSpPr>
          <p:spPr>
            <a:xfrm>
              <a:off x="466991" y="4978907"/>
              <a:ext cx="184150" cy="104775"/>
            </a:xfrm>
            <a:custGeom>
              <a:avLst/>
              <a:gdLst/>
              <a:ahLst/>
              <a:cxnLst/>
              <a:rect l="l" t="t" r="r" b="b"/>
              <a:pathLst>
                <a:path w="184150" h="104775">
                  <a:moveTo>
                    <a:pt x="183642" y="0"/>
                  </a:moveTo>
                  <a:lnTo>
                    <a:pt x="175260" y="2286"/>
                  </a:lnTo>
                  <a:lnTo>
                    <a:pt x="21336" y="45720"/>
                  </a:lnTo>
                  <a:lnTo>
                    <a:pt x="0" y="51816"/>
                  </a:lnTo>
                  <a:lnTo>
                    <a:pt x="21336" y="57912"/>
                  </a:lnTo>
                  <a:lnTo>
                    <a:pt x="170688" y="100799"/>
                  </a:lnTo>
                  <a:lnTo>
                    <a:pt x="175260" y="102108"/>
                  </a:lnTo>
                  <a:lnTo>
                    <a:pt x="179070" y="103149"/>
                  </a:lnTo>
                  <a:lnTo>
                    <a:pt x="183642" y="104394"/>
                  </a:lnTo>
                  <a:lnTo>
                    <a:pt x="183642" y="51816"/>
                  </a:lnTo>
                  <a:lnTo>
                    <a:pt x="183642" y="8382"/>
                  </a:lnTo>
                  <a:lnTo>
                    <a:pt x="183642" y="0"/>
                  </a:lnTo>
                  <a:close/>
                </a:path>
              </a:pathLst>
            </a:custGeom>
            <a:solidFill>
              <a:srgbClr val="000000"/>
            </a:solidFill>
          </p:spPr>
          <p:txBody>
            <a:bodyPr wrap="square" lIns="0" tIns="0" rIns="0" bIns="0" rtlCol="0"/>
            <a:lstStyle/>
            <a:p>
              <a:endParaRPr sz="100"/>
            </a:p>
          </p:txBody>
        </p:sp>
        <p:pic>
          <p:nvPicPr>
            <p:cNvPr id="39" name="object 39"/>
            <p:cNvPicPr/>
            <p:nvPr/>
          </p:nvPicPr>
          <p:blipFill>
            <a:blip r:embed="rId1" cstate="print"/>
            <a:stretch>
              <a:fillRect/>
            </a:stretch>
          </p:blipFill>
          <p:spPr>
            <a:xfrm>
              <a:off x="4837823" y="4978908"/>
              <a:ext cx="183642" cy="104393"/>
            </a:xfrm>
            <a:prstGeom prst="rect">
              <a:avLst/>
            </a:prstGeom>
          </p:spPr>
        </p:pic>
        <p:sp>
          <p:nvSpPr>
            <p:cNvPr id="40" name="object 40"/>
            <p:cNvSpPr/>
            <p:nvPr/>
          </p:nvSpPr>
          <p:spPr>
            <a:xfrm>
              <a:off x="644537" y="5024627"/>
              <a:ext cx="4199890" cy="13335"/>
            </a:xfrm>
            <a:custGeom>
              <a:avLst/>
              <a:gdLst/>
              <a:ahLst/>
              <a:cxnLst/>
              <a:rect l="l" t="t" r="r" b="b"/>
              <a:pathLst>
                <a:path w="4199890" h="13335">
                  <a:moveTo>
                    <a:pt x="4199382" y="0"/>
                  </a:moveTo>
                  <a:lnTo>
                    <a:pt x="6096" y="0"/>
                  </a:lnTo>
                  <a:lnTo>
                    <a:pt x="0" y="0"/>
                  </a:lnTo>
                  <a:lnTo>
                    <a:pt x="0" y="12954"/>
                  </a:lnTo>
                  <a:lnTo>
                    <a:pt x="6096" y="12954"/>
                  </a:lnTo>
                  <a:lnTo>
                    <a:pt x="4199382" y="12954"/>
                  </a:lnTo>
                  <a:lnTo>
                    <a:pt x="4199382" y="0"/>
                  </a:lnTo>
                  <a:close/>
                </a:path>
              </a:pathLst>
            </a:custGeom>
            <a:solidFill>
              <a:srgbClr val="000000"/>
            </a:solidFill>
          </p:spPr>
          <p:txBody>
            <a:bodyPr wrap="square" lIns="0" tIns="0" rIns="0" bIns="0" rtlCol="0"/>
            <a:lstStyle/>
            <a:p>
              <a:endParaRPr sz="100"/>
            </a:p>
          </p:txBody>
        </p:sp>
      </p:gr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Equity</Template>
  <TotalTime>0</TotalTime>
  <Words>27275</Words>
  <Application>WPS Slides</Application>
  <PresentationFormat>Widescreen</PresentationFormat>
  <Paragraphs>804</Paragraphs>
  <Slides>70</Slides>
  <Notes>1</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70</vt:i4>
      </vt:variant>
    </vt:vector>
  </HeadingPairs>
  <TitlesOfParts>
    <vt:vector size="91" baseType="lpstr">
      <vt:lpstr>Arial</vt:lpstr>
      <vt:lpstr>SimSun</vt:lpstr>
      <vt:lpstr>Wingdings</vt:lpstr>
      <vt:lpstr>Franklin Gothic Book</vt:lpstr>
      <vt:lpstr>Wingdings 2</vt:lpstr>
      <vt:lpstr>Calibri</vt:lpstr>
      <vt:lpstr>Wingdings</vt:lpstr>
      <vt:lpstr>Arial</vt:lpstr>
      <vt:lpstr>Arial MT</vt:lpstr>
      <vt:lpstr>Times New Roman</vt:lpstr>
      <vt:lpstr>Perpetua</vt:lpstr>
      <vt:lpstr>Microsoft YaHei</vt:lpstr>
      <vt:lpstr>Arial Unicode MS</vt:lpstr>
      <vt:lpstr>Algerian</vt:lpstr>
      <vt:lpstr>Georgia</vt:lpstr>
      <vt:lpstr>Georgia</vt:lpstr>
      <vt:lpstr>Carlito</vt:lpstr>
      <vt:lpstr>Segoe Print</vt:lpstr>
      <vt:lpstr>FreeSerif</vt:lpstr>
      <vt:lpstr>Times New Roman</vt:lpstr>
      <vt:lpstr>Equity</vt:lpstr>
      <vt:lpstr>PowerPoint 演示文稿</vt:lpstr>
      <vt:lpstr>  5G Multiple ACCESS OMA ….Orthogonal Multiple Access NOMA ...Non-Orthogonal Multiple Access</vt:lpstr>
      <vt:lpstr>PowerPoint 演示文稿</vt:lpstr>
      <vt:lpstr>F-/T-/CDMA</vt:lpstr>
      <vt:lpstr>PowerPoint 演示文稿</vt:lpstr>
      <vt:lpstr>AGENDA</vt:lpstr>
      <vt:lpstr>TDMA</vt:lpstr>
      <vt:lpstr>PowerPoint 演示文稿</vt:lpstr>
      <vt:lpstr>TDMA frames</vt:lpstr>
      <vt:lpstr>PowerPoint 演示文稿</vt:lpstr>
      <vt:lpstr>TDMA combined with FDMA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AGENDA</vt:lpstr>
      <vt:lpstr>Why  NOMA in 5G ?? </vt:lpstr>
      <vt:lpstr>4G   NOMA (Non-orthogonal multiple access) and 4G OFDMA (orthogonal multiple access OMA)   Throughput  </vt:lpstr>
      <vt:lpstr>5G NOMA</vt:lpstr>
      <vt:lpstr>Power-Domain Downlink NOMA with One 5G Base Station and Two Users </vt:lpstr>
      <vt:lpstr>comparison-of-amplification-by-              CE amplifier-and-an-op-amp</vt:lpstr>
      <vt:lpstr>PowerPoint 演示文稿</vt:lpstr>
      <vt:lpstr>SIC</vt:lpstr>
      <vt:lpstr>AGENDA</vt:lpstr>
      <vt:lpstr>5G NOMA   Simulation in Systemvue software </vt:lpstr>
      <vt:lpstr>PowerPoint 演示文稿</vt:lpstr>
      <vt:lpstr>5G_NOMA  Throughput </vt:lpstr>
      <vt:lpstr>SIC (successive Interference cancellation) part of the Receiver </vt:lpstr>
      <vt:lpstr>AGENDA</vt:lpstr>
      <vt:lpstr>5G NOMA use CASES </vt:lpstr>
      <vt:lpstr>PowerPoint 演示文稿</vt:lpstr>
      <vt:lpstr>Fig. 1(a) :- 5G  NSA ARCHITECTURE</vt:lpstr>
      <vt:lpstr>PowerPoint 演示文稿</vt:lpstr>
      <vt:lpstr>AGENDA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AGENDA</vt:lpstr>
      <vt:lpstr>PowerPoint 演示文稿</vt:lpstr>
      <vt:lpstr>Salient Features  of V2X CR-NOMA</vt:lpstr>
      <vt:lpstr>Radio Charging based Energy Hervasting Methods used in Passive RFID Tags </vt:lpstr>
      <vt:lpstr>Simplified Model  of RFID_ Reader and RFID_Tag </vt:lpstr>
      <vt:lpstr>PowerPoint 演示文稿</vt:lpstr>
      <vt:lpstr>PowerPoint 演示文稿</vt:lpstr>
      <vt:lpstr>AGENDA</vt:lpstr>
      <vt:lpstr>How to Use the same SWIPT Technology in Electric Vehicle  charging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Leadership in workplace</dc:title>
  <dc:creator>Director [SMIT]</dc:creator>
  <cp:lastModifiedBy>Rabindranath Bera</cp:lastModifiedBy>
  <cp:revision>3216</cp:revision>
  <dcterms:created xsi:type="dcterms:W3CDTF">2021-05-27T04:26:00Z</dcterms:created>
  <dcterms:modified xsi:type="dcterms:W3CDTF">2025-04-06T12:06:27Z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0x01010030B3B39089B46C419FA0B6DECB5E5832</vt:lpwstr>
  </property>
  <property fmtid="{D5CDD505-2E9C-101B-9397-08002B2CF9AE}" pid="3" name="ICV">
    <vt:lpwstr>ED7225B9666A4B8995D7B0A518CFA93A_13</vt:lpwstr>
  </property>
  <property fmtid="{D5CDD505-2E9C-101B-9397-08002B2CF9AE}" pid="4" name="KSOProductBuildVer">
    <vt:lpwstr>1033-12.2.0.20782</vt:lpwstr>
  </property>
</Properties>
</file>